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9" r:id="rId2"/>
    <p:sldId id="320" r:id="rId3"/>
    <p:sldId id="258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kesh Jep" initials="LJ" lastIdx="3" clrIdx="0">
    <p:extLst>
      <p:ext uri="{19B8F6BF-5375-455C-9EA6-DF929625EA0E}">
        <p15:presenceInfo xmlns:p15="http://schemas.microsoft.com/office/powerpoint/2012/main" userId="S-1-5-21-3569255166-3711921035-3486062074-2920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9E5654-6DF1-4D1C-AA27-9C7A6096D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CB5A226-1648-4D0E-8145-3FD192FAE0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69E448-D949-4960-B5DD-C7FCE9B5F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D8C7E-1613-4F4C-8EFB-2BDFDE6A8573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89723A4-4AB0-4069-B30B-5D4344A32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284D0F-8082-4E52-8BDC-F015A698C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9D54-8F8E-40D4-914E-AAE49CCC36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407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AC6851-CA50-4D95-A368-AFDE6B38E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722B60E-DA06-4B8F-8AEE-A4B9235E2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F98D15E-3E6E-4F07-99DD-E12936DD1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D8C7E-1613-4F4C-8EFB-2BDFDE6A8573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12F7EB5-F31D-4763-84D1-420CE5049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063585-7B8B-42FD-A87C-BA5EA470A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9D54-8F8E-40D4-914E-AAE49CCC36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075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3762FC-1449-4CDD-85DD-3FE03EB7E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C7903B-0E91-403F-96CA-E23E0239C2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06525C-7732-4ABF-9690-91648E9D1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D8C7E-1613-4F4C-8EFB-2BDFDE6A8573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73D355B-1581-40FC-A6BD-87D41AC42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F8E16F-AC2A-475F-8C8A-C309C0B11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9D54-8F8E-40D4-914E-AAE49CCC36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838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47C4B8-09B4-4541-BE9E-AC037FE7B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5FE34E-3A0F-4215-A7EA-6A04BB4AB8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E048743-8AF0-420A-929B-D0A2DDB0A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D18EC3A-8184-458A-8CD6-0291D25F2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D8C7E-1613-4F4C-8EFB-2BDFDE6A8573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A79B739-84C7-4B33-B829-A6CFC16DE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DFF054A-69F4-42AA-A053-ABC4EABF3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9D54-8F8E-40D4-914E-AAE49CCC36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220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24EE5D-567B-4A12-A1AC-B5C072F05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3FD44A3-210A-474A-8766-A06389AE3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903453-2C34-4720-98F5-CB0F91A176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1884D6F-6ED8-4E10-9D01-26FA750EB8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69B6E3E-E687-485D-B45F-60FEEAE816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DE63075-17DF-4C1F-A4CA-DAC5187BC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D8C7E-1613-4F4C-8EFB-2BDFDE6A8573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EFF2D64-35F6-4369-9A9E-2C21F6586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0D2F27E-1B06-4E23-9066-9A875AC8B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9D54-8F8E-40D4-914E-AAE49CCC36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107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7572C2-5470-402F-90D6-38DF6C494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754EFE3-A2D2-4319-96B6-6BBE57808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D8C7E-1613-4F4C-8EFB-2BDFDE6A8573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5A6AE2E-F59C-42DF-A11A-55115D933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5E12A6-DCDD-4E9A-A7FA-E84090A7C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9D54-8F8E-40D4-914E-AAE49CCC36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611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B4F4BB-80BC-453E-936F-2923929F3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D8C7E-1613-4F4C-8EFB-2BDFDE6A8573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548D503-E9EE-4A40-A398-E49750B87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860BB3B-9370-471C-8FE9-597F388F7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9D54-8F8E-40D4-914E-AAE49CCC36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51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38D4CE-2F7A-49F2-A7B7-365369C0D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F747A0-4E08-4A92-A176-1545DB65C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AC84359-AFC9-4AE0-997F-306A833833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9C22D02-1BAE-4292-97ED-3991373B4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D8C7E-1613-4F4C-8EFB-2BDFDE6A8573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607A82E-14F8-4B0B-9E72-C738EE7F2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2C4FB22-259A-484B-A21D-7D80739FA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9D54-8F8E-40D4-914E-AAE49CCC36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20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4BD0A7-C497-4152-B1E4-1B848B5B8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B39E39F-BFD3-4456-A706-2B2022DCC8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4F273F3-3CE8-4CCE-8493-E450C310A0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9FDDCDF-36FF-4529-9B56-8F08DC898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D8C7E-1613-4F4C-8EFB-2BDFDE6A8573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84AA5CB-3210-4910-A77F-858533FEA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D5B6EA8-1C7C-44EB-A280-8CBF7CD9C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9D54-8F8E-40D4-914E-AAE49CCC36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88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6196C2-69A9-442F-BFF9-E4C1E2011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A59E467-FB35-4918-A6A5-BDEA6FA213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146223-66D3-4E0A-A46C-9C2DFCCF3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D8C7E-1613-4F4C-8EFB-2BDFDE6A8573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D949C50-FFA4-4BBB-A75F-E71F9814C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41D9D5-6D33-4C72-A39C-33FCBF834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9D54-8F8E-40D4-914E-AAE49CCC36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489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87D5F6E-7374-4317-B2E5-AD4B1E3277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D2D906E-1E26-4B88-A97D-EB5F1281FC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1B45862-EE94-4AE1-BB58-91FBE0D23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D8C7E-1613-4F4C-8EFB-2BDFDE6A8573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9DF628-469A-4BA5-B6B7-D55C4FE73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DE8C9B-A222-441B-83F3-42FADF11A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9D54-8F8E-40D4-914E-AAE49CCC36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931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6B73B38-838C-4D6E-90A0-075E6BF6E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8C3F894-4362-41E7-8705-F91C4EF4F2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798D70-B3A8-4776-9005-1AD5C1CA53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D8C7E-1613-4F4C-8EFB-2BDFDE6A8573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F044D4B-DB95-4C1A-A1C4-6271F718B0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B6CAF31-8481-4E39-B265-8EEC941399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B9D54-8F8E-40D4-914E-AAE49CCC363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95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017F080-6183-4652-B60A-6A39F6A296F8}"/>
              </a:ext>
            </a:extLst>
          </p:cNvPr>
          <p:cNvSpPr txBox="1"/>
          <p:nvPr/>
        </p:nvSpPr>
        <p:spPr>
          <a:xfrm>
            <a:off x="1340984" y="404055"/>
            <a:ext cx="71960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Additional file. Figure S1: </a:t>
            </a:r>
            <a:r>
              <a:rPr lang="en-US" sz="1200" dirty="0"/>
              <a:t>Product ions from the reaction of short-chain fatty acids with H</a:t>
            </a:r>
            <a:r>
              <a:rPr lang="en-US" sz="1200" baseline="-25000" dirty="0"/>
              <a:t>3</a:t>
            </a:r>
            <a:r>
              <a:rPr lang="en-US" sz="1200" dirty="0"/>
              <a:t>O</a:t>
            </a:r>
            <a:r>
              <a:rPr lang="en-US" sz="1200" baseline="30000" dirty="0"/>
              <a:t>+</a:t>
            </a:r>
            <a:r>
              <a:rPr lang="en-US" sz="1200" dirty="0"/>
              <a:t>, NO</a:t>
            </a:r>
            <a:r>
              <a:rPr lang="en-US" sz="1200" baseline="30000" dirty="0"/>
              <a:t>+</a:t>
            </a:r>
            <a:r>
              <a:rPr lang="en-US" sz="1200" dirty="0"/>
              <a:t> and O</a:t>
            </a:r>
            <a:r>
              <a:rPr lang="en-US" sz="1200" baseline="-25000" dirty="0"/>
              <a:t>2</a:t>
            </a:r>
            <a:r>
              <a:rPr lang="en-US" sz="1200" baseline="30000" dirty="0"/>
              <a:t>+</a:t>
            </a:r>
            <a:r>
              <a:rPr lang="en-US" sz="1200" dirty="0"/>
              <a:t> precursor ions in selected Ion Flow Tube - Mass Spectrometry (from </a:t>
            </a:r>
            <a:r>
              <a:rPr lang="en-US" sz="1200" dirty="0" err="1"/>
              <a:t>LabSyft</a:t>
            </a:r>
            <a:r>
              <a:rPr lang="en-US" sz="1200" dirty="0"/>
              <a:t> software)</a:t>
            </a:r>
          </a:p>
          <a:p>
            <a:endParaRPr lang="en-US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170597D-F35B-411C-B9F3-6F542BAFA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4711457"/>
              </p:ext>
            </p:extLst>
          </p:nvPr>
        </p:nvGraphicFramePr>
        <p:xfrm>
          <a:off x="1442584" y="1023900"/>
          <a:ext cx="7487914" cy="4125484"/>
        </p:xfrm>
        <a:graphic>
          <a:graphicData uri="http://schemas.openxmlformats.org/drawingml/2006/table">
            <a:tbl>
              <a:tblPr firstRow="1" firstCol="1" bandRow="1"/>
              <a:tblGrid>
                <a:gridCol w="1125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72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71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75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58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46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0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909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 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H</a:t>
                      </a:r>
                      <a:r>
                        <a:rPr lang="en-US" sz="1100" baseline="-25000"/>
                        <a:t>3</a:t>
                      </a:r>
                      <a:r>
                        <a:rPr lang="en-US" sz="1100"/>
                        <a:t>O</a:t>
                      </a:r>
                      <a:r>
                        <a:rPr lang="en-US" sz="1100" baseline="30000"/>
                        <a:t>+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/>
                        <a:t>NO</a:t>
                      </a:r>
                      <a:r>
                        <a:rPr lang="en-US" sz="1100" baseline="30000" dirty="0"/>
                        <a:t>+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O</a:t>
                      </a:r>
                      <a:r>
                        <a:rPr lang="en-US" sz="1100" baseline="-25000"/>
                        <a:t>2</a:t>
                      </a:r>
                      <a:r>
                        <a:rPr lang="en-US" sz="1100" baseline="30000"/>
                        <a:t>+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9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 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Product ion 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m/z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Product ion 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m/z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Product ion 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m/z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7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Acetic acid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CH</a:t>
                      </a:r>
                      <a:r>
                        <a:rPr lang="en-US" sz="1100" baseline="-25000"/>
                        <a:t>3</a:t>
                      </a:r>
                      <a:r>
                        <a:rPr lang="en-US" sz="1100"/>
                        <a:t>COOH</a:t>
                      </a:r>
                      <a:r>
                        <a:rPr lang="en-US" sz="1100" baseline="-25000"/>
                        <a:t>2</a:t>
                      </a:r>
                      <a:r>
                        <a:rPr lang="en-US" sz="1100" baseline="30000"/>
                        <a:t>+</a:t>
                      </a:r>
                      <a:r>
                        <a:rPr lang="en-US" sz="1100"/>
                        <a:t> 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61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/>
                        <a:t>CH</a:t>
                      </a:r>
                      <a:r>
                        <a:rPr lang="en-US" sz="1100" baseline="-25000" dirty="0"/>
                        <a:t>3</a:t>
                      </a:r>
                      <a:r>
                        <a:rPr lang="en-US" sz="1100" dirty="0"/>
                        <a:t>COOH.NO</a:t>
                      </a:r>
                      <a:r>
                        <a:rPr lang="en-US" sz="1100" baseline="30000" dirty="0"/>
                        <a:t>+ 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90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CH</a:t>
                      </a:r>
                      <a:r>
                        <a:rPr lang="en-US" sz="1100" baseline="-25000"/>
                        <a:t>3</a:t>
                      </a:r>
                      <a:r>
                        <a:rPr lang="en-US" sz="1100"/>
                        <a:t>COOH</a:t>
                      </a:r>
                      <a:r>
                        <a:rPr lang="en-US" sz="1100" baseline="30000"/>
                        <a:t>+</a:t>
                      </a:r>
                      <a:endParaRPr lang="en-US" sz="1100"/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CH</a:t>
                      </a:r>
                      <a:r>
                        <a:rPr lang="en-US" sz="1100" baseline="-25000"/>
                        <a:t>3</a:t>
                      </a:r>
                      <a:r>
                        <a:rPr lang="en-US" sz="1100"/>
                        <a:t>CO</a:t>
                      </a:r>
                      <a:r>
                        <a:rPr lang="en-US" sz="1100" baseline="30000"/>
                        <a:t>+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/>
                        <a:t>60</a:t>
                      </a:r>
                      <a:endParaRPr dirty="0"/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/>
                        <a:t>43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04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Propionic acid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C</a:t>
                      </a:r>
                      <a:r>
                        <a:rPr lang="en-US" sz="1100" baseline="-25000"/>
                        <a:t>2</a:t>
                      </a:r>
                      <a:r>
                        <a:rPr lang="en-US" sz="1100"/>
                        <a:t>H</a:t>
                      </a:r>
                      <a:r>
                        <a:rPr lang="en-US" sz="1100" baseline="-25000"/>
                        <a:t>5</a:t>
                      </a:r>
                      <a:r>
                        <a:rPr lang="en-US" sz="1100"/>
                        <a:t>COOH</a:t>
                      </a:r>
                      <a:r>
                        <a:rPr lang="en-US" sz="1100" baseline="-25000"/>
                        <a:t>2</a:t>
                      </a:r>
                      <a:r>
                        <a:rPr lang="en-US" sz="1100" baseline="30000"/>
                        <a:t>+</a:t>
                      </a:r>
                      <a:endParaRPr lang="en-US" sz="1100"/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C</a:t>
                      </a:r>
                      <a:r>
                        <a:rPr lang="en-US" sz="1100" baseline="-25000"/>
                        <a:t>2</a:t>
                      </a:r>
                      <a:r>
                        <a:rPr lang="en-US" sz="1100"/>
                        <a:t>H</a:t>
                      </a:r>
                      <a:r>
                        <a:rPr lang="en-US" sz="1100" baseline="-25000"/>
                        <a:t>5</a:t>
                      </a:r>
                      <a:r>
                        <a:rPr lang="en-US" sz="1100"/>
                        <a:t>CO</a:t>
                      </a:r>
                      <a:r>
                        <a:rPr lang="en-US" sz="1100" baseline="30000"/>
                        <a:t>+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75</a:t>
                      </a:r>
                      <a:endParaRPr/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57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C</a:t>
                      </a:r>
                      <a:r>
                        <a:rPr lang="en-US" sz="1100" baseline="-25000"/>
                        <a:t>2</a:t>
                      </a:r>
                      <a:r>
                        <a:rPr lang="en-US" sz="1100"/>
                        <a:t>H</a:t>
                      </a:r>
                      <a:r>
                        <a:rPr lang="en-US" sz="1100" baseline="-25000"/>
                        <a:t>5</a:t>
                      </a:r>
                      <a:r>
                        <a:rPr lang="en-US" sz="1100"/>
                        <a:t>COOH.NO</a:t>
                      </a:r>
                      <a:r>
                        <a:rPr lang="en-US" sz="1100" baseline="30000"/>
                        <a:t>+</a:t>
                      </a:r>
                      <a:endParaRPr lang="en-US" sz="1100"/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C</a:t>
                      </a:r>
                      <a:r>
                        <a:rPr lang="en-US" sz="1100" baseline="-25000"/>
                        <a:t>2</a:t>
                      </a:r>
                      <a:r>
                        <a:rPr lang="en-US" sz="1100"/>
                        <a:t>H</a:t>
                      </a:r>
                      <a:r>
                        <a:rPr lang="en-US" sz="1100" baseline="-25000"/>
                        <a:t>5</a:t>
                      </a:r>
                      <a:r>
                        <a:rPr lang="en-US" sz="1100"/>
                        <a:t>CO</a:t>
                      </a:r>
                      <a:r>
                        <a:rPr lang="en-US" sz="1100" baseline="30000"/>
                        <a:t>+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104</a:t>
                      </a:r>
                      <a:endParaRPr/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57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C</a:t>
                      </a:r>
                      <a:r>
                        <a:rPr lang="en-US" sz="1100" baseline="-25000"/>
                        <a:t>2</a:t>
                      </a:r>
                      <a:r>
                        <a:rPr lang="en-US" sz="1100"/>
                        <a:t>H</a:t>
                      </a:r>
                      <a:r>
                        <a:rPr lang="en-US" sz="1100" baseline="-25000"/>
                        <a:t>5</a:t>
                      </a:r>
                      <a:r>
                        <a:rPr lang="en-US" sz="1100"/>
                        <a:t>COOH</a:t>
                      </a:r>
                      <a:r>
                        <a:rPr lang="en-US" sz="1100" baseline="30000"/>
                        <a:t>+</a:t>
                      </a:r>
                      <a:endParaRPr lang="en-US" sz="1100"/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C</a:t>
                      </a:r>
                      <a:r>
                        <a:rPr lang="en-US" sz="1100" baseline="-25000"/>
                        <a:t>2</a:t>
                      </a:r>
                      <a:r>
                        <a:rPr lang="en-US" sz="1100"/>
                        <a:t>H</a:t>
                      </a:r>
                      <a:r>
                        <a:rPr lang="en-US" sz="1100" baseline="-25000"/>
                        <a:t>4</a:t>
                      </a:r>
                      <a:r>
                        <a:rPr lang="en-US" sz="1100"/>
                        <a:t>CO</a:t>
                      </a:r>
                      <a:r>
                        <a:rPr lang="en-US" sz="1100" baseline="30000"/>
                        <a:t>+</a:t>
                      </a:r>
                      <a:endParaRPr lang="en-US" sz="1100"/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C</a:t>
                      </a:r>
                      <a:r>
                        <a:rPr lang="en-US" sz="1100" baseline="-25000"/>
                        <a:t>2</a:t>
                      </a:r>
                      <a:r>
                        <a:rPr lang="en-US" sz="1100"/>
                        <a:t>H</a:t>
                      </a:r>
                      <a:r>
                        <a:rPr lang="en-US" sz="1100" baseline="-25000"/>
                        <a:t>5</a:t>
                      </a:r>
                      <a:r>
                        <a:rPr lang="en-US" sz="1100"/>
                        <a:t>CO</a:t>
                      </a:r>
                      <a:r>
                        <a:rPr lang="en-US" sz="1100" baseline="30000"/>
                        <a:t>+</a:t>
                      </a:r>
                      <a:endParaRPr lang="en-US" sz="1100"/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C</a:t>
                      </a:r>
                      <a:r>
                        <a:rPr lang="en-US" sz="1100" baseline="-25000"/>
                        <a:t>2</a:t>
                      </a:r>
                      <a:r>
                        <a:rPr lang="en-US" sz="1100"/>
                        <a:t>H</a:t>
                      </a:r>
                      <a:r>
                        <a:rPr lang="en-US" sz="1100" baseline="-25000"/>
                        <a:t>5</a:t>
                      </a:r>
                      <a:r>
                        <a:rPr lang="en-US" sz="1100"/>
                        <a:t>COO</a:t>
                      </a:r>
                      <a:r>
                        <a:rPr lang="en-US" sz="1100" baseline="30000"/>
                        <a:t>+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/>
                        <a:t>74</a:t>
                      </a:r>
                      <a:endParaRPr dirty="0"/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/>
                        <a:t>56</a:t>
                      </a:r>
                      <a:endParaRPr dirty="0"/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/>
                        <a:t>57</a:t>
                      </a:r>
                      <a:endParaRPr dirty="0"/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/>
                        <a:t>73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04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Arial"/>
                        </a:rPr>
                        <a:t>Caproic Acid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Arial"/>
                        </a:rPr>
                        <a:t>C</a:t>
                      </a:r>
                      <a:r>
                        <a:rPr lang="en-US" sz="1100" baseline="-250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Arial"/>
                        </a:rPr>
                        <a:t>5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Arial"/>
                        </a:rPr>
                        <a:t>H</a:t>
                      </a:r>
                      <a:r>
                        <a:rPr lang="en-US" sz="1100" baseline="-250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Arial"/>
                        </a:rPr>
                        <a:t>11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Arial"/>
                        </a:rPr>
                        <a:t>COOH</a:t>
                      </a:r>
                      <a:r>
                        <a:rPr lang="en-US" sz="1100" baseline="-250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r>
                        <a:rPr lang="en-US" sz="1100" baseline="300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Arial"/>
                        </a:rPr>
                        <a:t>+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Arial"/>
                        </a:rPr>
                        <a:t>C</a:t>
                      </a:r>
                      <a:r>
                        <a:rPr lang="en-US" sz="1100" baseline="-250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Arial"/>
                        </a:rPr>
                        <a:t>5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Arial"/>
                        </a:rPr>
                        <a:t>H</a:t>
                      </a:r>
                      <a:r>
                        <a:rPr lang="en-US" sz="1100" baseline="-250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Arial"/>
                        </a:rPr>
                        <a:t>11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Arial"/>
                        </a:rPr>
                        <a:t>CO</a:t>
                      </a:r>
                      <a:r>
                        <a:rPr lang="en-US" sz="1100" baseline="300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Arial"/>
                        </a:rPr>
                        <a:t>+</a:t>
                      </a:r>
                      <a:endParaRPr lang="en-US" sz="1100" baseline="30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Arial"/>
                        </a:rPr>
                        <a:t>119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Arial"/>
                        </a:rPr>
                        <a:t>99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Arial"/>
                        </a:rPr>
                        <a:t>C</a:t>
                      </a:r>
                      <a:r>
                        <a:rPr lang="en-US" sz="1100" baseline="-250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Arial"/>
                        </a:rPr>
                        <a:t>5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Arial"/>
                        </a:rPr>
                        <a:t>H</a:t>
                      </a:r>
                      <a:r>
                        <a:rPr lang="en-US" sz="1100" baseline="-250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Arial"/>
                        </a:rPr>
                        <a:t>11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Arial"/>
                        </a:rPr>
                        <a:t>COOH.NO</a:t>
                      </a:r>
                      <a:r>
                        <a:rPr lang="en-US" sz="1100" baseline="300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Arial"/>
                        </a:rPr>
                        <a:t>+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Arial"/>
                        </a:rPr>
                        <a:t>C</a:t>
                      </a:r>
                      <a:r>
                        <a:rPr lang="en-US" sz="1100" baseline="-250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Arial"/>
                        </a:rPr>
                        <a:t>5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Arial"/>
                        </a:rPr>
                        <a:t>H</a:t>
                      </a:r>
                      <a:r>
                        <a:rPr lang="en-US" sz="1100" baseline="-250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Arial"/>
                        </a:rPr>
                        <a:t>11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Arial"/>
                        </a:rPr>
                        <a:t>CO</a:t>
                      </a:r>
                      <a:r>
                        <a:rPr lang="en-US" sz="1100" baseline="300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Arial"/>
                        </a:rPr>
                        <a:t>+</a:t>
                      </a:r>
                      <a:endParaRPr lang="en-US" sz="1100" baseline="30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Arial"/>
                        </a:rPr>
                        <a:t>146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Arial"/>
                        </a:rPr>
                        <a:t>99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>
                          <a:latin typeface="Calibri"/>
                          <a:ea typeface="Calibri"/>
                          <a:cs typeface="Arial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>
                          <a:latin typeface="Calibri"/>
                          <a:ea typeface="Calibri"/>
                          <a:cs typeface="Arial"/>
                        </a:rPr>
                        <a:t>-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5812724"/>
                  </a:ext>
                </a:extLst>
              </a:tr>
              <a:tr h="7904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Butyric acid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/>
                        <a:t>C</a:t>
                      </a:r>
                      <a:r>
                        <a:rPr lang="en-US" sz="1100" baseline="-25000" dirty="0"/>
                        <a:t>3</a:t>
                      </a:r>
                      <a:r>
                        <a:rPr lang="en-US" sz="1100" dirty="0"/>
                        <a:t>H</a:t>
                      </a:r>
                      <a:r>
                        <a:rPr lang="en-US" sz="1100" baseline="-25000" dirty="0"/>
                        <a:t>7</a:t>
                      </a:r>
                      <a:r>
                        <a:rPr lang="en-US" sz="1100" dirty="0"/>
                        <a:t>COOH</a:t>
                      </a:r>
                      <a:r>
                        <a:rPr lang="en-US" sz="1100" baseline="-25000" dirty="0"/>
                        <a:t>2</a:t>
                      </a:r>
                      <a:r>
                        <a:rPr lang="en-US" sz="1100" baseline="30000" dirty="0"/>
                        <a:t>+</a:t>
                      </a:r>
                      <a:endParaRPr lang="en-US" sz="1100" dirty="0"/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/>
                        <a:t>C</a:t>
                      </a:r>
                      <a:r>
                        <a:rPr lang="en-US" sz="1100" baseline="-25000" dirty="0"/>
                        <a:t>3</a:t>
                      </a:r>
                      <a:r>
                        <a:rPr lang="en-US" sz="1100" dirty="0"/>
                        <a:t>H</a:t>
                      </a:r>
                      <a:r>
                        <a:rPr lang="en-US" sz="1100" baseline="-25000" dirty="0"/>
                        <a:t>7</a:t>
                      </a:r>
                      <a:r>
                        <a:rPr lang="en-US" sz="1100" dirty="0"/>
                        <a:t>CO</a:t>
                      </a:r>
                      <a:r>
                        <a:rPr lang="en-US" sz="1100" baseline="30000" dirty="0"/>
                        <a:t>+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/>
                        <a:t>89</a:t>
                      </a:r>
                      <a:endParaRPr dirty="0"/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/>
                        <a:t>71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C</a:t>
                      </a:r>
                      <a:r>
                        <a:rPr lang="en-US" sz="1100" baseline="-25000"/>
                        <a:t>3</a:t>
                      </a:r>
                      <a:r>
                        <a:rPr lang="en-US" sz="1100"/>
                        <a:t>H</a:t>
                      </a:r>
                      <a:r>
                        <a:rPr lang="en-US" sz="1100" baseline="-25000"/>
                        <a:t>7</a:t>
                      </a:r>
                      <a:r>
                        <a:rPr lang="en-US" sz="1100"/>
                        <a:t>COOH.NO</a:t>
                      </a:r>
                      <a:r>
                        <a:rPr lang="en-US" sz="1100" baseline="30000"/>
                        <a:t>+</a:t>
                      </a:r>
                      <a:endParaRPr lang="en-US" sz="1100"/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C</a:t>
                      </a:r>
                      <a:r>
                        <a:rPr lang="en-US" sz="1100" baseline="-25000"/>
                        <a:t>3</a:t>
                      </a:r>
                      <a:r>
                        <a:rPr lang="en-US" sz="1100"/>
                        <a:t>H</a:t>
                      </a:r>
                      <a:r>
                        <a:rPr lang="en-US" sz="1100" baseline="-25000"/>
                        <a:t>7</a:t>
                      </a:r>
                      <a:r>
                        <a:rPr lang="en-US" sz="1100"/>
                        <a:t>CO</a:t>
                      </a:r>
                      <a:r>
                        <a:rPr lang="en-US" sz="1100" baseline="30000"/>
                        <a:t>+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/>
                        <a:t>118</a:t>
                      </a:r>
                      <a:endParaRPr dirty="0"/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/>
                        <a:t>71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CH</a:t>
                      </a:r>
                      <a:r>
                        <a:rPr lang="en-US" sz="1100" baseline="-25000"/>
                        <a:t>3</a:t>
                      </a:r>
                      <a:r>
                        <a:rPr lang="en-US" sz="1100"/>
                        <a:t>COOH</a:t>
                      </a:r>
                      <a:r>
                        <a:rPr lang="en-US" sz="1100" baseline="30000"/>
                        <a:t>+</a:t>
                      </a:r>
                      <a:endParaRPr lang="en-US" sz="1100"/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C</a:t>
                      </a:r>
                      <a:r>
                        <a:rPr lang="en-US" sz="1100" baseline="-25000"/>
                        <a:t>3</a:t>
                      </a:r>
                      <a:r>
                        <a:rPr lang="en-US" sz="1100"/>
                        <a:t>H</a:t>
                      </a:r>
                      <a:r>
                        <a:rPr lang="en-US" sz="1100" baseline="-25000"/>
                        <a:t>4</a:t>
                      </a:r>
                      <a:r>
                        <a:rPr lang="en-US" sz="1100"/>
                        <a:t>COOH</a:t>
                      </a:r>
                      <a:r>
                        <a:rPr lang="en-US" sz="1100" baseline="30000"/>
                        <a:t>+</a:t>
                      </a:r>
                      <a:endParaRPr lang="en-US" sz="1100"/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C</a:t>
                      </a:r>
                      <a:r>
                        <a:rPr lang="en-US" sz="1100" baseline="-25000"/>
                        <a:t>2</a:t>
                      </a:r>
                      <a:r>
                        <a:rPr lang="en-US" sz="1100"/>
                        <a:t>H</a:t>
                      </a:r>
                      <a:r>
                        <a:rPr lang="en-US" sz="1100" baseline="-25000"/>
                        <a:t>4</a:t>
                      </a:r>
                      <a:r>
                        <a:rPr lang="en-US" sz="1100"/>
                        <a:t>COOH</a:t>
                      </a:r>
                      <a:r>
                        <a:rPr lang="en-US" sz="1100" baseline="30000"/>
                        <a:t>+</a:t>
                      </a:r>
                      <a:endParaRPr lang="en-US" sz="1100"/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C</a:t>
                      </a:r>
                      <a:r>
                        <a:rPr lang="en-US" sz="1100" baseline="-25000"/>
                        <a:t>2</a:t>
                      </a:r>
                      <a:r>
                        <a:rPr lang="en-US" sz="1100"/>
                        <a:t>H</a:t>
                      </a:r>
                      <a:r>
                        <a:rPr lang="en-US" sz="1100" baseline="-25000"/>
                        <a:t>3</a:t>
                      </a:r>
                      <a:r>
                        <a:rPr lang="en-US" sz="1100"/>
                        <a:t>O</a:t>
                      </a:r>
                      <a:r>
                        <a:rPr lang="en-US" sz="1100" baseline="30000"/>
                        <a:t>+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60</a:t>
                      </a:r>
                      <a:endParaRPr/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88</a:t>
                      </a:r>
                      <a:endParaRPr/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73</a:t>
                      </a:r>
                      <a:endParaRPr/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43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07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>
                          <a:latin typeface="+mn-lt"/>
                        </a:rPr>
                        <a:t>Valeric acid</a:t>
                      </a:r>
                      <a:endParaRPr lang="en-US" sz="11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>
                          <a:latin typeface="+mn-lt"/>
                        </a:rPr>
                        <a:t>C</a:t>
                      </a:r>
                      <a:r>
                        <a:rPr lang="en-US" sz="1100" baseline="-25000" dirty="0">
                          <a:latin typeface="+mn-lt"/>
                        </a:rPr>
                        <a:t>4</a:t>
                      </a:r>
                      <a:r>
                        <a:rPr lang="en-US" sz="1100" dirty="0">
                          <a:latin typeface="+mn-lt"/>
                        </a:rPr>
                        <a:t>H</a:t>
                      </a:r>
                      <a:r>
                        <a:rPr lang="en-US" sz="1100" baseline="-25000" dirty="0">
                          <a:latin typeface="+mn-lt"/>
                        </a:rPr>
                        <a:t>9</a:t>
                      </a:r>
                      <a:r>
                        <a:rPr lang="en-US" sz="1100" dirty="0">
                          <a:latin typeface="+mn-lt"/>
                        </a:rPr>
                        <a:t>COOH</a:t>
                      </a:r>
                      <a:r>
                        <a:rPr lang="en-US" sz="1100" baseline="-25000" dirty="0">
                          <a:latin typeface="+mn-lt"/>
                        </a:rPr>
                        <a:t>2</a:t>
                      </a:r>
                      <a:r>
                        <a:rPr lang="en-US" sz="1100" baseline="30000" dirty="0">
                          <a:latin typeface="+mn-lt"/>
                        </a:rPr>
                        <a:t>+</a:t>
                      </a:r>
                      <a:endParaRPr lang="en-US" sz="1100" dirty="0">
                        <a:latin typeface="+mn-lt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>
                          <a:latin typeface="+mn-lt"/>
                        </a:rPr>
                        <a:t>C</a:t>
                      </a:r>
                      <a:r>
                        <a:rPr lang="en-US" sz="1100" baseline="-25000" dirty="0">
                          <a:latin typeface="+mn-lt"/>
                        </a:rPr>
                        <a:t>4</a:t>
                      </a:r>
                      <a:r>
                        <a:rPr lang="en-US" sz="1100" dirty="0">
                          <a:latin typeface="+mn-lt"/>
                        </a:rPr>
                        <a:t>H</a:t>
                      </a:r>
                      <a:r>
                        <a:rPr lang="en-US" sz="1100" baseline="-25000" dirty="0">
                          <a:latin typeface="+mn-lt"/>
                        </a:rPr>
                        <a:t>9</a:t>
                      </a:r>
                      <a:r>
                        <a:rPr lang="en-US" sz="1100" dirty="0">
                          <a:latin typeface="+mn-lt"/>
                        </a:rPr>
                        <a:t>CO</a:t>
                      </a:r>
                      <a:r>
                        <a:rPr lang="en-US" sz="1100" baseline="30000" dirty="0">
                          <a:latin typeface="+mn-lt"/>
                        </a:rPr>
                        <a:t>+</a:t>
                      </a:r>
                      <a:endParaRPr lang="en-US" sz="11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>
                          <a:latin typeface="+mn-lt"/>
                        </a:rPr>
                        <a:t>103</a:t>
                      </a:r>
                      <a:endParaRPr sz="1100" dirty="0">
                        <a:latin typeface="+mn-lt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>
                          <a:latin typeface="+mn-lt"/>
                        </a:rPr>
                        <a:t>85</a:t>
                      </a:r>
                      <a:endParaRPr lang="en-US" sz="11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>
                          <a:latin typeface="+mn-lt"/>
                        </a:rPr>
                        <a:t>C</a:t>
                      </a:r>
                      <a:r>
                        <a:rPr lang="en-US" sz="1100" baseline="-25000">
                          <a:latin typeface="+mn-lt"/>
                        </a:rPr>
                        <a:t>4</a:t>
                      </a:r>
                      <a:r>
                        <a:rPr lang="en-US" sz="1100">
                          <a:latin typeface="+mn-lt"/>
                        </a:rPr>
                        <a:t>H</a:t>
                      </a:r>
                      <a:r>
                        <a:rPr lang="en-US" sz="1100" baseline="-25000">
                          <a:latin typeface="+mn-lt"/>
                        </a:rPr>
                        <a:t>9</a:t>
                      </a:r>
                      <a:r>
                        <a:rPr lang="en-US" sz="1100">
                          <a:latin typeface="+mn-lt"/>
                        </a:rPr>
                        <a:t>COOH.NO</a:t>
                      </a:r>
                      <a:r>
                        <a:rPr lang="en-US" sz="1100" baseline="30000">
                          <a:latin typeface="+mn-lt"/>
                        </a:rPr>
                        <a:t>+</a:t>
                      </a:r>
                      <a:endParaRPr lang="en-US" sz="1100">
                        <a:latin typeface="+mn-lt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>
                          <a:latin typeface="+mn-lt"/>
                        </a:rPr>
                        <a:t>C</a:t>
                      </a:r>
                      <a:r>
                        <a:rPr lang="en-US" sz="1100" baseline="-25000">
                          <a:latin typeface="+mn-lt"/>
                        </a:rPr>
                        <a:t>4</a:t>
                      </a:r>
                      <a:r>
                        <a:rPr lang="en-US" sz="1100">
                          <a:latin typeface="+mn-lt"/>
                        </a:rPr>
                        <a:t>H</a:t>
                      </a:r>
                      <a:r>
                        <a:rPr lang="en-US" sz="1100" baseline="-25000">
                          <a:latin typeface="+mn-lt"/>
                        </a:rPr>
                        <a:t>9</a:t>
                      </a:r>
                      <a:r>
                        <a:rPr lang="en-US" sz="1100">
                          <a:latin typeface="+mn-lt"/>
                        </a:rPr>
                        <a:t>CO</a:t>
                      </a:r>
                      <a:r>
                        <a:rPr lang="en-US" sz="1100" baseline="30000">
                          <a:latin typeface="+mn-lt"/>
                        </a:rPr>
                        <a:t>+</a:t>
                      </a:r>
                      <a:endParaRPr lang="en-US" sz="110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>
                          <a:latin typeface="+mn-lt"/>
                        </a:rPr>
                        <a:t>132</a:t>
                      </a:r>
                      <a:endParaRPr sz="1100">
                        <a:latin typeface="+mn-lt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>
                          <a:latin typeface="+mn-lt"/>
                        </a:rPr>
                        <a:t>85</a:t>
                      </a:r>
                      <a:endParaRPr lang="en-US" sz="110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>
                          <a:latin typeface="+mn-lt"/>
                        </a:rPr>
                        <a:t>CH</a:t>
                      </a:r>
                      <a:r>
                        <a:rPr lang="en-US" sz="1100" baseline="-25000">
                          <a:latin typeface="+mn-lt"/>
                        </a:rPr>
                        <a:t>3</a:t>
                      </a:r>
                      <a:r>
                        <a:rPr lang="en-US" sz="1100">
                          <a:latin typeface="+mn-lt"/>
                        </a:rPr>
                        <a:t>COOH</a:t>
                      </a:r>
                      <a:r>
                        <a:rPr lang="en-US" sz="1100" baseline="30000">
                          <a:latin typeface="+mn-lt"/>
                        </a:rPr>
                        <a:t>+</a:t>
                      </a:r>
                      <a:endParaRPr lang="en-US" sz="1100">
                        <a:latin typeface="+mn-lt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>
                          <a:latin typeface="+mn-lt"/>
                        </a:rPr>
                        <a:t>CH</a:t>
                      </a:r>
                      <a:r>
                        <a:rPr lang="en-US" sz="1100" baseline="-25000">
                          <a:latin typeface="+mn-lt"/>
                        </a:rPr>
                        <a:t>2</a:t>
                      </a:r>
                      <a:r>
                        <a:rPr lang="en-US" sz="1100">
                          <a:latin typeface="+mn-lt"/>
                        </a:rPr>
                        <a:t>CH</a:t>
                      </a:r>
                      <a:r>
                        <a:rPr lang="en-US" sz="1100" baseline="-25000">
                          <a:latin typeface="+mn-lt"/>
                        </a:rPr>
                        <a:t>2</a:t>
                      </a:r>
                      <a:r>
                        <a:rPr lang="en-US" sz="1100">
                          <a:latin typeface="+mn-lt"/>
                        </a:rPr>
                        <a:t>COOH</a:t>
                      </a:r>
                      <a:r>
                        <a:rPr lang="en-US" sz="1100" baseline="30000">
                          <a:latin typeface="+mn-lt"/>
                        </a:rPr>
                        <a:t>+</a:t>
                      </a:r>
                      <a:endParaRPr lang="en-US" sz="110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>
                          <a:latin typeface="+mn-lt"/>
                        </a:rPr>
                        <a:t>60</a:t>
                      </a:r>
                      <a:endParaRPr sz="1100" dirty="0">
                        <a:latin typeface="+mn-lt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>
                          <a:latin typeface="+mn-lt"/>
                        </a:rPr>
                        <a:t>73</a:t>
                      </a:r>
                      <a:endParaRPr lang="en-US" sz="11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06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Lactic acid </a:t>
                      </a:r>
                      <a:endParaRPr lang="en-US" sz="11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CH3CHOH+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CH3CHOH+.(H2O)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CH3CHOH(H2O)2 </a:t>
                      </a:r>
                      <a:endParaRPr lang="en-US" sz="11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fr-FR" sz="1100" dirty="0">
                          <a:latin typeface="+mn-lt"/>
                          <a:ea typeface="Calibri"/>
                          <a:cs typeface="Arial"/>
                        </a:rPr>
                        <a:t>45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fr-FR" sz="1100" dirty="0">
                          <a:latin typeface="+mn-lt"/>
                          <a:ea typeface="Calibri"/>
                          <a:cs typeface="Arial"/>
                        </a:rPr>
                        <a:t>63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fr-FR" sz="1100" dirty="0">
                          <a:latin typeface="+mn-lt"/>
                          <a:ea typeface="Calibri"/>
                          <a:cs typeface="Arial"/>
                        </a:rPr>
                        <a:t>81</a:t>
                      </a:r>
                      <a:endParaRPr lang="en-US" sz="11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NO+.CH3CH(OH)COOH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CH3CH(OH)CO+ </a:t>
                      </a:r>
                      <a:endParaRPr lang="en-US" sz="11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fr-FR" sz="1100" dirty="0">
                          <a:latin typeface="+mn-lt"/>
                          <a:ea typeface="Calibri"/>
                          <a:cs typeface="Arial"/>
                        </a:rPr>
                        <a:t>91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fr-FR" sz="1100" dirty="0">
                          <a:latin typeface="+mn-lt"/>
                          <a:ea typeface="Calibri"/>
                          <a:cs typeface="Arial"/>
                        </a:rPr>
                        <a:t>73</a:t>
                      </a:r>
                      <a:endParaRPr lang="en-US" sz="11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CH3CHOH+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CH3CO+</a:t>
                      </a:r>
                      <a:endParaRPr lang="en-US" sz="11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fr-FR" sz="1100" dirty="0">
                          <a:latin typeface="+mn-lt"/>
                          <a:ea typeface="Calibri"/>
                          <a:cs typeface="Arial"/>
                        </a:rPr>
                        <a:t>45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fr-FR" sz="1100" dirty="0">
                          <a:latin typeface="+mn-lt"/>
                          <a:ea typeface="Calibri"/>
                          <a:cs typeface="Arial"/>
                        </a:rPr>
                        <a:t>43</a:t>
                      </a:r>
                      <a:endParaRPr lang="en-US" sz="11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44574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3443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0376421F-F1F9-4F9E-99D1-34C40E45BF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240522"/>
              </p:ext>
            </p:extLst>
          </p:nvPr>
        </p:nvGraphicFramePr>
        <p:xfrm>
          <a:off x="1235046" y="568690"/>
          <a:ext cx="8128000" cy="25069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68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73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25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521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100" b="1" i="0" dirty="0"/>
                        <a:t>Metabolic pathway</a:t>
                      </a:r>
                      <a:endParaRPr b="1" i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100" b="1" i="0" dirty="0"/>
                        <a:t>Gene name</a:t>
                      </a:r>
                      <a:endParaRPr b="1" i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100" b="1" i="0" dirty="0"/>
                        <a:t>Forward primer (5’-3’)</a:t>
                      </a:r>
                      <a:endParaRPr b="1" i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 sz="1100" b="1" i="0" dirty="0"/>
                        <a:t>Reverse primer (5’-3’)</a:t>
                      </a:r>
                      <a:endParaRPr lang="en-US" sz="1100" b="1" i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GB" sz="1100" b="1" i="0" dirty="0"/>
                        <a:t>Accession number (Genoscope. GenBank, NCBI)/reference</a:t>
                      </a:r>
                      <a:endParaRPr lang="en-US" sz="1100" b="1" i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100"/>
                        <a:t>Glucose transporter</a:t>
                      </a:r>
                      <a:endParaRPr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100" i="1"/>
                        <a:t>glut2a</a:t>
                      </a:r>
                      <a:endParaRPr i="1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100"/>
                        <a:t>GACAGGCACTCTAACCCTAG</a:t>
                      </a:r>
                      <a:endParaRPr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100"/>
                        <a:t>CTTCCTGCGTCTCTGTACTG</a:t>
                      </a:r>
                      <a:endParaRPr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100"/>
                        <a:t>GSONMG00024093001</a:t>
                      </a:r>
                      <a:endParaRPr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en-US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100" i="1"/>
                        <a:t>glut2b </a:t>
                      </a:r>
                      <a:endParaRPr i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100"/>
                        <a:t>CTATCAGAGAACGGTACAGGG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100"/>
                        <a:t>CAGGAAGGATGACACCACG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100"/>
                        <a:t>GSONMG00057853001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dirty="0"/>
                        <a:t>Glycolysis </a:t>
                      </a:r>
                      <a:endParaRPr lang="en-US" sz="1100" dirty="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i="1"/>
                        <a:t>gcka</a:t>
                      </a:r>
                      <a:endParaRPr lang="en-US" sz="1100" i="1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CTGCCCACCTACGTCTGT</a:t>
                      </a: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dirty="0"/>
                        <a:t>GTCATGGCGTCCTCAGAGAT</a:t>
                      </a:r>
                      <a:endParaRPr lang="en-US" sz="1100" dirty="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dirty="0"/>
                        <a:t>GSONMG00033781001</a:t>
                      </a:r>
                      <a:endParaRPr lang="en-US" sz="1100" dirty="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i="1"/>
                        <a:t>gckb</a:t>
                      </a:r>
                      <a:endParaRPr lang="en-US" sz="1100" i="1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TCTGTGCTAGAGACAGCCC</a:t>
                      </a: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CATTTTGACGCTGGACTCCT</a:t>
                      </a: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dirty="0"/>
                        <a:t>GSONMG00012878001</a:t>
                      </a:r>
                      <a:endParaRPr lang="en-US" sz="1100" dirty="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 </a:t>
                      </a:r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i="1"/>
                        <a:t>pfkla</a:t>
                      </a:r>
                      <a:endParaRPr lang="en-US" sz="1100" i="1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GATCCCTGCCACCATCAGTA</a:t>
                      </a: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GTAACCACAGTAGCCTCCCA</a:t>
                      </a: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GSONMG00009459001</a:t>
                      </a: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 </a:t>
                      </a:r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i="1"/>
                        <a:t>pfklb</a:t>
                      </a:r>
                      <a:endParaRPr lang="en-US" sz="1100" i="1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dirty="0"/>
                        <a:t>AGTGCTCGCTGTAAGGTCTT</a:t>
                      </a:r>
                      <a:endParaRPr lang="en-US" sz="1100" dirty="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GTGATCCGGCCTTTCTGAAC</a:t>
                      </a: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GSONMG00001975001</a:t>
                      </a: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 </a:t>
                      </a:r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i="1" dirty="0"/>
                        <a:t>pk</a:t>
                      </a:r>
                      <a:endParaRPr lang="en-US" sz="1100" i="1" dirty="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CCATCGTCGCGGTAACAAGA</a:t>
                      </a: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GCCCCTGGCCTTTCCTATGT</a:t>
                      </a: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ContigAF246146.s.om.10</a:t>
                      </a: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Gluconeogenesis</a:t>
                      </a: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i="1"/>
                        <a:t>pck1</a:t>
                      </a:r>
                      <a:endParaRPr lang="en-US" sz="1100" i="1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ACAGGGTGAGGCAGATGTAGG</a:t>
                      </a: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spc="-5"/>
                        <a:t>CTAGTCTGTGGAGGTCTAAGGGC</a:t>
                      </a: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dirty="0"/>
                        <a:t>GSONMG00082468001</a:t>
                      </a:r>
                      <a:endParaRPr lang="en-US" sz="1100" dirty="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 </a:t>
                      </a:r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i="1"/>
                        <a:t>pck2</a:t>
                      </a:r>
                      <a:endParaRPr lang="en-US" sz="1100" i="1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ACAATGAGATGATGTGACTGCA</a:t>
                      </a: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TGCTCCATCACCTACAACCT</a:t>
                      </a: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GSONMG00059643001</a:t>
                      </a: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 </a:t>
                      </a:r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i="1" dirty="0"/>
                        <a:t>fbp1a</a:t>
                      </a:r>
                      <a:endParaRPr lang="en-US" sz="1100" i="1" dirty="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GACAGAGGACGACCCGTG</a:t>
                      </a: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GTACTGACCGGGTCCAACAT</a:t>
                      </a: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GSONMT00001932001</a:t>
                      </a: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 </a:t>
                      </a:r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i="1"/>
                        <a:t>fbp1b1</a:t>
                      </a:r>
                      <a:endParaRPr lang="en-US" sz="1100" i="1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 algn="l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CTCTCAAGAACCTCTACAGCCT</a:t>
                      </a: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 algn="l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TCAGTTCTCCCGTTCCCTTC</a:t>
                      </a: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GSONMT00063051001</a:t>
                      </a: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 </a:t>
                      </a:r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i="1"/>
                        <a:t>fbp1b2</a:t>
                      </a:r>
                      <a:endParaRPr lang="en-US" sz="1100" i="1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 algn="l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ATCAGCAGGAATAGGTCGCG</a:t>
                      </a: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 algn="l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CCTCCTCCAGCACGAATCTC</a:t>
                      </a: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GSONMG00015701001</a:t>
                      </a: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 </a:t>
                      </a:r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i="1"/>
                        <a:t>g6pca</a:t>
                      </a:r>
                      <a:endParaRPr lang="en-US" sz="1100" i="1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 algn="l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GATGGCTTGACGTTCTCCT</a:t>
                      </a: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 algn="l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AGATCCAGGAGAGTCCTCC</a:t>
                      </a: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GSONMG00076843001</a:t>
                      </a: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 </a:t>
                      </a:r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i="1" dirty="0"/>
                        <a:t>g6pcb1a</a:t>
                      </a:r>
                      <a:endParaRPr lang="en-US" sz="1100" i="1" dirty="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 algn="l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dirty="0"/>
                        <a:t>GCAAGGTCCAAAGATCAGGG</a:t>
                      </a:r>
                      <a:endParaRPr lang="en-US" sz="1100" dirty="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 algn="l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dirty="0"/>
                        <a:t>GCCAATGTGAGATGTGATGGG</a:t>
                      </a:r>
                      <a:endParaRPr lang="en-US" sz="1100" dirty="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dirty="0"/>
                        <a:t>GSONMG00076841001</a:t>
                      </a:r>
                      <a:endParaRPr lang="en-US" sz="1100" dirty="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 </a:t>
                      </a:r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i="1"/>
                        <a:t>g6pcb1b</a:t>
                      </a:r>
                      <a:endParaRPr lang="en-US" sz="1100" i="1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 algn="l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GCTACAGTGCTCTCCTTCTG</a:t>
                      </a: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 algn="l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TCACCCCATAGCCCTGAAA</a:t>
                      </a: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dirty="0"/>
                        <a:t>GSONMG00066036001</a:t>
                      </a:r>
                      <a:endParaRPr lang="en-US" sz="1100" dirty="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 </a:t>
                      </a:r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i="1"/>
                        <a:t>g6pcb2a</a:t>
                      </a:r>
                      <a:endParaRPr lang="en-US" sz="1100" i="1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 algn="l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ATCGGACAATACACACAGAACT</a:t>
                      </a: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 algn="l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CAACTGATCTATAGCTGCTGCCT</a:t>
                      </a: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dirty="0"/>
                        <a:t>GSONMG00013076001</a:t>
                      </a:r>
                      <a:endParaRPr lang="en-US" sz="1100" dirty="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 </a:t>
                      </a:r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i="1" dirty="0"/>
                        <a:t>g6pcb2b</a:t>
                      </a:r>
                      <a:endParaRPr lang="en-US" sz="1100" i="1" dirty="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 algn="l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dirty="0"/>
                        <a:t>CCTCTGCTCTTCTGACGTAG</a:t>
                      </a:r>
                      <a:endParaRPr lang="en-US" sz="1100" dirty="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 algn="l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dirty="0"/>
                        <a:t>TGTCCATGGCTGCTCTCTAG</a:t>
                      </a:r>
                      <a:endParaRPr lang="en-US" sz="1100" dirty="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dirty="0"/>
                        <a:t>GSONMG00014864001</a:t>
                      </a:r>
                      <a:endParaRPr lang="en-US" sz="1100" dirty="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lang="en-US" sz="1100" dirty="0"/>
                        <a:t>Lipogenesis </a:t>
                      </a:r>
                      <a:r>
                        <a:rPr lang="en-US" sz="1100" i="1" dirty="0"/>
                        <a:t>de novo</a:t>
                      </a:r>
                      <a:endParaRPr i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fr-FR" sz="1100" i="1"/>
                        <a:t>srebf1a</a:t>
                      </a:r>
                      <a:endParaRPr lang="en-US" sz="1100" i="1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 algn="l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CAGTTGCTGCTGTGTGACCT</a:t>
                      </a:r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 algn="l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TGATGTGTTCGTGTGGGACT</a:t>
                      </a:r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100" u="none" strike="noStrike"/>
                        <a:t>XM_021624594.1 </a:t>
                      </a:r>
                      <a:endParaRPr/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100" i="1" u="none" strike="noStrike"/>
                        <a:t>g6pdb</a:t>
                      </a:r>
                      <a:endParaRPr i="1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TGTCACAGGGTCAACATAATGC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AGCAGCAACATTGTGACAAGA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XM_021566624.1 </a:t>
                      </a:r>
                      <a:endParaRPr/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100" i="1" u="none" strike="noStrike"/>
                        <a:t>aclya</a:t>
                      </a:r>
                      <a:endParaRPr i="1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GGTGTGAGCGTTATGAAGCA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GATTTCAGCCGGCAATTCTA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XM_021624819.1</a:t>
                      </a:r>
                      <a:endParaRPr/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100" i="1" u="none" strike="noStrike" dirty="0"/>
                        <a:t>aclyb</a:t>
                      </a:r>
                      <a:endParaRPr i="1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GACGGAAAAGTCCTGATCATC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TGTGAGTCTCTGTGCCGAAG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XM_021557697.1 </a:t>
                      </a:r>
                      <a:endParaRPr/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100" i="1" u="none" strike="noStrike" dirty="0"/>
                        <a:t>aclyc</a:t>
                      </a:r>
                      <a:endParaRPr i="1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ACCGGTTCACAAATGGGATA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CCAAGTCACCCAGAAAGCAT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XM_021575392.1 </a:t>
                      </a:r>
                      <a:endParaRPr/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100" i="1" u="none" strike="noStrike" dirty="0"/>
                        <a:t>aca-</a:t>
                      </a:r>
                      <a:r>
                        <a:rPr lang="fr-FR" sz="1100" i="1" u="none" strike="noStrike" dirty="0"/>
                        <a:t>a</a:t>
                      </a:r>
                      <a:r>
                        <a:rPr lang="en-US" sz="1100" i="1" u="none" strike="noStrike" dirty="0"/>
                        <a:t>a</a:t>
                      </a:r>
                      <a:endParaRPr i="1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ACAGGACCCTAAAGCACAGG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GGTGAAAGAGGTGTCCAGGA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XM_021623125.1 </a:t>
                      </a:r>
                      <a:endParaRPr/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100" i="1" u="none" strike="noStrike" dirty="0"/>
                        <a:t>aca-</a:t>
                      </a:r>
                      <a:r>
                        <a:rPr lang="fr-FR" sz="1100" i="1" u="none" strike="noStrike" dirty="0"/>
                        <a:t>a</a:t>
                      </a:r>
                      <a:r>
                        <a:rPr lang="en-US" sz="1100" i="1" u="none" strike="noStrike" dirty="0"/>
                        <a:t>b</a:t>
                      </a:r>
                      <a:endParaRPr i="1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TCCAGTTCATGCTGCCTACC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GCTTAATGTCCCGAGTGCGA 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XM_021618451.1 </a:t>
                      </a:r>
                      <a:endParaRPr/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100" i="1" u="none" strike="noStrike" dirty="0"/>
                        <a:t>aca-</a:t>
                      </a:r>
                      <a:r>
                        <a:rPr lang="fr-FR" sz="1100" i="1" u="none" strike="noStrike" dirty="0"/>
                        <a:t>b</a:t>
                      </a:r>
                      <a:r>
                        <a:rPr lang="en-US" sz="1100" i="1" u="none" strike="noStrike" dirty="0"/>
                        <a:t>a</a:t>
                      </a:r>
                      <a:endParaRPr i="1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TCGCTCAGAATTCCGGGTAC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CGCGTGGTGATGGTTACAAT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XM_021605386.1 </a:t>
                      </a:r>
                      <a:endParaRPr/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100" i="1" u="none" strike="noStrike" dirty="0"/>
                        <a:t>aca-</a:t>
                      </a:r>
                      <a:r>
                        <a:rPr lang="fr-FR" sz="1100" i="1" u="none" strike="noStrike" dirty="0"/>
                        <a:t>b</a:t>
                      </a:r>
                      <a:r>
                        <a:rPr lang="en-US" sz="1100" i="1" u="none" strike="noStrike" dirty="0"/>
                        <a:t>b</a:t>
                      </a:r>
                      <a:endParaRPr i="1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TGAACAGCTTGGTAAACAGCC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TCTCGTGCATTCTACCAGGG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XM_021620987.1 </a:t>
                      </a:r>
                      <a:endParaRPr/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100" i="1" u="none" strike="noStrike"/>
                        <a:t>fasna</a:t>
                      </a:r>
                      <a:endParaRPr i="1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AGCTCGTACCTTCCTGTTCC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ACAACAAGGCCGTTCTTCAG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XM_021576228.1 </a:t>
                      </a:r>
                      <a:endParaRPr/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100" i="1" u="none" strike="noStrike"/>
                        <a:t>fasnb</a:t>
                      </a:r>
                      <a:endParaRPr i="1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CTGCTACAACTGGAAACACGC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ATCAAGGTAACGACACACCGT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XM_021581290.1 </a:t>
                      </a:r>
                      <a:endParaRPr/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Fatty acids </a:t>
                      </a:r>
                      <a:r>
                        <a:rPr lang="el-GR" sz="1100"/>
                        <a:t>β-</a:t>
                      </a:r>
                      <a:r>
                        <a:rPr lang="en-US" sz="1100"/>
                        <a:t>oxidation </a:t>
                      </a:r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100" i="1" u="none" strike="noStrike"/>
                        <a:t>hadh</a:t>
                      </a:r>
                      <a:endParaRPr i="1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124460" algn="l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TTATCATGGACGGCTGGGTT</a:t>
                      </a:r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 algn="l">
                        <a:spcBef>
                          <a:spcPts val="17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/>
                        <a:t>CAGCTCGTGTTGATTCTGGG</a:t>
                      </a:r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XM_021573383.1 </a:t>
                      </a:r>
                      <a:endParaRPr/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100" i="1" u="none" strike="noStrike" dirty="0"/>
                        <a:t>cpt1a</a:t>
                      </a:r>
                      <a:endParaRPr i="1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 dirty="0"/>
                        <a:t>CGTTAGCAATGCCTCACAGA</a:t>
                      </a:r>
                      <a:endParaRPr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AACGGAACAGGTAGCGCTAT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XM_021607999.1 </a:t>
                      </a:r>
                      <a:endParaRPr/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100" i="1" u="none" strike="noStrike"/>
                        <a:t>cpt1ba</a:t>
                      </a:r>
                      <a:endParaRPr i="1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 dirty="0"/>
                        <a:t>AGCAAGCTTGAATTGAATCCCT</a:t>
                      </a:r>
                      <a:endParaRPr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 dirty="0"/>
                        <a:t>CTTATGGCGCGCTTTATCCA</a:t>
                      </a:r>
                      <a:endParaRPr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 dirty="0"/>
                        <a:t>NM_001171855.1 </a:t>
                      </a:r>
                      <a:endParaRPr dirty="0"/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 u="none">
                        <a:solidFill>
                          <a:schemeClr val="tx1"/>
                        </a:solidFill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100" i="1" u="none" strike="noStrike"/>
                        <a:t>cpt1bb</a:t>
                      </a:r>
                      <a:endParaRPr i="1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 dirty="0"/>
                        <a:t>GGTGTCCAGTTGCAGAAAGG</a:t>
                      </a:r>
                      <a:endParaRPr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 dirty="0"/>
                        <a:t>TGACTTTGGTTTCTCACAGTGG</a:t>
                      </a:r>
                      <a:endParaRPr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 dirty="0"/>
                        <a:t>NM_001124735.1 </a:t>
                      </a:r>
                      <a:endParaRPr dirty="0"/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 u="none">
                        <a:solidFill>
                          <a:schemeClr val="tx1"/>
                        </a:solidFill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100" i="1" u="none" strike="noStrike" dirty="0"/>
                        <a:t>acox1a</a:t>
                      </a:r>
                      <a:endParaRPr i="1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 dirty="0"/>
                        <a:t>ACATCGTTTCATAGACTGCCAG</a:t>
                      </a:r>
                      <a:endParaRPr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CTCAATCCTTTATCCTCCATCCA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XM_021568071.1 </a:t>
                      </a:r>
                      <a:endParaRPr/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 u="none">
                        <a:solidFill>
                          <a:schemeClr val="tx1"/>
                        </a:solidFill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100" i="1" u="none" strike="noStrike" dirty="0"/>
                        <a:t>acox3</a:t>
                      </a:r>
                      <a:endParaRPr i="1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ACCTCCTCAGCCAACTACAC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CCTTAGCCACTCTCCTCTCG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XM_021577711.1 </a:t>
                      </a:r>
                      <a:endParaRPr/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lang="en-US" sz="1100" u="none" dirty="0"/>
                        <a:t>Cholesterol metabolism</a:t>
                      </a:r>
                      <a:endParaRPr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100" i="1" u="none" strike="noStrike"/>
                        <a:t>srebp2a</a:t>
                      </a:r>
                      <a:endParaRPr i="1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AGACCCACACACGTTAATGCT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CTATGTGACTGTTCTGGGATC 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XM_021558053.1</a:t>
                      </a:r>
                      <a:endParaRPr/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 u="none">
                        <a:solidFill>
                          <a:schemeClr val="tx1"/>
                        </a:solidFill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100" i="1" u="none" strike="noStrike"/>
                        <a:t>srebp2b</a:t>
                      </a:r>
                      <a:endParaRPr i="1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AATAGTCAACAACGCGAACAGT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GGTTGGCAGTGTGAAGATTGA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XM_021625098.1</a:t>
                      </a:r>
                      <a:endParaRPr/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 u="none">
                        <a:solidFill>
                          <a:schemeClr val="tx1"/>
                        </a:solidFill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100" i="1" u="none" strike="noStrike"/>
                        <a:t>hmgcra</a:t>
                      </a:r>
                      <a:endParaRPr lang="en-US" sz="1100" b="0" i="1" u="none" strike="noStrike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GGAGGTGATCGTAGGCACTG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GGCTATGCACCGTGTGATGG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XM_021622177.1</a:t>
                      </a:r>
                      <a:endParaRPr/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 u="none">
                        <a:solidFill>
                          <a:schemeClr val="tx1"/>
                        </a:solidFill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100" i="1" u="none" strike="noStrike"/>
                        <a:t>hmgcrb</a:t>
                      </a:r>
                      <a:endParaRPr i="1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GTGTTGTTTCGGCTGCATGT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GCCATAACACGGGCAAAGTG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XM_021602157.1</a:t>
                      </a:r>
                      <a:endParaRPr/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 u="none">
                        <a:solidFill>
                          <a:schemeClr val="tx1"/>
                        </a:solidFill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100" i="1" u="none" strike="noStrike"/>
                        <a:t>cyp51a</a:t>
                      </a:r>
                      <a:endParaRPr i="1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TAAGAGACACTGAGCGCAAACA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TTATGAGAGCCAGCCCTATGAG 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 dirty="0"/>
                        <a:t>XM_021560395.1</a:t>
                      </a:r>
                      <a:endParaRPr dirty="0"/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 u="none">
                        <a:solidFill>
                          <a:schemeClr val="tx1"/>
                        </a:solidFill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100" i="1" u="none" strike="noStrike"/>
                        <a:t>cyp51b</a:t>
                      </a:r>
                      <a:endParaRPr i="1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CCTGGTCGATGGCTACTTCC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TGCTCTTCTGGGTGTAACCT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XM_021572174.1</a:t>
                      </a:r>
                      <a:endParaRPr/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 u="none">
                        <a:solidFill>
                          <a:schemeClr val="tx1"/>
                        </a:solidFill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100" i="1" u="none" strike="noStrike"/>
                        <a:t>dhcr7a</a:t>
                      </a:r>
                      <a:endParaRPr i="1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ACTGCCAGCTTTGTGCTCTA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ACCCATGGCAACTAACTGCT 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XM_021585986.1</a:t>
                      </a:r>
                      <a:endParaRPr/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 u="none">
                        <a:solidFill>
                          <a:schemeClr val="tx1"/>
                        </a:solidFill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100" i="1" u="none" strike="noStrike"/>
                        <a:t>dhcr7b</a:t>
                      </a:r>
                      <a:endParaRPr i="1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AGTTGGCGTTGGTCAAGTAAC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TTCATGTAACGCTGGGCTGA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XM_021607019.1</a:t>
                      </a:r>
                      <a:endParaRPr/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100" i="1" u="none" strike="noStrike" dirty="0" err="1"/>
                        <a:t>lxr</a:t>
                      </a:r>
                      <a:r>
                        <a:rPr lang="fr-FR" sz="1100" i="1" u="none" strike="noStrike" dirty="0"/>
                        <a:t>a</a:t>
                      </a:r>
                      <a:r>
                        <a:rPr lang="en-US" sz="1100" i="1" u="none" strike="noStrike" dirty="0"/>
                        <a:t>a</a:t>
                      </a:r>
                      <a:endParaRPr i="1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AGCAAGTGTGTACTCGTCAGA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GAAACGAACCCTTCTGCTTGTC 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 dirty="0"/>
                        <a:t>NM_001159338</a:t>
                      </a:r>
                      <a:endParaRPr dirty="0"/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 u="none">
                        <a:solidFill>
                          <a:schemeClr val="tx1"/>
                        </a:solidFill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100" i="1" u="none" strike="noStrike" dirty="0" err="1"/>
                        <a:t>lxr</a:t>
                      </a:r>
                      <a:r>
                        <a:rPr lang="fr-FR" sz="1100" i="1" u="none" strike="noStrike" dirty="0"/>
                        <a:t>a</a:t>
                      </a:r>
                      <a:r>
                        <a:rPr lang="en-US" sz="1100" i="1" u="none" strike="noStrike" dirty="0"/>
                        <a:t>b</a:t>
                      </a:r>
                      <a:endParaRPr i="1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CAGAGTCAGGACCCCCAGAA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GTTGAGGTCTTCAGCAGCGC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 dirty="0"/>
                        <a:t>XM_021585769.1</a:t>
                      </a:r>
                      <a:endParaRPr dirty="0"/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 u="none">
                        <a:solidFill>
                          <a:schemeClr val="tx1"/>
                        </a:solidFill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100" i="1" u="none" strike="noStrike" dirty="0"/>
                        <a:t>abca1a</a:t>
                      </a:r>
                      <a:endParaRPr i="1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AACGAGGTTGGAGGTATCAATG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ACCGAATCTTTCCAGAGCGT 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XM_021584015.1</a:t>
                      </a:r>
                      <a:endParaRPr/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 u="none">
                        <a:solidFill>
                          <a:schemeClr val="tx1"/>
                        </a:solidFill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100" i="1" u="none" strike="noStrike"/>
                        <a:t>abca1b</a:t>
                      </a:r>
                      <a:endParaRPr i="1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GTCCATACCGGAGGTCCCAG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CAGGGAGCATTTTCTTGCGGC </a:t>
                      </a:r>
                      <a:endParaRPr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/>
                        <a:t>XM_021561291.1</a:t>
                      </a:r>
                      <a:endParaRPr/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 u="none">
                        <a:solidFill>
                          <a:schemeClr val="tx1"/>
                        </a:solidFill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100" i="1" u="none" strike="noStrike" dirty="0"/>
                        <a:t>abcg4b</a:t>
                      </a:r>
                      <a:endParaRPr i="1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 dirty="0"/>
                        <a:t>AATCGTTCGGAGCTGGAGTG</a:t>
                      </a:r>
                      <a:endParaRPr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 dirty="0"/>
                        <a:t>GCATCCTCCACGTCCAGTAG </a:t>
                      </a:r>
                      <a:endParaRPr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u="none" strike="noStrike" dirty="0"/>
                        <a:t>XM_021619008.1</a:t>
                      </a:r>
                      <a:endParaRPr dirty="0"/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lang="en-US" sz="1100" u="none" noProof="0" dirty="0">
                          <a:solidFill>
                            <a:schemeClr val="tx1"/>
                          </a:solidFill>
                          <a:latin typeface="+mn-lt"/>
                          <a:ea typeface="Arial MT"/>
                          <a:cs typeface="Arial MT"/>
                        </a:rPr>
                        <a:t>Pro-inflammatory cytokines and chemokines receptors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100" i="1" dirty="0"/>
                        <a:t>il1b</a:t>
                      </a:r>
                      <a:endParaRPr sz="1100" i="1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/>
                        <a:t>ACGGTTCGCTTCCTCTTCTACA</a:t>
                      </a:r>
                      <a:endParaRPr sz="12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/>
                        <a:t>GCTCCAGTGAGGTGCTGATGAA</a:t>
                      </a:r>
                      <a:endParaRPr sz="12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/>
                        <a:t>AJ245925.2</a:t>
                      </a:r>
                      <a:endParaRPr dirty="0"/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85075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 u="none" dirty="0">
                        <a:solidFill>
                          <a:schemeClr val="tx1"/>
                        </a:solidFill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100" i="1" dirty="0"/>
                        <a:t>il8</a:t>
                      </a:r>
                      <a:endParaRPr sz="1100" i="1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/>
                        <a:t>GTCAGCCAGCCTTGTCGTTGT</a:t>
                      </a:r>
                      <a:endParaRPr sz="12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/>
                        <a:t>CGTCTGCTTTCCGTCTCAATGC</a:t>
                      </a:r>
                      <a:endParaRPr sz="12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/>
                        <a:t>NM_001124362.1</a:t>
                      </a:r>
                      <a:endParaRPr sz="1200" dirty="0"/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41563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 u="none" dirty="0">
                        <a:solidFill>
                          <a:schemeClr val="tx1"/>
                        </a:solidFill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100" i="1" dirty="0"/>
                        <a:t>tnfa</a:t>
                      </a:r>
                      <a:endParaRPr sz="1100" i="1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/>
                        <a:t>GGCGAGCATACCACTCCTCTGA</a:t>
                      </a:r>
                      <a:endParaRPr sz="12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/>
                        <a:t>AGCTGGAACACTGCACCAAGGT</a:t>
                      </a:r>
                      <a:endParaRPr sz="12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/>
                        <a:t>NM_001124362.1</a:t>
                      </a:r>
                      <a:endParaRPr sz="1200" dirty="0"/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12196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 u="none" dirty="0">
                        <a:solidFill>
                          <a:schemeClr val="tx1"/>
                        </a:solidFill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100" i="1" dirty="0"/>
                        <a:t>cxcr4</a:t>
                      </a:r>
                      <a:endParaRPr sz="1100" i="1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/>
                        <a:t>TCAAGAGTTCTGCTCGCCG</a:t>
                      </a:r>
                      <a:endParaRPr sz="12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/>
                        <a:t>TCTGACTCTGTCGTTGTGGAC</a:t>
                      </a:r>
                      <a:endParaRPr sz="12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XM_021594980.2</a:t>
                      </a:r>
                      <a:endParaRPr sz="1200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19383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 u="none" dirty="0">
                        <a:solidFill>
                          <a:schemeClr val="tx1"/>
                        </a:solidFill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100" i="1" dirty="0"/>
                        <a:t>cxcr4.1.1</a:t>
                      </a:r>
                      <a:endParaRPr sz="1100" i="1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/>
                        <a:t>GTTCCGTTTCCAGCACATTCT</a:t>
                      </a:r>
                      <a:endParaRPr sz="12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/>
                        <a:t>ATGATGCAGTAGCAGGTGAGG</a:t>
                      </a:r>
                      <a:endParaRPr sz="12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NM_001124342.2</a:t>
                      </a:r>
                      <a:endParaRPr sz="1200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88137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lang="en-US" sz="1100" u="none" baseline="0" dirty="0">
                          <a:solidFill>
                            <a:schemeClr val="tx1"/>
                          </a:solidFill>
                          <a:latin typeface="+mn-lt"/>
                          <a:ea typeface="Arial MT"/>
                          <a:cs typeface="Arial MT"/>
                        </a:rPr>
                        <a:t>Tight junction proteins</a:t>
                      </a:r>
                      <a:endParaRPr lang="en-US" sz="1100" u="none" dirty="0">
                        <a:solidFill>
                          <a:schemeClr val="tx1"/>
                        </a:solidFill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100" i="1" dirty="0"/>
                        <a:t>tjp1a</a:t>
                      </a:r>
                      <a:endParaRPr sz="1100" i="1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dirty="0"/>
                        <a:t>TCAGCTGCGCTATGATGAGG</a:t>
                      </a:r>
                      <a:endParaRPr sz="12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100" dirty="0"/>
                        <a:t>GGTCGTAACGTAGAGGAGCG</a:t>
                      </a:r>
                      <a:endParaRPr sz="11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XM_036980662.1</a:t>
                      </a:r>
                      <a:endParaRPr sz="1200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26003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 u="none" dirty="0">
                        <a:solidFill>
                          <a:schemeClr val="tx1"/>
                        </a:solidFill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100" i="1" dirty="0"/>
                        <a:t>tjp3</a:t>
                      </a:r>
                      <a:endParaRPr sz="1100" i="1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/>
                        <a:t>GGGACACAGCCGTGATAGTT</a:t>
                      </a:r>
                      <a:endParaRPr sz="12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/>
                        <a:t>TGACACGCCATTGACCATGA</a:t>
                      </a:r>
                      <a:endParaRPr sz="12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XM_031822609.1</a:t>
                      </a:r>
                      <a:endParaRPr sz="1200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485350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 u="none" dirty="0">
                        <a:solidFill>
                          <a:schemeClr val="tx1"/>
                        </a:solidFill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100" i="1" dirty="0"/>
                        <a:t>marveld1</a:t>
                      </a:r>
                      <a:endParaRPr sz="1100" i="1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/>
                        <a:t>GGTGATCGGCGTCATGATCT</a:t>
                      </a:r>
                      <a:endParaRPr sz="12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/>
                        <a:t>GTGGCAGCCAGGTAGACTTT</a:t>
                      </a:r>
                      <a:endParaRPr sz="12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200" b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XM_021576418.2</a:t>
                      </a:r>
                      <a:endParaRPr sz="1200" u="none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61585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 u="none" dirty="0">
                        <a:solidFill>
                          <a:schemeClr val="tx1"/>
                        </a:solidFill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100" i="1" dirty="0"/>
                        <a:t>marveld3</a:t>
                      </a:r>
                      <a:endParaRPr sz="1100" i="1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/>
                        <a:t>TTCCACCAGCTCAAGCTACC</a:t>
                      </a:r>
                      <a:endParaRPr sz="12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/>
                        <a:t>GGGACTCTCAAAACCCCGAA</a:t>
                      </a:r>
                      <a:endParaRPr sz="12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XM_021586195.2</a:t>
                      </a:r>
                      <a:endParaRPr sz="1200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0740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lang="fr-FR" sz="1100" u="none" dirty="0" err="1">
                          <a:solidFill>
                            <a:schemeClr val="tx1"/>
                          </a:solidFill>
                          <a:latin typeface="+mn-lt"/>
                          <a:ea typeface="Arial MT"/>
                          <a:cs typeface="Arial MT"/>
                        </a:rPr>
                        <a:t>FFARs</a:t>
                      </a:r>
                      <a:endParaRPr lang="en-US" sz="1100" u="none" dirty="0">
                        <a:solidFill>
                          <a:schemeClr val="tx1"/>
                        </a:solidFill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100" i="1" dirty="0"/>
                        <a:t>ffar1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/>
                        <a:t>ACT GTT GCA CCT GAG TCT GG</a:t>
                      </a:r>
                      <a:endParaRPr sz="12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/>
                        <a:t>GCT GGT CCT GGG TGA AGT TC</a:t>
                      </a:r>
                      <a:endParaRPr sz="12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ENSOMYG00000041396</a:t>
                      </a:r>
                      <a:endParaRPr sz="1200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10768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 u="none" dirty="0">
                        <a:solidFill>
                          <a:schemeClr val="tx1"/>
                        </a:solidFill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pt-BR" sz="1100" i="1" dirty="0"/>
                        <a:t>ffar2a1a</a:t>
                      </a:r>
                      <a:endParaRPr sz="1100" i="1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/>
                        <a:t>CCG AGT TCC TCT GCT CCA TC</a:t>
                      </a:r>
                      <a:endParaRPr sz="12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/>
                        <a:t>TAG GTG ATG GGG AAG GCA AC</a:t>
                      </a:r>
                      <a:endParaRPr sz="12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ENSOMYG00000004986</a:t>
                      </a:r>
                      <a:endParaRPr sz="1200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09422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 u="none" dirty="0">
                        <a:solidFill>
                          <a:schemeClr val="tx1"/>
                        </a:solidFill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pt-BR" sz="1100" i="1" dirty="0"/>
                        <a:t>ffar2a2</a:t>
                      </a:r>
                    </a:p>
                    <a:p>
                      <a:pPr algn="ctr">
                        <a:defRPr/>
                      </a:pPr>
                      <a:endParaRPr sz="1100" i="1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/>
                        <a:t>GAC AAC TTC ACC CAG GAG CA</a:t>
                      </a:r>
                      <a:endParaRPr sz="12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/>
                        <a:t>AGC AGA ACA CAC AGG CCA G</a:t>
                      </a:r>
                      <a:endParaRPr sz="12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ENSOMYG00000030315</a:t>
                      </a:r>
                      <a:endParaRPr sz="1200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03705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 u="none" dirty="0">
                        <a:solidFill>
                          <a:schemeClr val="tx1"/>
                        </a:solidFill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i="1" dirty="0"/>
                        <a:t>ffar2b1.1</a:t>
                      </a:r>
                    </a:p>
                    <a:p>
                      <a:pPr algn="ctr">
                        <a:defRPr/>
                      </a:pPr>
                      <a:endParaRPr sz="1100" i="1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/>
                        <a:t>TTT TCC ACA CAC AGT TGG CC</a:t>
                      </a:r>
                      <a:endParaRPr sz="12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/>
                        <a:t>AGG TAG TGT </a:t>
                      </a:r>
                      <a:r>
                        <a:rPr lang="en-US" sz="1200" dirty="0" err="1"/>
                        <a:t>TGT</a:t>
                      </a:r>
                      <a:r>
                        <a:rPr lang="en-US" sz="1200" dirty="0"/>
                        <a:t> CGG CAT CT</a:t>
                      </a:r>
                      <a:endParaRPr sz="12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ENSOMYG00000041393</a:t>
                      </a:r>
                      <a:endParaRPr sz="1200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05980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 u="none" dirty="0">
                        <a:solidFill>
                          <a:schemeClr val="tx1"/>
                        </a:solidFill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pt-BR" sz="1100" i="1" dirty="0"/>
                        <a:t>ffar2b1.2</a:t>
                      </a:r>
                      <a:endParaRPr sz="1100" i="1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nl-NL" sz="1200" dirty="0"/>
                        <a:t>GTG TGG CCT TCC CTA TCA GA</a:t>
                      </a:r>
                      <a:endParaRPr sz="12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/>
                        <a:t>GCA GGG CAC AAT GTA CAC AA</a:t>
                      </a:r>
                      <a:endParaRPr sz="12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ENSOMYG00000041387</a:t>
                      </a:r>
                      <a:endParaRPr sz="1200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25244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 u="none" dirty="0">
                        <a:solidFill>
                          <a:schemeClr val="tx1"/>
                        </a:solidFill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pt-BR" sz="1100" i="1" dirty="0"/>
                        <a:t>ffar2b2a</a:t>
                      </a:r>
                      <a:endParaRPr sz="1100" i="1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/>
                        <a:t>CCC ATC CAA CAC TCG CTG AA</a:t>
                      </a:r>
                      <a:endParaRPr sz="12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/>
                        <a:t>TGA </a:t>
                      </a:r>
                      <a:r>
                        <a:rPr lang="en-US" sz="1200" dirty="0" err="1"/>
                        <a:t>TGA</a:t>
                      </a:r>
                      <a:r>
                        <a:rPr lang="en-US" sz="1200" dirty="0"/>
                        <a:t> CGA </a:t>
                      </a:r>
                      <a:r>
                        <a:rPr lang="en-US" sz="1200" dirty="0" err="1"/>
                        <a:t>CGA</a:t>
                      </a:r>
                      <a:r>
                        <a:rPr lang="en-US" sz="1200" dirty="0"/>
                        <a:t> TGC TCA GG</a:t>
                      </a:r>
                      <a:endParaRPr sz="12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ENSOMYG00000030493</a:t>
                      </a:r>
                      <a:endParaRPr sz="1200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2678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 u="none" dirty="0">
                        <a:solidFill>
                          <a:schemeClr val="tx1"/>
                        </a:solidFill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pt-BR" sz="1100" i="1" dirty="0"/>
                        <a:t>ffar2b2b1</a:t>
                      </a:r>
                      <a:endParaRPr sz="1100" i="1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/>
                        <a:t>TGA CCG CAA TCA GTG TCG AA</a:t>
                      </a:r>
                      <a:endParaRPr sz="12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/>
                        <a:t>CCC AGA </a:t>
                      </a:r>
                      <a:r>
                        <a:rPr lang="en-US" sz="1200" dirty="0" err="1"/>
                        <a:t>AGA</a:t>
                      </a:r>
                      <a:r>
                        <a:rPr lang="en-US" sz="1200" dirty="0"/>
                        <a:t> </a:t>
                      </a:r>
                      <a:r>
                        <a:rPr lang="en-US" sz="1200" dirty="0" err="1"/>
                        <a:t>AGA</a:t>
                      </a:r>
                      <a:r>
                        <a:rPr lang="en-US" sz="1200" dirty="0"/>
                        <a:t> CGC TAG CC</a:t>
                      </a:r>
                      <a:endParaRPr sz="12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ENSOMYG00000030500</a:t>
                      </a:r>
                      <a:endParaRPr sz="1200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300125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endParaRPr lang="en-US" sz="1100" u="none" dirty="0">
                        <a:solidFill>
                          <a:schemeClr val="tx1"/>
                        </a:solidFill>
                        <a:latin typeface="+mn-l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pt-BR" sz="1100" i="1" dirty="0"/>
                        <a:t>ffar2b2b2</a:t>
                      </a:r>
                      <a:endParaRPr sz="1100" i="1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/>
                        <a:t>GTC CAG TAC CAT CAA CGC CA</a:t>
                      </a:r>
                      <a:endParaRPr sz="12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/>
                        <a:t>CTG CAC ACT CTC CAA CAG GGT</a:t>
                      </a:r>
                      <a:endParaRPr sz="12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ENSOMYG00000005604</a:t>
                      </a:r>
                      <a:endParaRPr sz="1200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56438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GB" sz="1100" dirty="0"/>
                        <a:t>House-keeping genes</a:t>
                      </a:r>
                      <a:endParaRPr lang="en-US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100" i="1" u="none" strike="noStrike" dirty="0"/>
                        <a:t>eef1a</a:t>
                      </a:r>
                      <a:endParaRPr lang="en-US" sz="1100" b="0" i="1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GB" sz="1100" dirty="0"/>
                        <a:t>TCCTCTTGGTCGTTTCGCTG</a:t>
                      </a:r>
                      <a:endParaRPr lang="en-US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GB" sz="1100" dirty="0"/>
                        <a:t>ACCCGAGGGACATCCTGTG</a:t>
                      </a:r>
                      <a:endParaRPr lang="en-US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GB" sz="1100" dirty="0"/>
                        <a:t>XM_021567853.1</a:t>
                      </a:r>
                      <a:endParaRPr lang="en-US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  <a:defRPr/>
                      </a:pPr>
                      <a:endParaRPr lang="en-US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GB" sz="1100" i="1" dirty="0"/>
                        <a:t>b actin</a:t>
                      </a:r>
                      <a:endParaRPr lang="en-US" sz="1100" b="0" i="1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>
                          <a:latin typeface="+mn-lt"/>
                          <a:ea typeface="Times New Roman"/>
                          <a:cs typeface="Times New Roman"/>
                        </a:rPr>
                        <a:t>GATGGGCCAGAAAGACAGCTA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100" dirty="0">
                          <a:latin typeface="+mn-lt"/>
                          <a:ea typeface="Times New Roman"/>
                          <a:cs typeface="Times New Roman"/>
                        </a:rPr>
                        <a:t>TCGTCCCAGTTGGTGACGAT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fr-FR" sz="1100" dirty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61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5A806325-5A70-4A17-935E-83821F8BD0AA}"/>
              </a:ext>
            </a:extLst>
          </p:cNvPr>
          <p:cNvSpPr txBox="1"/>
          <p:nvPr/>
        </p:nvSpPr>
        <p:spPr>
          <a:xfrm>
            <a:off x="1140333" y="176687"/>
            <a:ext cx="59440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Additional file. Figure S2 : </a:t>
            </a:r>
            <a:r>
              <a:rPr lang="en-US" sz="1200" dirty="0"/>
              <a:t>Primer sequences and used for RT-qPCR analysis. </a:t>
            </a:r>
          </a:p>
        </p:txBody>
      </p:sp>
    </p:spTree>
    <p:extLst>
      <p:ext uri="{BB962C8B-B14F-4D97-AF65-F5344CB8AC3E}">
        <p14:creationId xmlns:p14="http://schemas.microsoft.com/office/powerpoint/2010/main" val="115911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6AC60252-966B-4855-AD63-9DA2108AFC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992046"/>
              </p:ext>
            </p:extLst>
          </p:nvPr>
        </p:nvGraphicFramePr>
        <p:xfrm>
          <a:off x="1627464" y="1119973"/>
          <a:ext cx="8027796" cy="1928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79796">
                  <a:extLst>
                    <a:ext uri="{9D8B030D-6E8A-4147-A177-3AD203B41FA5}">
                      <a16:colId xmlns:a16="http://schemas.microsoft.com/office/drawing/2014/main" val="3785002835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139265863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357147869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927804182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86599454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3364640124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3737422257"/>
                    </a:ext>
                  </a:extLst>
                </a:gridCol>
                <a:gridCol w="792000">
                  <a:extLst>
                    <a:ext uri="{9D8B030D-6E8A-4147-A177-3AD203B41FA5}">
                      <a16:colId xmlns:a16="http://schemas.microsoft.com/office/drawing/2014/main" val="202568294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000" b="1" dirty="0"/>
                        <a:t>Whole-body composition</a:t>
                      </a:r>
                    </a:p>
                  </a:txBody>
                  <a:tcPr marL="62162" marR="6216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000" b="1" dirty="0"/>
                        <a:t>LS-0</a:t>
                      </a:r>
                      <a:endParaRPr lang="en-US" sz="10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000" b="1" dirty="0"/>
                        <a:t>LS-In</a:t>
                      </a:r>
                      <a:endParaRPr lang="en-US" sz="10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000" b="1" dirty="0"/>
                        <a:t>HS-0</a:t>
                      </a:r>
                      <a:endParaRPr lang="en-US" sz="10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000" b="1" dirty="0"/>
                        <a:t>HS-In</a:t>
                      </a:r>
                      <a:endParaRPr lang="en-US" sz="10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000" b="1" i="1" dirty="0"/>
                        <a:t>P</a:t>
                      </a:r>
                      <a:r>
                        <a:rPr lang="fr-FR" sz="1000" b="1" dirty="0"/>
                        <a:t> values</a:t>
                      </a:r>
                      <a:endParaRPr lang="en-US" sz="10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836815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000" i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62" marR="6216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1" dirty="0"/>
                        <a:t>CHO/</a:t>
                      </a:r>
                    </a:p>
                    <a:p>
                      <a:r>
                        <a:rPr lang="fr-FR" sz="1000" b="1" dirty="0"/>
                        <a:t>Protein</a:t>
                      </a:r>
                      <a:endParaRPr lang="en-US" sz="10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1" dirty="0"/>
                        <a:t>Inulin </a:t>
                      </a:r>
                      <a:endParaRPr lang="en-US" sz="10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1" dirty="0"/>
                        <a:t>Interaction</a:t>
                      </a:r>
                      <a:endParaRPr lang="en-US" sz="10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294719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00" noProof="0" dirty="0"/>
                        <a:t>Dry matter (DM) (%)</a:t>
                      </a:r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32.78 ± 0.15</a:t>
                      </a:r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33.33 ± 1.16</a:t>
                      </a:r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33.07 ± 0.65</a:t>
                      </a:r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33.13 ± 0.38</a:t>
                      </a:r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NS </a:t>
                      </a:r>
                      <a:endParaRPr lang="en-US" sz="1100" dirty="0"/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NS </a:t>
                      </a:r>
                      <a:endParaRPr lang="en-US" sz="1100" dirty="0"/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NS </a:t>
                      </a:r>
                      <a:endParaRPr lang="en-US" sz="1100" dirty="0"/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7341442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100" dirty="0"/>
                        <a:t>Ash (% DM)</a:t>
                      </a:r>
                      <a:endParaRPr lang="en-US" sz="1100" dirty="0"/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6.07 ± 0.14</a:t>
                      </a:r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5.59 ± 0.13</a:t>
                      </a:r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5.73 ± 0.81</a:t>
                      </a:r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5.52 ± 0.48</a:t>
                      </a:r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NS</a:t>
                      </a:r>
                      <a:endParaRPr lang="en-US" sz="1100" dirty="0"/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NS</a:t>
                      </a:r>
                      <a:endParaRPr lang="en-US" sz="1100" dirty="0"/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NS</a:t>
                      </a:r>
                      <a:endParaRPr lang="en-US" sz="1100" dirty="0"/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887677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Crude Protein (% DM)</a:t>
                      </a:r>
                      <a:endParaRPr lang="en-US" sz="1100" b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49.09 ± 0.41 </a:t>
                      </a:r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47.47 ± 0.50</a:t>
                      </a:r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48.15 ± 1.73</a:t>
                      </a:r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47.80 ± 0.55</a:t>
                      </a:r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NS</a:t>
                      </a:r>
                      <a:endParaRPr lang="en-US" sz="1100" dirty="0"/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NS</a:t>
                      </a:r>
                      <a:endParaRPr lang="en-US" sz="1100" dirty="0"/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NS</a:t>
                      </a:r>
                      <a:endParaRPr lang="en-US" sz="1100" dirty="0"/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35775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Crude Lipids (% DM)</a:t>
                      </a:r>
                      <a:endParaRPr lang="en-US" sz="1100" b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44.93 ± 0.84</a:t>
                      </a:r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46.19 ± 0.29</a:t>
                      </a:r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45.42 ± 1.91</a:t>
                      </a:r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45.70 ± 1.00</a:t>
                      </a:r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NS</a:t>
                      </a:r>
                      <a:endParaRPr lang="en-US" sz="1100" dirty="0"/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NS</a:t>
                      </a:r>
                      <a:endParaRPr lang="en-US" sz="1100" dirty="0"/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NS</a:t>
                      </a:r>
                      <a:endParaRPr lang="en-US" sz="1100" dirty="0"/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66545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Gross energy (kJ g</a:t>
                      </a:r>
                      <a:r>
                        <a:rPr lang="en-GB" sz="1100" b="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−1</a:t>
                      </a:r>
                      <a:r>
                        <a:rPr lang="en-GB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DM)</a:t>
                      </a:r>
                      <a:endParaRPr lang="en-US" sz="1100" b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29.39 ± 0.41</a:t>
                      </a:r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29.85 ± 0.10</a:t>
                      </a:r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29.86 ± 0.55</a:t>
                      </a:r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29.73 ± 0.29</a:t>
                      </a:r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NS</a:t>
                      </a:r>
                      <a:endParaRPr lang="en-US" sz="1100" dirty="0"/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NS</a:t>
                      </a:r>
                      <a:endParaRPr lang="en-US" sz="1100" dirty="0"/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NS</a:t>
                      </a:r>
                      <a:endParaRPr lang="en-US" sz="1100" dirty="0"/>
                    </a:p>
                  </a:txBody>
                  <a:tcPr marL="90000" marR="90000" marT="45000" marB="45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90275618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F8C8097B-3D80-465C-8D13-4CB090E712DE}"/>
              </a:ext>
            </a:extLst>
          </p:cNvPr>
          <p:cNvSpPr txBox="1"/>
          <p:nvPr/>
        </p:nvSpPr>
        <p:spPr>
          <a:xfrm>
            <a:off x="1512907" y="279225"/>
            <a:ext cx="8142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Additional file. Figure S3: </a:t>
            </a:r>
            <a:r>
              <a:rPr lang="en-US" sz="1200" dirty="0"/>
              <a:t>Whole-body composition of rainbow trout fed 100% plant-based diet with high or low levels of dietary carbohydrates and with or without 2% inulin during 12 weeks.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708658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334642AC-AA60-4EC4-87A8-4FF374378A91}"/>
              </a:ext>
            </a:extLst>
          </p:cNvPr>
          <p:cNvSpPr txBox="1"/>
          <p:nvPr/>
        </p:nvSpPr>
        <p:spPr>
          <a:xfrm>
            <a:off x="1532471" y="531464"/>
            <a:ext cx="760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Additional file. Figure S4: </a:t>
            </a:r>
            <a:r>
              <a:rPr lang="en-US" sz="1200" dirty="0"/>
              <a:t>Abundances of different phyla in fish fed the experimental diets during 12 weeks. </a:t>
            </a:r>
            <a:endParaRPr lang="en-US" sz="1200" b="1" dirty="0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27582507-4217-4B35-B8F8-F101B756B6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7743482"/>
              </p:ext>
            </p:extLst>
          </p:nvPr>
        </p:nvGraphicFramePr>
        <p:xfrm>
          <a:off x="1616361" y="1160512"/>
          <a:ext cx="7607860" cy="31818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839984">
                  <a:extLst>
                    <a:ext uri="{9D8B030D-6E8A-4147-A177-3AD203B41FA5}">
                      <a16:colId xmlns:a16="http://schemas.microsoft.com/office/drawing/2014/main" val="1344384232"/>
                    </a:ext>
                  </a:extLst>
                </a:gridCol>
                <a:gridCol w="937969">
                  <a:extLst>
                    <a:ext uri="{9D8B030D-6E8A-4147-A177-3AD203B41FA5}">
                      <a16:colId xmlns:a16="http://schemas.microsoft.com/office/drawing/2014/main" val="841134561"/>
                    </a:ext>
                  </a:extLst>
                </a:gridCol>
                <a:gridCol w="937969">
                  <a:extLst>
                    <a:ext uri="{9D8B030D-6E8A-4147-A177-3AD203B41FA5}">
                      <a16:colId xmlns:a16="http://schemas.microsoft.com/office/drawing/2014/main" val="1505244022"/>
                    </a:ext>
                  </a:extLst>
                </a:gridCol>
                <a:gridCol w="937969">
                  <a:extLst>
                    <a:ext uri="{9D8B030D-6E8A-4147-A177-3AD203B41FA5}">
                      <a16:colId xmlns:a16="http://schemas.microsoft.com/office/drawing/2014/main" val="2867634849"/>
                    </a:ext>
                  </a:extLst>
                </a:gridCol>
                <a:gridCol w="937969">
                  <a:extLst>
                    <a:ext uri="{9D8B030D-6E8A-4147-A177-3AD203B41FA5}">
                      <a16:colId xmlns:a16="http://schemas.microsoft.com/office/drawing/2014/main" val="2525784513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3703563700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1394317734"/>
                    </a:ext>
                  </a:extLst>
                </a:gridCol>
                <a:gridCol w="792000">
                  <a:extLst>
                    <a:ext uri="{9D8B030D-6E8A-4147-A177-3AD203B41FA5}">
                      <a16:colId xmlns:a16="http://schemas.microsoft.com/office/drawing/2014/main" val="359230154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000" b="1" dirty="0"/>
                        <a:t>Phyla</a:t>
                      </a:r>
                    </a:p>
                  </a:txBody>
                  <a:tcPr marL="62162" marR="62162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000" b="1" dirty="0"/>
                        <a:t>LS-0</a:t>
                      </a:r>
                      <a:endParaRPr lang="en-US" sz="10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000" b="1" dirty="0"/>
                        <a:t>LS-In</a:t>
                      </a:r>
                      <a:endParaRPr lang="en-US" sz="10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000" b="1" dirty="0"/>
                        <a:t>HS-0</a:t>
                      </a:r>
                      <a:endParaRPr lang="en-US" sz="10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000" b="1" dirty="0"/>
                        <a:t>HS-In</a:t>
                      </a:r>
                      <a:endParaRPr lang="en-US" sz="10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000" b="1" i="1" dirty="0"/>
                        <a:t>P</a:t>
                      </a:r>
                      <a:r>
                        <a:rPr lang="fr-FR" sz="1000" b="1" dirty="0"/>
                        <a:t> values</a:t>
                      </a:r>
                      <a:endParaRPr lang="en-US" sz="10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9912913"/>
                  </a:ext>
                </a:extLst>
              </a:tr>
              <a:tr h="31772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000" i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62" marR="62162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1" dirty="0"/>
                        <a:t>CHO/</a:t>
                      </a:r>
                    </a:p>
                    <a:p>
                      <a:r>
                        <a:rPr lang="fr-FR" sz="1000" b="1" dirty="0"/>
                        <a:t>Protein</a:t>
                      </a:r>
                      <a:endParaRPr lang="en-US" sz="1000" b="1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1" dirty="0"/>
                        <a:t>Inulin </a:t>
                      </a:r>
                      <a:endParaRPr lang="en-US" sz="1000" b="1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1" dirty="0"/>
                        <a:t>Interaction</a:t>
                      </a:r>
                      <a:endParaRPr lang="en-US" sz="1000" b="1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8031203"/>
                  </a:ext>
                </a:extLst>
              </a:tr>
              <a:tr h="31772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i="1" u="none" strike="noStrike" dirty="0">
                          <a:effectLst/>
                          <a:latin typeface="+mn-lt"/>
                        </a:rPr>
                        <a:t>Proteobacteria</a:t>
                      </a:r>
                      <a:endParaRPr lang="en-US" sz="11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72.08 ± 9.79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72.93 ± 5.44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76.47 ± 6.87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81.07 ± 7.57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**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NS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NS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771750117"/>
                  </a:ext>
                </a:extLst>
              </a:tr>
              <a:tr h="31772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i="1" u="none" strike="noStrike" dirty="0">
                          <a:effectLst/>
                          <a:latin typeface="+mn-lt"/>
                        </a:rPr>
                        <a:t>Firmicutes</a:t>
                      </a:r>
                      <a:endParaRPr lang="en-US" sz="11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21.40 ± 10.20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21.19 ± 6.95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15.99 ± 4.55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11.34 ± 5.44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***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NS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NS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67489681"/>
                  </a:ext>
                </a:extLst>
              </a:tr>
              <a:tr h="31772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i="1" u="none" strike="noStrike" dirty="0">
                          <a:effectLst/>
                          <a:latin typeface="+mn-lt"/>
                        </a:rPr>
                        <a:t>Actinobacteriota</a:t>
                      </a:r>
                      <a:endParaRPr lang="en-US" sz="11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6.22 ± 2.65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5.56 ± 2.50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7.22 ± 3.33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7.25 ± 2.65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n-lt"/>
                        </a:rPr>
                        <a:t>N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NS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NS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815794714"/>
                  </a:ext>
                </a:extLst>
              </a:tr>
              <a:tr h="31772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i="1" u="none" strike="noStrike" dirty="0">
                          <a:effectLst/>
                          <a:latin typeface="+mn-lt"/>
                        </a:rPr>
                        <a:t>Bacteroidota</a:t>
                      </a:r>
                      <a:endParaRPr lang="en-US" sz="11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R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0.22 ± 0.17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0.26 ± 0.40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0.24 ± 0.31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0.28 ± 0.22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n-lt"/>
                        </a:rPr>
                        <a:t>N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NS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NS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79671498"/>
                  </a:ext>
                </a:extLst>
              </a:tr>
              <a:tr h="31772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i="1" u="none" strike="noStrike" dirty="0">
                          <a:effectLst/>
                          <a:latin typeface="+mn-lt"/>
                        </a:rPr>
                        <a:t>Fusobacteriota</a:t>
                      </a:r>
                      <a:endParaRPr lang="en-US" sz="11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R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0.06 ± 0.11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0.04 ± 0.07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0.05 ± 0.13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0.02 ± 0.04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n-lt"/>
                        </a:rPr>
                        <a:t>N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NS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NS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76332884"/>
                  </a:ext>
                </a:extLst>
              </a:tr>
              <a:tr h="31772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i="1" u="none" strike="noStrike" dirty="0">
                          <a:effectLst/>
                          <a:latin typeface="+mn-lt"/>
                        </a:rPr>
                        <a:t>Acidobacteriota</a:t>
                      </a:r>
                      <a:endParaRPr lang="en-US" sz="11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R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0.01 ± 0.02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0.02 ± 0.06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 ± 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0.04 ± 0.10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n-lt"/>
                        </a:rPr>
                        <a:t>N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NS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NS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14583882"/>
                  </a:ext>
                </a:extLst>
              </a:tr>
              <a:tr h="31772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i="1" u="none" strike="noStrike">
                          <a:effectLst/>
                          <a:latin typeface="+mn-lt"/>
                        </a:rPr>
                        <a:t>Patescibacteria</a:t>
                      </a:r>
                      <a:endParaRPr lang="en-US" sz="11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0.01 ± 0.04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 ± 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0.04 ± 0.08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 ± 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+mn-lt"/>
                        </a:rPr>
                        <a:t>N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NS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NS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3129134"/>
                  </a:ext>
                </a:extLst>
              </a:tr>
              <a:tr h="31772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1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</a:t>
                      </a:r>
                      <a:r>
                        <a:rPr lang="fr-F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irmicutes/</a:t>
                      </a:r>
                      <a:r>
                        <a:rPr lang="en-US" sz="1100" i="1" u="none" strike="noStrike" dirty="0">
                          <a:effectLst/>
                          <a:latin typeface="+mn-lt"/>
                        </a:rPr>
                        <a:t>Proteobacteria</a:t>
                      </a:r>
                      <a:r>
                        <a:rPr lang="fr-F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ratio</a:t>
                      </a:r>
                      <a:endParaRPr lang="en-US" sz="11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0.32 ± 0.21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0.30 ± 0.12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0.21 ± 0.07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0.15 ± 0.08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**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64831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008786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2644</TotalTime>
  <Words>1067</Words>
  <Application>Microsoft Office PowerPoint</Application>
  <PresentationFormat>Grand écran</PresentationFormat>
  <Paragraphs>512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Arial MT</vt:lpstr>
      <vt:lpstr>Calibri</vt:lpstr>
      <vt:lpstr>Calibri Light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Raphael Defaix</dc:creator>
  <cp:lastModifiedBy>Raphael Defaix</cp:lastModifiedBy>
  <cp:revision>42</cp:revision>
  <dcterms:created xsi:type="dcterms:W3CDTF">2023-03-06T10:49:00Z</dcterms:created>
  <dcterms:modified xsi:type="dcterms:W3CDTF">2023-06-15T19:52:47Z</dcterms:modified>
</cp:coreProperties>
</file>