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72" r:id="rId4"/>
    <p:sldId id="273" r:id="rId5"/>
    <p:sldId id="289" r:id="rId6"/>
    <p:sldId id="286" r:id="rId7"/>
    <p:sldId id="259" r:id="rId8"/>
    <p:sldId id="278" r:id="rId9"/>
    <p:sldId id="288" r:id="rId10"/>
    <p:sldId id="279" r:id="rId11"/>
    <p:sldId id="291" r:id="rId12"/>
    <p:sldId id="29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659" userDrawn="1">
          <p15:clr>
            <a:srgbClr val="A4A3A4"/>
          </p15:clr>
        </p15:guide>
        <p15:guide id="3" pos="3953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orient="horz" pos="640" userDrawn="1">
          <p15:clr>
            <a:srgbClr val="A4A3A4"/>
          </p15:clr>
        </p15:guide>
        <p15:guide id="6" pos="7469" userDrawn="1">
          <p15:clr>
            <a:srgbClr val="A4A3A4"/>
          </p15:clr>
        </p15:guide>
        <p15:guide id="7" orient="horz" pos="3294" userDrawn="1">
          <p15:clr>
            <a:srgbClr val="A4A3A4"/>
          </p15:clr>
        </p15:guide>
        <p15:guide id="8" pos="30" userDrawn="1">
          <p15:clr>
            <a:srgbClr val="A4A3A4"/>
          </p15:clr>
        </p15:guide>
        <p15:guide id="9" pos="2320" userDrawn="1">
          <p15:clr>
            <a:srgbClr val="A4A3A4"/>
          </p15:clr>
        </p15:guide>
        <p15:guide id="10" pos="4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19B61"/>
    <a:srgbClr val="990000"/>
    <a:srgbClr val="960DCD"/>
    <a:srgbClr val="F23F0E"/>
    <a:srgbClr val="F3E80D"/>
    <a:srgbClr val="07B57F"/>
    <a:srgbClr val="03B955"/>
    <a:srgbClr val="00BC5E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95090" autoAdjust="0"/>
  </p:normalViewPr>
  <p:slideViewPr>
    <p:cSldViewPr snapToGrid="0" showGuides="1">
      <p:cViewPr varScale="1">
        <p:scale>
          <a:sx n="82" d="100"/>
          <a:sy n="82" d="100"/>
        </p:scale>
        <p:origin x="869" y="72"/>
      </p:cViewPr>
      <p:guideLst>
        <p:guide orient="horz" pos="2160"/>
        <p:guide pos="3659"/>
        <p:guide pos="3953"/>
        <p:guide pos="143"/>
        <p:guide orient="horz" pos="640"/>
        <p:guide pos="7469"/>
        <p:guide orient="horz" pos="3294"/>
        <p:guide pos="30"/>
        <p:guide pos="2320"/>
        <p:guide pos="48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8495B-A580-491C-933C-998610CF4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ED0199-E26D-4A42-8619-20C554BF6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70B2A-B9C5-4971-8571-0B23B92A0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3C24C-1C2C-40A9-8BB5-5311E2AF3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F1475-BE71-4F93-8CBF-B68F0B80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664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449C1-740E-48B9-AD0A-473D7D4A7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4B2E1B-A1C1-4995-BFBA-6C2CD2D38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7587E-1542-4BFF-A07D-D423984B0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A3201-0473-43F0-AE73-A16926A12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3520B-7A3C-4176-B09F-05CB9702F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692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0EBAFB-690A-410F-B0AF-287D106D75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894FFE-32E0-41F6-8BD0-4FF0A6215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93F57-B10F-4CD5-B34B-CF5E17C81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34B53-1DDB-4A4A-BDC7-2CEDA8CB2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51F8C-2756-4226-9D54-2D1E0284A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0808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19C72-F5D3-4D72-97E2-AE79FE269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6FD52-57AA-4CFD-8F57-3D4E148FF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A86A8-BE37-41EB-8135-224CA59D3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C6A1E-21B7-4EBA-880F-A60DE7075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DA0A9-CE59-45C8-AFA4-A48D9F75F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4892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06C5F-D834-4ECF-9BE5-F75D4874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F01A2-5F85-41CF-9610-50E806C8F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7E21F-3C4D-47DC-92ED-393952BD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71430-E67F-4D09-93CF-0994CDF5A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4C5D7-2B7D-4886-8323-C5D4C502C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6023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95D4A-5785-40E7-99BC-5F2763D71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C22F1-02E6-4D87-B614-06BB86CBC6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421E0-45C3-4D18-956C-A8D216C40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5991B-DD41-4E22-B88B-80E0A0B3D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826327-A428-4B3D-BED9-2364F1E8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85D447-CA36-4332-8A8A-ABA08FCE9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186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1275B-D8E6-49EF-B092-457F3569A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32F03-8AC4-4B71-B161-4E316D4F0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A3C08-E9A2-4B4B-9080-CB5785B45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FBAA2-2DF9-483E-8B9C-BE16584A28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990F25-F800-4D47-BCB5-9A748D2F4C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22103E-7B22-4A7A-833C-6C5A242D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DDB6F8-46BA-4D95-8D76-AF21219B0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A9FE01-98B0-4476-870C-23E2E4EC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262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2AA15-7722-49A7-806A-66BC91955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CD0AB-F503-4774-955F-C336E5F8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F19FF3-F3AE-4EC1-BF23-67F0D890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0E33F5-DBF2-4D88-9948-FC6108916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76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DE0EE-E257-43BB-8D49-F7A1CAF20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F7401-C07F-4651-A23F-AD23F99D0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794D0-E8DD-41D2-A79B-C808F30A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9018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CCEEB-2F64-477F-8389-E80D81CA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DCBDE-C2CB-4D4F-AA57-90724FC05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93BD33-531C-4B02-B628-8DCB95D68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F0465-F6B0-4A68-9BC8-5A0375E51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AA425-AF71-4093-BD63-9E7776234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CBC10-7BD6-4F2D-BD5E-596BE1ACE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678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35B6E-F2B7-4ECB-B3F3-37D7A087F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ABE4F7-C78D-493B-B3EB-C6CA61E882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C22454-06A4-4872-A61B-0933C9CC2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5BAAA-E1A1-4200-998D-7D657CFF3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3F3E59-0922-4ADB-B523-7701AD0F0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1E808-0D7E-4893-A08D-6276F273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825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829B38-7A03-49DD-BBBD-CF948C520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10471-7CDA-47B0-A014-0DB6178F1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78D36-7C2E-4AD5-97E8-CD646BA3A2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9413B-7A51-4CA5-B548-590532587DE1}" type="datetimeFigureOut">
              <a:rPr lang="en-IN" smtClean="0"/>
              <a:t>02-04-2023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11AAB-5BFF-495C-A214-904A491D9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09060-31A0-484B-9A25-254A984F6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BA1FA-4D66-4D9F-BC11-D0820C383A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872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bhuvan-app1.nrsc.gov.in/thematic/thematic/index.php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7FFE75C3-5C52-43BF-A182-A4D0D87C06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049" t="1605" r="22171" b="22387"/>
          <a:stretch/>
        </p:blipFill>
        <p:spPr>
          <a:xfrm>
            <a:off x="3885625" y="919779"/>
            <a:ext cx="4562644" cy="3420000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7B24FE7D-F8A3-4961-839C-832E7D6F48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049" t="1844" r="22171" b="22601"/>
          <a:stretch/>
        </p:blipFill>
        <p:spPr>
          <a:xfrm>
            <a:off x="150700" y="937003"/>
            <a:ext cx="4589932" cy="3420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21BB217-B791-4696-9B5D-5CDFBB9987A0}"/>
              </a:ext>
            </a:extLst>
          </p:cNvPr>
          <p:cNvGrpSpPr/>
          <p:nvPr/>
        </p:nvGrpSpPr>
        <p:grpSpPr>
          <a:xfrm>
            <a:off x="3180690" y="3429000"/>
            <a:ext cx="3265939" cy="2036763"/>
            <a:chOff x="9390229" y="3606464"/>
            <a:chExt cx="3265939" cy="2036763"/>
          </a:xfrm>
        </p:grpSpPr>
        <p:sp>
          <p:nvSpPr>
            <p:cNvPr id="103" name="Rectangle 95">
              <a:extLst>
                <a:ext uri="{FF2B5EF4-FFF2-40B4-BE49-F238E27FC236}">
                  <a16:creationId xmlns:a16="http://schemas.microsoft.com/office/drawing/2014/main" id="{AA564203-1F3B-4C90-BBCF-87B8A7758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0229" y="3606464"/>
              <a:ext cx="952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Particle Size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Rectangle 98">
              <a:extLst>
                <a:ext uri="{FF2B5EF4-FFF2-40B4-BE49-F238E27FC236}">
                  <a16:creationId xmlns:a16="http://schemas.microsoft.com/office/drawing/2014/main" id="{E497F705-F886-4BDC-B5D9-67038E607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0229" y="4203364"/>
              <a:ext cx="449263" cy="225425"/>
            </a:xfrm>
            <a:prstGeom prst="rect">
              <a:avLst/>
            </a:prstGeom>
            <a:solidFill>
              <a:srgbClr val="DDB3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Rectangle 99">
              <a:extLst>
                <a:ext uri="{FF2B5EF4-FFF2-40B4-BE49-F238E27FC236}">
                  <a16:creationId xmlns:a16="http://schemas.microsoft.com/office/drawing/2014/main" id="{0BC28009-B8C5-4554-9DB0-897DD8B85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0454" y="4196951"/>
              <a:ext cx="111729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Loamy-skeletal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Rectangle 100">
              <a:extLst>
                <a:ext uri="{FF2B5EF4-FFF2-40B4-BE49-F238E27FC236}">
                  <a16:creationId xmlns:a16="http://schemas.microsoft.com/office/drawing/2014/main" id="{8318FDB2-192D-41E1-B0E4-8A730F396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0229" y="4508164"/>
              <a:ext cx="449263" cy="222250"/>
            </a:xfrm>
            <a:prstGeom prst="rect">
              <a:avLst/>
            </a:prstGeom>
            <a:solidFill>
              <a:srgbClr val="FCF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Rectangle 101">
              <a:extLst>
                <a:ext uri="{FF2B5EF4-FFF2-40B4-BE49-F238E27FC236}">
                  <a16:creationId xmlns:a16="http://schemas.microsoft.com/office/drawing/2014/main" id="{C4FF728E-31B0-4CD6-80C3-6AD972C89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0454" y="4500163"/>
              <a:ext cx="111889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Clayey-skeletal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Rectangle 102">
              <a:extLst>
                <a:ext uri="{FF2B5EF4-FFF2-40B4-BE49-F238E27FC236}">
                  <a16:creationId xmlns:a16="http://schemas.microsoft.com/office/drawing/2014/main" id="{BCD3BC4F-0835-49ED-89A7-305B438E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0229" y="4809789"/>
              <a:ext cx="449263" cy="225425"/>
            </a:xfrm>
            <a:prstGeom prst="rect">
              <a:avLst/>
            </a:prstGeom>
            <a:solidFill>
              <a:srgbClr val="B6C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Rectangle 103">
              <a:extLst>
                <a:ext uri="{FF2B5EF4-FFF2-40B4-BE49-F238E27FC236}">
                  <a16:creationId xmlns:a16="http://schemas.microsoft.com/office/drawing/2014/main" id="{2603E262-5D46-4763-96F9-0D8C3E203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0454" y="4803376"/>
              <a:ext cx="44884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Sandy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Rectangle 104">
              <a:extLst>
                <a:ext uri="{FF2B5EF4-FFF2-40B4-BE49-F238E27FC236}">
                  <a16:creationId xmlns:a16="http://schemas.microsoft.com/office/drawing/2014/main" id="{083A17F1-DB29-4B0A-8515-9C2394BCE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0229" y="5114589"/>
              <a:ext cx="449263" cy="225425"/>
            </a:xfrm>
            <a:prstGeom prst="rect">
              <a:avLst/>
            </a:prstGeom>
            <a:solidFill>
              <a:srgbClr val="DDFC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Rectangle 105">
              <a:extLst>
                <a:ext uri="{FF2B5EF4-FFF2-40B4-BE49-F238E27FC236}">
                  <a16:creationId xmlns:a16="http://schemas.microsoft.com/office/drawing/2014/main" id="{B7B5565B-82DE-46C2-A47B-710C50A14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0454" y="5106588"/>
              <a:ext cx="5081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Loamy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Rectangle 106">
              <a:extLst>
                <a:ext uri="{FF2B5EF4-FFF2-40B4-BE49-F238E27FC236}">
                  <a16:creationId xmlns:a16="http://schemas.microsoft.com/office/drawing/2014/main" id="{18F388C4-C691-4AB6-B35A-0A9E36368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0229" y="5419389"/>
              <a:ext cx="449263" cy="222250"/>
            </a:xfrm>
            <a:prstGeom prst="rect">
              <a:avLst/>
            </a:prstGeom>
            <a:solidFill>
              <a:srgbClr val="B6B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Rectangle 107">
              <a:extLst>
                <a:ext uri="{FF2B5EF4-FFF2-40B4-BE49-F238E27FC236}">
                  <a16:creationId xmlns:a16="http://schemas.microsoft.com/office/drawing/2014/main" id="{29282439-7A2C-49ED-B0DD-D2895F392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0454" y="5409801"/>
              <a:ext cx="100828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Coarse-lomay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Rectangle 108">
              <a:extLst>
                <a:ext uri="{FF2B5EF4-FFF2-40B4-BE49-F238E27FC236}">
                  <a16:creationId xmlns:a16="http://schemas.microsoft.com/office/drawing/2014/main" id="{098E987B-BA7A-421B-B675-93C5D78F4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0229" y="3875873"/>
              <a:ext cx="449263" cy="225425"/>
            </a:xfrm>
            <a:prstGeom prst="rect">
              <a:avLst/>
            </a:prstGeom>
            <a:solidFill>
              <a:srgbClr val="FCB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Rectangle 109">
              <a:extLst>
                <a:ext uri="{FF2B5EF4-FFF2-40B4-BE49-F238E27FC236}">
                  <a16:creationId xmlns:a16="http://schemas.microsoft.com/office/drawing/2014/main" id="{2656B99A-0D99-44EA-ACDE-B57D01BCA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0454" y="3867872"/>
              <a:ext cx="82715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Fine-loamy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Rectangle 110">
              <a:extLst>
                <a:ext uri="{FF2B5EF4-FFF2-40B4-BE49-F238E27FC236}">
                  <a16:creationId xmlns:a16="http://schemas.microsoft.com/office/drawing/2014/main" id="{55C01E07-86A2-480C-BFCE-9074D4D496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1317" y="4817424"/>
              <a:ext cx="449263" cy="222250"/>
            </a:xfrm>
            <a:prstGeom prst="rect">
              <a:avLst/>
            </a:prstGeom>
            <a:solidFill>
              <a:srgbClr val="FCE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Rectangle 111">
              <a:extLst>
                <a:ext uri="{FF2B5EF4-FFF2-40B4-BE49-F238E27FC236}">
                  <a16:creationId xmlns:a16="http://schemas.microsoft.com/office/drawing/2014/main" id="{5C9AC7FC-9564-4716-9DCE-C0C2C4DD4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1542" y="4809423"/>
              <a:ext cx="86882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Coarse-silty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Rectangle 112">
              <a:extLst>
                <a:ext uri="{FF2B5EF4-FFF2-40B4-BE49-F238E27FC236}">
                  <a16:creationId xmlns:a16="http://schemas.microsoft.com/office/drawing/2014/main" id="{2DF06F6A-DF1E-4BA3-A2BE-3A8E26985A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1317" y="4511339"/>
              <a:ext cx="449263" cy="222250"/>
            </a:xfrm>
            <a:prstGeom prst="rect">
              <a:avLst/>
            </a:prstGeom>
            <a:solidFill>
              <a:srgbClr val="D4F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Rectangle 113">
              <a:extLst>
                <a:ext uri="{FF2B5EF4-FFF2-40B4-BE49-F238E27FC236}">
                  <a16:creationId xmlns:a16="http://schemas.microsoft.com/office/drawing/2014/main" id="{C8893708-2B4A-4066-9680-FF870AF50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1542" y="4500163"/>
              <a:ext cx="68768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Fine-silty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Rectangle 114">
              <a:extLst>
                <a:ext uri="{FF2B5EF4-FFF2-40B4-BE49-F238E27FC236}">
                  <a16:creationId xmlns:a16="http://schemas.microsoft.com/office/drawing/2014/main" id="{D209FC6F-9783-474A-97E1-B78F2362D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1317" y="4204951"/>
              <a:ext cx="449263" cy="223838"/>
            </a:xfrm>
            <a:prstGeom prst="rect">
              <a:avLst/>
            </a:prstGeom>
            <a:solidFill>
              <a:srgbClr val="B3FC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Rectangle 115">
              <a:extLst>
                <a:ext uri="{FF2B5EF4-FFF2-40B4-BE49-F238E27FC236}">
                  <a16:creationId xmlns:a16="http://schemas.microsoft.com/office/drawing/2014/main" id="{03F7F77B-6AC6-43FD-949D-D52AFF40E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1542" y="4196950"/>
              <a:ext cx="3189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Fine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Rectangle 116">
              <a:extLst>
                <a:ext uri="{FF2B5EF4-FFF2-40B4-BE49-F238E27FC236}">
                  <a16:creationId xmlns:a16="http://schemas.microsoft.com/office/drawing/2014/main" id="{890030FE-EEA9-4C5E-9C91-26786B25ED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1317" y="5117764"/>
              <a:ext cx="449263" cy="222250"/>
            </a:xfrm>
            <a:prstGeom prst="rect">
              <a:avLst/>
            </a:prstGeom>
            <a:solidFill>
              <a:srgbClr val="73B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Rectangle 117">
              <a:extLst>
                <a:ext uri="{FF2B5EF4-FFF2-40B4-BE49-F238E27FC236}">
                  <a16:creationId xmlns:a16="http://schemas.microsoft.com/office/drawing/2014/main" id="{45D1A5CB-B5C1-4852-A8D8-65715BDDA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1542" y="5109763"/>
              <a:ext cx="97462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Marshy lands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Rectangle 118">
              <a:extLst>
                <a:ext uri="{FF2B5EF4-FFF2-40B4-BE49-F238E27FC236}">
                  <a16:creationId xmlns:a16="http://schemas.microsoft.com/office/drawing/2014/main" id="{0B3BA024-6F62-4693-9AE3-E9FD9A535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1317" y="5419389"/>
              <a:ext cx="449263" cy="223838"/>
            </a:xfrm>
            <a:prstGeom prst="rect">
              <a:avLst/>
            </a:prstGeom>
            <a:solidFill>
              <a:srgbClr val="007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Rectangle 119">
              <a:extLst>
                <a:ext uri="{FF2B5EF4-FFF2-40B4-BE49-F238E27FC236}">
                  <a16:creationId xmlns:a16="http://schemas.microsoft.com/office/drawing/2014/main" id="{20FE7674-951C-48A2-AE8A-C952677076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1542" y="5411388"/>
              <a:ext cx="9394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Water bodies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D61215B-F4B7-43E2-93A8-65E6979C498D}"/>
              </a:ext>
            </a:extLst>
          </p:cNvPr>
          <p:cNvGrpSpPr/>
          <p:nvPr/>
        </p:nvGrpSpPr>
        <p:grpSpPr>
          <a:xfrm>
            <a:off x="117927" y="3465633"/>
            <a:ext cx="1993751" cy="2064881"/>
            <a:chOff x="4864101" y="2382838"/>
            <a:chExt cx="1993751" cy="2064881"/>
          </a:xfrm>
        </p:grpSpPr>
        <p:sp>
          <p:nvSpPr>
            <p:cNvPr id="131" name="Rectangle 126">
              <a:extLst>
                <a:ext uri="{FF2B5EF4-FFF2-40B4-BE49-F238E27FC236}">
                  <a16:creationId xmlns:a16="http://schemas.microsoft.com/office/drawing/2014/main" id="{E3D80950-39C5-4010-B643-FC057B6E1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2382838"/>
              <a:ext cx="12070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Soil Depth class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Rectangle 127">
              <a:extLst>
                <a:ext uri="{FF2B5EF4-FFF2-40B4-BE49-F238E27FC236}">
                  <a16:creationId xmlns:a16="http://schemas.microsoft.com/office/drawing/2014/main" id="{A14DDE49-621C-40D9-ADEA-6957AB69F4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2681288"/>
              <a:ext cx="452438" cy="222250"/>
            </a:xfrm>
            <a:prstGeom prst="rect">
              <a:avLst/>
            </a:prstGeom>
            <a:solidFill>
              <a:srgbClr val="FFD3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Rectangle 128">
              <a:extLst>
                <a:ext uri="{FF2B5EF4-FFF2-40B4-BE49-F238E27FC236}">
                  <a16:creationId xmlns:a16="http://schemas.microsoft.com/office/drawing/2014/main" id="{B4C56DDC-4DB2-4A60-B5A9-779486AAB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913" y="2708275"/>
              <a:ext cx="13801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Extremely Shallow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Rectangle 129">
              <a:extLst>
                <a:ext uri="{FF2B5EF4-FFF2-40B4-BE49-F238E27FC236}">
                  <a16:creationId xmlns:a16="http://schemas.microsoft.com/office/drawing/2014/main" id="{A19B168C-BDE8-4321-89E6-771345B2A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2986088"/>
              <a:ext cx="452438" cy="223838"/>
            </a:xfrm>
            <a:prstGeom prst="rect">
              <a:avLst/>
            </a:prstGeom>
            <a:solidFill>
              <a:srgbClr val="FFEB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Rectangle 130">
              <a:extLst>
                <a:ext uri="{FF2B5EF4-FFF2-40B4-BE49-F238E27FC236}">
                  <a16:creationId xmlns:a16="http://schemas.microsoft.com/office/drawing/2014/main" id="{EFCA814A-79CF-488B-82B6-F930149D8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913" y="3011488"/>
              <a:ext cx="146193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Moderately Shallow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Rectangle 131">
              <a:extLst>
                <a:ext uri="{FF2B5EF4-FFF2-40B4-BE49-F238E27FC236}">
                  <a16:creationId xmlns:a16="http://schemas.microsoft.com/office/drawing/2014/main" id="{36CFDCE6-AE32-4218-8D05-1CF4ED902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3289300"/>
              <a:ext cx="452438" cy="225425"/>
            </a:xfrm>
            <a:prstGeom prst="rect">
              <a:avLst/>
            </a:prstGeom>
            <a:solidFill>
              <a:srgbClr val="BEFF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Rectangle 132">
              <a:extLst>
                <a:ext uri="{FF2B5EF4-FFF2-40B4-BE49-F238E27FC236}">
                  <a16:creationId xmlns:a16="http://schemas.microsoft.com/office/drawing/2014/main" id="{F6E67839-401A-4A45-9D76-E0F32E8AD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913" y="3316288"/>
              <a:ext cx="37991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Deep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Rectangle 133">
              <a:extLst>
                <a:ext uri="{FF2B5EF4-FFF2-40B4-BE49-F238E27FC236}">
                  <a16:creationId xmlns:a16="http://schemas.microsoft.com/office/drawing/2014/main" id="{E5CC0C5C-DED4-434D-AC5A-0884C3575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3594100"/>
              <a:ext cx="452438" cy="225425"/>
            </a:xfrm>
            <a:prstGeom prst="rect">
              <a:avLst/>
            </a:prstGeom>
            <a:solidFill>
              <a:srgbClr val="FFBE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Rectangle 134">
              <a:extLst>
                <a:ext uri="{FF2B5EF4-FFF2-40B4-BE49-F238E27FC236}">
                  <a16:creationId xmlns:a16="http://schemas.microsoft.com/office/drawing/2014/main" id="{6EC0A95F-C0FD-47C2-AC49-3D7621D31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913" y="3621088"/>
              <a:ext cx="7639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Very Deep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Rectangle 135">
              <a:extLst>
                <a:ext uri="{FF2B5EF4-FFF2-40B4-BE49-F238E27FC236}">
                  <a16:creationId xmlns:a16="http://schemas.microsoft.com/office/drawing/2014/main" id="{0136DF2E-324F-4EE8-B827-250EF7F7A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3898900"/>
              <a:ext cx="452438" cy="225425"/>
            </a:xfrm>
            <a:prstGeom prst="rect">
              <a:avLst/>
            </a:prstGeom>
            <a:solidFill>
              <a:srgbClr val="73B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Rectangle 136">
              <a:extLst>
                <a:ext uri="{FF2B5EF4-FFF2-40B4-BE49-F238E27FC236}">
                  <a16:creationId xmlns:a16="http://schemas.microsoft.com/office/drawing/2014/main" id="{C04C1853-879E-4D64-B2E0-B749BA194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913" y="3925888"/>
              <a:ext cx="60433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No Data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Rectangle 137">
              <a:extLst>
                <a:ext uri="{FF2B5EF4-FFF2-40B4-BE49-F238E27FC236}">
                  <a16:creationId xmlns:a16="http://schemas.microsoft.com/office/drawing/2014/main" id="{D9C158AC-09DF-4782-9B21-FED1F55C8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4203700"/>
              <a:ext cx="452438" cy="225425"/>
            </a:xfrm>
            <a:prstGeom prst="rect">
              <a:avLst/>
            </a:prstGeom>
            <a:solidFill>
              <a:srgbClr val="007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Rectangle 138">
              <a:extLst>
                <a:ext uri="{FF2B5EF4-FFF2-40B4-BE49-F238E27FC236}">
                  <a16:creationId xmlns:a16="http://schemas.microsoft.com/office/drawing/2014/main" id="{3817DAA3-68F2-4170-9C21-FD52CEBF8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913" y="4232275"/>
              <a:ext cx="60433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No Data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E94813D-1C9F-422E-9223-4A16924DB62F}"/>
              </a:ext>
            </a:extLst>
          </p:cNvPr>
          <p:cNvSpPr txBox="1"/>
          <p:nvPr/>
        </p:nvSpPr>
        <p:spPr>
          <a:xfrm>
            <a:off x="2802038" y="6269476"/>
            <a:ext cx="6911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S1: 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Soil depth, (ii) Particle size, and (iii) Soil Texture map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365CFCC-4825-49FE-8812-B5D3D2DD1746}"/>
              </a:ext>
            </a:extLst>
          </p:cNvPr>
          <p:cNvSpPr txBox="1"/>
          <p:nvPr/>
        </p:nvSpPr>
        <p:spPr>
          <a:xfrm>
            <a:off x="1700256" y="968934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E974F7-BB51-4BB5-811E-279ACA5E89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049" t="1605" r="22171" b="22504"/>
          <a:stretch/>
        </p:blipFill>
        <p:spPr>
          <a:xfrm>
            <a:off x="7559236" y="937003"/>
            <a:ext cx="4569673" cy="3420000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EDB9C1BD-3C46-424F-8100-F191F64ADE82}"/>
              </a:ext>
            </a:extLst>
          </p:cNvPr>
          <p:cNvGrpSpPr/>
          <p:nvPr/>
        </p:nvGrpSpPr>
        <p:grpSpPr>
          <a:xfrm>
            <a:off x="7632142" y="3445500"/>
            <a:ext cx="1633091" cy="2373650"/>
            <a:chOff x="849594" y="3974379"/>
            <a:chExt cx="1633091" cy="2373650"/>
          </a:xfrm>
        </p:grpSpPr>
        <p:sp>
          <p:nvSpPr>
            <p:cNvPr id="54" name="Rectangle 73">
              <a:extLst>
                <a:ext uri="{FF2B5EF4-FFF2-40B4-BE49-F238E27FC236}">
                  <a16:creationId xmlns:a16="http://schemas.microsoft.com/office/drawing/2014/main" id="{4506B3F9-D598-4A6A-8222-120FD21B5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594" y="3974379"/>
              <a:ext cx="5893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Texture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76">
              <a:extLst>
                <a:ext uri="{FF2B5EF4-FFF2-40B4-BE49-F238E27FC236}">
                  <a16:creationId xmlns:a16="http://schemas.microsoft.com/office/drawing/2014/main" id="{0D7972E3-F0D0-4045-AE1A-9B9E2D409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594" y="4278385"/>
              <a:ext cx="449263" cy="225425"/>
            </a:xfrm>
            <a:prstGeom prst="rect">
              <a:avLst/>
            </a:prstGeom>
            <a:solidFill>
              <a:srgbClr val="86A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77">
              <a:extLst>
                <a:ext uri="{FF2B5EF4-FFF2-40B4-BE49-F238E27FC236}">
                  <a16:creationId xmlns:a16="http://schemas.microsoft.com/office/drawing/2014/main" id="{5A8FA19B-D56D-40A4-90B9-D17A440A1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9819" y="4305372"/>
              <a:ext cx="44884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Sandy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78">
              <a:extLst>
                <a:ext uri="{FF2B5EF4-FFF2-40B4-BE49-F238E27FC236}">
                  <a16:creationId xmlns:a16="http://schemas.microsoft.com/office/drawing/2014/main" id="{3D16B874-C1AD-4C39-8E04-2636CB1AD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594" y="4583185"/>
              <a:ext cx="449263" cy="222250"/>
            </a:xfrm>
            <a:prstGeom prst="rect">
              <a:avLst/>
            </a:prstGeom>
            <a:solidFill>
              <a:srgbClr val="8882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79">
              <a:extLst>
                <a:ext uri="{FF2B5EF4-FFF2-40B4-BE49-F238E27FC236}">
                  <a16:creationId xmlns:a16="http://schemas.microsoft.com/office/drawing/2014/main" id="{CC7F7C18-8B40-4838-956C-689ED7480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9819" y="4610172"/>
              <a:ext cx="5081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Loamy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80">
              <a:extLst>
                <a:ext uri="{FF2B5EF4-FFF2-40B4-BE49-F238E27FC236}">
                  <a16:creationId xmlns:a16="http://schemas.microsoft.com/office/drawing/2014/main" id="{CF41D7B0-F9C1-493D-8D12-C794BE2BF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594" y="4886397"/>
              <a:ext cx="449263" cy="225425"/>
            </a:xfrm>
            <a:prstGeom prst="rect">
              <a:avLst/>
            </a:prstGeom>
            <a:solidFill>
              <a:srgbClr val="B4D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81">
              <a:extLst>
                <a:ext uri="{FF2B5EF4-FFF2-40B4-BE49-F238E27FC236}">
                  <a16:creationId xmlns:a16="http://schemas.microsoft.com/office/drawing/2014/main" id="{F2ADEF9D-F0BC-410E-9396-F4D83AB5A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9819" y="4913385"/>
              <a:ext cx="50975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Clayey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82">
              <a:extLst>
                <a:ext uri="{FF2B5EF4-FFF2-40B4-BE49-F238E27FC236}">
                  <a16:creationId xmlns:a16="http://schemas.microsoft.com/office/drawing/2014/main" id="{A64D992E-6FE5-405C-893B-0F6CC195A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594" y="5191197"/>
              <a:ext cx="449263" cy="225425"/>
            </a:xfrm>
            <a:prstGeom prst="rect">
              <a:avLst/>
            </a:prstGeom>
            <a:solidFill>
              <a:srgbClr val="B6B7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83">
              <a:extLst>
                <a:ext uri="{FF2B5EF4-FFF2-40B4-BE49-F238E27FC236}">
                  <a16:creationId xmlns:a16="http://schemas.microsoft.com/office/drawing/2014/main" id="{CB504440-3D28-4BB0-9A9F-BE49712C9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9819" y="5218185"/>
              <a:ext cx="93455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Clay skeletal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84">
              <a:extLst>
                <a:ext uri="{FF2B5EF4-FFF2-40B4-BE49-F238E27FC236}">
                  <a16:creationId xmlns:a16="http://schemas.microsoft.com/office/drawing/2014/main" id="{910D7DC0-37D7-4AEE-ACA9-D3B4AA21D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594" y="5495997"/>
              <a:ext cx="449263" cy="223838"/>
            </a:xfrm>
            <a:prstGeom prst="rect">
              <a:avLst/>
            </a:prstGeom>
            <a:solidFill>
              <a:srgbClr val="BAD2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85">
              <a:extLst>
                <a:ext uri="{FF2B5EF4-FFF2-40B4-BE49-F238E27FC236}">
                  <a16:creationId xmlns:a16="http://schemas.microsoft.com/office/drawing/2014/main" id="{B59C5A6E-285A-4E6F-A048-D545410B2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9819" y="5521397"/>
              <a:ext cx="11028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Loamy skeletal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86">
              <a:extLst>
                <a:ext uri="{FF2B5EF4-FFF2-40B4-BE49-F238E27FC236}">
                  <a16:creationId xmlns:a16="http://schemas.microsoft.com/office/drawing/2014/main" id="{5034D8D4-72ED-4003-AB74-9ECAB036E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594" y="5799210"/>
              <a:ext cx="449263" cy="225425"/>
            </a:xfrm>
            <a:prstGeom prst="rect">
              <a:avLst/>
            </a:prstGeom>
            <a:solidFill>
              <a:srgbClr val="73B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87">
              <a:extLst>
                <a:ext uri="{FF2B5EF4-FFF2-40B4-BE49-F238E27FC236}">
                  <a16:creationId xmlns:a16="http://schemas.microsoft.com/office/drawing/2014/main" id="{B36C3019-69FF-4975-819A-2D3970C59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9819" y="5827785"/>
              <a:ext cx="97462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Marshy lands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88">
              <a:extLst>
                <a:ext uri="{FF2B5EF4-FFF2-40B4-BE49-F238E27FC236}">
                  <a16:creationId xmlns:a16="http://schemas.microsoft.com/office/drawing/2014/main" id="{5CDA9025-65FB-41D8-A640-BA369EF85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594" y="6104010"/>
              <a:ext cx="449263" cy="225425"/>
            </a:xfrm>
            <a:prstGeom prst="rect">
              <a:avLst/>
            </a:prstGeom>
            <a:solidFill>
              <a:srgbClr val="007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89">
              <a:extLst>
                <a:ext uri="{FF2B5EF4-FFF2-40B4-BE49-F238E27FC236}">
                  <a16:creationId xmlns:a16="http://schemas.microsoft.com/office/drawing/2014/main" id="{772AD19D-0D70-411B-A76E-29A015649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9819" y="6132585"/>
              <a:ext cx="9394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Water bodies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F6982189-A47D-4343-8E7C-23E8A108D84F}"/>
              </a:ext>
            </a:extLst>
          </p:cNvPr>
          <p:cNvSpPr txBox="1"/>
          <p:nvPr/>
        </p:nvSpPr>
        <p:spPr>
          <a:xfrm>
            <a:off x="5393479" y="966940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9336297-3814-4C42-9516-87FB827F46A1}"/>
              </a:ext>
            </a:extLst>
          </p:cNvPr>
          <p:cNvSpPr txBox="1"/>
          <p:nvPr/>
        </p:nvSpPr>
        <p:spPr>
          <a:xfrm>
            <a:off x="9101116" y="966940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</a:t>
            </a:r>
          </a:p>
        </p:txBody>
      </p:sp>
    </p:spTree>
    <p:extLst>
      <p:ext uri="{BB962C8B-B14F-4D97-AF65-F5344CB8AC3E}">
        <p14:creationId xmlns:p14="http://schemas.microsoft.com/office/powerpoint/2010/main" val="612318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0DE837A2-5F5B-4801-B9B0-DCCC21F74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75" y="504825"/>
            <a:ext cx="7791450" cy="5848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C6105-6F3F-401C-A722-FCAA7CD0FDA9}"/>
              </a:ext>
            </a:extLst>
          </p:cNvPr>
          <p:cNvSpPr txBox="1"/>
          <p:nvPr/>
        </p:nvSpPr>
        <p:spPr>
          <a:xfrm>
            <a:off x="65315" y="6378607"/>
            <a:ext cx="12017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S10: Variable importance plot derived using the RF algorithm</a:t>
            </a:r>
          </a:p>
        </p:txBody>
      </p:sp>
    </p:spTree>
    <p:extLst>
      <p:ext uri="{BB962C8B-B14F-4D97-AF65-F5344CB8AC3E}">
        <p14:creationId xmlns:p14="http://schemas.microsoft.com/office/powerpoint/2010/main" val="3495037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529ED-5DC6-4638-98F8-713854E7B965}"/>
              </a:ext>
            </a:extLst>
          </p:cNvPr>
          <p:cNvSpPr txBox="1"/>
          <p:nvPr/>
        </p:nvSpPr>
        <p:spPr>
          <a:xfrm>
            <a:off x="65315" y="6378607"/>
            <a:ext cx="12017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S10: Flood hazard map of Assam (Source: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https://bhuvan-app1.nrsc.gov.in/thematic/thematic/index.php#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id="{DE2AEC24-535C-3F19-8A51-0ADCD41D46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086" y="274115"/>
            <a:ext cx="8444285" cy="596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34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529ED-5DC6-4638-98F8-713854E7B965}"/>
              </a:ext>
            </a:extLst>
          </p:cNvPr>
          <p:cNvSpPr txBox="1"/>
          <p:nvPr/>
        </p:nvSpPr>
        <p:spPr>
          <a:xfrm>
            <a:off x="65315" y="6378607"/>
            <a:ext cx="12017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S11: Field photos showing the soil river bank erosion in Brahmaputra River (Photo Credit: Suman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Chetri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0EB663-130B-19EE-4FE0-231768EBA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391" y="236065"/>
            <a:ext cx="3840480" cy="28803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028A07-9E65-00A1-23CF-2B9C69004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391" y="236065"/>
            <a:ext cx="3840480" cy="28803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7775E0-2657-A5CE-C56B-A3D13F7A3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9391" y="3306520"/>
            <a:ext cx="3840480" cy="2880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D0A789-C6ED-7E1C-D790-819EDA8CA1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391" y="3306520"/>
            <a:ext cx="3840480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86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F0EE36-0CD8-4D01-B5B7-D212455CFE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09" t="2071" r="23322" b="22718"/>
          <a:stretch/>
        </p:blipFill>
        <p:spPr>
          <a:xfrm>
            <a:off x="3635283" y="989191"/>
            <a:ext cx="4479553" cy="342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9BD482-AF69-44D9-8A75-7FA8D0E91E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09" t="2071" r="23322" b="22718"/>
          <a:stretch/>
        </p:blipFill>
        <p:spPr>
          <a:xfrm>
            <a:off x="18662" y="989191"/>
            <a:ext cx="4479553" cy="3420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629D037-499B-42FD-AEA0-36CD3B2DEA97}"/>
              </a:ext>
            </a:extLst>
          </p:cNvPr>
          <p:cNvGrpSpPr/>
          <p:nvPr/>
        </p:nvGrpSpPr>
        <p:grpSpPr>
          <a:xfrm>
            <a:off x="199950" y="3549179"/>
            <a:ext cx="1577348" cy="1757049"/>
            <a:chOff x="633192" y="3612091"/>
            <a:chExt cx="1577348" cy="175704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8029252-D3AF-4C9C-AF95-A80BA2DE5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5522" y="3921340"/>
              <a:ext cx="516636" cy="14478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1CE759-807E-4D1C-A627-54CBAA57B7DC}"/>
                </a:ext>
              </a:extLst>
            </p:cNvPr>
            <p:cNvSpPr txBox="1"/>
            <p:nvPr/>
          </p:nvSpPr>
          <p:spPr>
            <a:xfrm>
              <a:off x="1208588" y="3841441"/>
              <a:ext cx="9055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1971 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161647-9445-4E15-84F5-D23959AF1E9C}"/>
                </a:ext>
              </a:extLst>
            </p:cNvPr>
            <p:cNvSpPr txBox="1"/>
            <p:nvPr/>
          </p:nvSpPr>
          <p:spPr>
            <a:xfrm>
              <a:off x="1208588" y="5059961"/>
              <a:ext cx="9055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52C02A-D564-47D7-90E1-894FFEC89395}"/>
                </a:ext>
              </a:extLst>
            </p:cNvPr>
            <p:cNvSpPr txBox="1"/>
            <p:nvPr/>
          </p:nvSpPr>
          <p:spPr>
            <a:xfrm>
              <a:off x="633192" y="3612091"/>
              <a:ext cx="15773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Elevation (m)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31CBFE-6DCD-4A25-9F37-5C3D8D5F5041}"/>
              </a:ext>
            </a:extLst>
          </p:cNvPr>
          <p:cNvGrpSpPr/>
          <p:nvPr/>
        </p:nvGrpSpPr>
        <p:grpSpPr>
          <a:xfrm>
            <a:off x="3835233" y="3549179"/>
            <a:ext cx="1577348" cy="1764525"/>
            <a:chOff x="6640599" y="3647602"/>
            <a:chExt cx="1577348" cy="176452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29651DF-CFCB-4CF7-B83C-C099886D59AF}"/>
                </a:ext>
              </a:extLst>
            </p:cNvPr>
            <p:cNvSpPr txBox="1"/>
            <p:nvPr/>
          </p:nvSpPr>
          <p:spPr>
            <a:xfrm>
              <a:off x="7215995" y="3876952"/>
              <a:ext cx="9055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77.5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3AE9FE-6090-493A-9B8C-393DD53A5C63}"/>
                </a:ext>
              </a:extLst>
            </p:cNvPr>
            <p:cNvSpPr txBox="1"/>
            <p:nvPr/>
          </p:nvSpPr>
          <p:spPr>
            <a:xfrm>
              <a:off x="7215995" y="5104350"/>
              <a:ext cx="9055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7ADE806-A671-4E28-AC7F-53D58F3CD418}"/>
                </a:ext>
              </a:extLst>
            </p:cNvPr>
            <p:cNvSpPr txBox="1"/>
            <p:nvPr/>
          </p:nvSpPr>
          <p:spPr>
            <a:xfrm>
              <a:off x="6640599" y="3647602"/>
              <a:ext cx="15773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Slope (deg)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AD14B6-2246-4E30-87D8-2B580BF712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8" t="15356" r="88785" b="45670"/>
            <a:stretch/>
          </p:blipFill>
          <p:spPr>
            <a:xfrm>
              <a:off x="6722369" y="3921340"/>
              <a:ext cx="516636" cy="14478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9CE1F2E-75B2-4DB9-AB85-493DE7784D21}"/>
              </a:ext>
            </a:extLst>
          </p:cNvPr>
          <p:cNvSpPr txBox="1"/>
          <p:nvPr/>
        </p:nvSpPr>
        <p:spPr>
          <a:xfrm>
            <a:off x="171248" y="6087107"/>
            <a:ext cx="11849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S2: Shuttle Radar Topographic Mission (SRTM) digital elevation model (DEM) data derived 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elevation, (ii) Slope and (iii) Aspect map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6CDD72-A501-4975-A3F6-E69E42AE3F52}"/>
              </a:ext>
            </a:extLst>
          </p:cNvPr>
          <p:cNvSpPr txBox="1"/>
          <p:nvPr/>
        </p:nvSpPr>
        <p:spPr>
          <a:xfrm>
            <a:off x="1228107" y="987789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81963C-BCEC-4271-957E-6DA09B5E11B4}"/>
              </a:ext>
            </a:extLst>
          </p:cNvPr>
          <p:cNvSpPr txBox="1"/>
          <p:nvPr/>
        </p:nvSpPr>
        <p:spPr>
          <a:xfrm>
            <a:off x="4863390" y="966940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8415019-4ABB-4A41-996C-ED9ED93B3A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06" t="9841" r="30112" b="29047"/>
          <a:stretch/>
        </p:blipFill>
        <p:spPr>
          <a:xfrm>
            <a:off x="7626302" y="980559"/>
            <a:ext cx="4485974" cy="3420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A8008F1-5602-4EAF-B951-C4C1724F572A}"/>
              </a:ext>
            </a:extLst>
          </p:cNvPr>
          <p:cNvGrpSpPr/>
          <p:nvPr/>
        </p:nvGrpSpPr>
        <p:grpSpPr>
          <a:xfrm>
            <a:off x="7061807" y="3190013"/>
            <a:ext cx="1987090" cy="2784630"/>
            <a:chOff x="7638974" y="3348756"/>
            <a:chExt cx="1987090" cy="278463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EDD43C9-04F4-4D2E-8AB5-B75B256CBF5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692489" y="3617199"/>
              <a:ext cx="1933575" cy="2516187"/>
              <a:chOff x="3376" y="1909"/>
              <a:chExt cx="1218" cy="1585"/>
            </a:xfrm>
          </p:grpSpPr>
          <p:sp>
            <p:nvSpPr>
              <p:cNvPr id="29" name="AutoShape 26">
                <a:extLst>
                  <a:ext uri="{FF2B5EF4-FFF2-40B4-BE49-F238E27FC236}">
                    <a16:creationId xmlns:a16="http://schemas.microsoft.com/office/drawing/2014/main" id="{91A84478-E3D6-43D7-A410-7A0C5160874D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3376" y="1909"/>
                <a:ext cx="1218" cy="15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" name="Rectangle 28">
                <a:extLst>
                  <a:ext uri="{FF2B5EF4-FFF2-40B4-BE49-F238E27FC236}">
                    <a16:creationId xmlns:a16="http://schemas.microsoft.com/office/drawing/2014/main" id="{4AE4AD8E-0A6C-4BA0-9D80-10FA789D16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1910"/>
                <a:ext cx="234" cy="117"/>
              </a:xfrm>
              <a:prstGeom prst="rect">
                <a:avLst/>
              </a:prstGeom>
              <a:solidFill>
                <a:srgbClr val="B0B0B0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" name="Rectangle 29">
                <a:extLst>
                  <a:ext uri="{FF2B5EF4-FFF2-40B4-BE49-F238E27FC236}">
                    <a16:creationId xmlns:a16="http://schemas.microsoft.com/office/drawing/2014/main" id="{ADDD614A-A2DC-4BD4-B82D-31C9C74537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1924"/>
                <a:ext cx="321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Flat (-1)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" name="Rectangle 30">
                <a:extLst>
                  <a:ext uri="{FF2B5EF4-FFF2-40B4-BE49-F238E27FC236}">
                    <a16:creationId xmlns:a16="http://schemas.microsoft.com/office/drawing/2014/main" id="{7C4E477B-AAC8-4A63-B6C5-71D1C5678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2068"/>
                <a:ext cx="234" cy="116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" name="Rectangle 31">
                <a:extLst>
                  <a:ext uri="{FF2B5EF4-FFF2-40B4-BE49-F238E27FC236}">
                    <a16:creationId xmlns:a16="http://schemas.microsoft.com/office/drawing/2014/main" id="{84240835-3526-4F85-BC09-AFAA7A8B79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2082"/>
                <a:ext cx="546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North (0-22.5)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" name="Rectangle 32">
                <a:extLst>
                  <a:ext uri="{FF2B5EF4-FFF2-40B4-BE49-F238E27FC236}">
                    <a16:creationId xmlns:a16="http://schemas.microsoft.com/office/drawing/2014/main" id="{B40FDC3B-B808-42DE-AF7B-68AD419D38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2226"/>
                <a:ext cx="234" cy="116"/>
              </a:xfrm>
              <a:prstGeom prst="rect">
                <a:avLst/>
              </a:prstGeom>
              <a:solidFill>
                <a:srgbClr val="FFA600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" name="Rectangle 33">
                <a:extLst>
                  <a:ext uri="{FF2B5EF4-FFF2-40B4-BE49-F238E27FC236}">
                    <a16:creationId xmlns:a16="http://schemas.microsoft.com/office/drawing/2014/main" id="{A21DA182-3B30-4488-A40C-0B68EF9DDD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2239"/>
                <a:ext cx="792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Northeast (22.5-67.5)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" name="Rectangle 34">
                <a:extLst>
                  <a:ext uri="{FF2B5EF4-FFF2-40B4-BE49-F238E27FC236}">
                    <a16:creationId xmlns:a16="http://schemas.microsoft.com/office/drawing/2014/main" id="{8E2FE873-B634-42A4-9C59-89019DC706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2384"/>
                <a:ext cx="234" cy="116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" name="Rectangle 35">
                <a:extLst>
                  <a:ext uri="{FF2B5EF4-FFF2-40B4-BE49-F238E27FC236}">
                    <a16:creationId xmlns:a16="http://schemas.microsoft.com/office/drawing/2014/main" id="{83B6CE2F-EB45-48F9-88CB-FB4225AE20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2397"/>
                <a:ext cx="646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East (67.5-112.5)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" name="Rectangle 36">
                <a:extLst>
                  <a:ext uri="{FF2B5EF4-FFF2-40B4-BE49-F238E27FC236}">
                    <a16:creationId xmlns:a16="http://schemas.microsoft.com/office/drawing/2014/main" id="{B7AA1AA3-4229-49DE-B3F4-3879CC2E0B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2541"/>
                <a:ext cx="234" cy="117"/>
              </a:xfrm>
              <a:prstGeom prst="rect">
                <a:avLst/>
              </a:prstGeom>
              <a:solidFill>
                <a:srgbClr val="00FF00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9" name="Rectangle 37">
                <a:extLst>
                  <a:ext uri="{FF2B5EF4-FFF2-40B4-BE49-F238E27FC236}">
                    <a16:creationId xmlns:a16="http://schemas.microsoft.com/office/drawing/2014/main" id="{E648CDE9-8B57-4C3A-937C-B06DDFCB1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2555"/>
                <a:ext cx="880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Southeast (112.5-157.5)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" name="Rectangle 38">
                <a:extLst>
                  <a:ext uri="{FF2B5EF4-FFF2-40B4-BE49-F238E27FC236}">
                    <a16:creationId xmlns:a16="http://schemas.microsoft.com/office/drawing/2014/main" id="{97501D09-6F61-425E-BC29-528EF62F78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2699"/>
                <a:ext cx="234" cy="117"/>
              </a:xfrm>
              <a:prstGeom prst="rect">
                <a:avLst/>
              </a:prstGeom>
              <a:solidFill>
                <a:srgbClr val="00FFFF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1" name="Rectangle 39">
                <a:extLst>
                  <a:ext uri="{FF2B5EF4-FFF2-40B4-BE49-F238E27FC236}">
                    <a16:creationId xmlns:a16="http://schemas.microsoft.com/office/drawing/2014/main" id="{512F19AB-8401-4412-847E-80D5B3E8E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2713"/>
                <a:ext cx="743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South (157.5-202.5)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" name="Rectangle 40">
                <a:extLst>
                  <a:ext uri="{FF2B5EF4-FFF2-40B4-BE49-F238E27FC236}">
                    <a16:creationId xmlns:a16="http://schemas.microsoft.com/office/drawing/2014/main" id="{6CDCFB2D-776C-429C-A4EE-3AD38749F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2857"/>
                <a:ext cx="234" cy="117"/>
              </a:xfrm>
              <a:prstGeom prst="rect">
                <a:avLst/>
              </a:prstGeom>
              <a:solidFill>
                <a:srgbClr val="00A6FF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3" name="Rectangle 41">
                <a:extLst>
                  <a:ext uri="{FF2B5EF4-FFF2-40B4-BE49-F238E27FC236}">
                    <a16:creationId xmlns:a16="http://schemas.microsoft.com/office/drawing/2014/main" id="{5FF83EE6-EAEC-4C8D-91CD-1104D073E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2871"/>
                <a:ext cx="904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Southwest (202.5-247.5)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" name="Rectangle 42">
                <a:extLst>
                  <a:ext uri="{FF2B5EF4-FFF2-40B4-BE49-F238E27FC236}">
                    <a16:creationId xmlns:a16="http://schemas.microsoft.com/office/drawing/2014/main" id="{ADD83110-7F73-423E-B4B0-6D68B771CB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3015"/>
                <a:ext cx="234" cy="116"/>
              </a:xfrm>
              <a:prstGeom prst="rect">
                <a:avLst/>
              </a:prstGeom>
              <a:solidFill>
                <a:srgbClr val="0000FF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5" name="Rectangle 43">
                <a:extLst>
                  <a:ext uri="{FF2B5EF4-FFF2-40B4-BE49-F238E27FC236}">
                    <a16:creationId xmlns:a16="http://schemas.microsoft.com/office/drawing/2014/main" id="{4A5226B3-A0DC-4EB6-93BE-301E50224E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3029"/>
                <a:ext cx="719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West (247.5-292.5)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" name="Rectangle 44">
                <a:extLst>
                  <a:ext uri="{FF2B5EF4-FFF2-40B4-BE49-F238E27FC236}">
                    <a16:creationId xmlns:a16="http://schemas.microsoft.com/office/drawing/2014/main" id="{1CF2F266-67C4-4B11-8E78-43A30A581E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3173"/>
                <a:ext cx="234" cy="116"/>
              </a:xfrm>
              <a:prstGeom prst="rect">
                <a:avLst/>
              </a:prstGeom>
              <a:solidFill>
                <a:srgbClr val="FF00FF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" name="Rectangle 45">
                <a:extLst>
                  <a:ext uri="{FF2B5EF4-FFF2-40B4-BE49-F238E27FC236}">
                    <a16:creationId xmlns:a16="http://schemas.microsoft.com/office/drawing/2014/main" id="{2EBE41A3-865B-4EEC-922B-EA59260D3A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3186"/>
                <a:ext cx="904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Northwest (292.5-337.5)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" name="Rectangle 46">
                <a:extLst>
                  <a:ext uri="{FF2B5EF4-FFF2-40B4-BE49-F238E27FC236}">
                    <a16:creationId xmlns:a16="http://schemas.microsoft.com/office/drawing/2014/main" id="{B3BBD776-F3E8-47BA-AE5A-BEFA3FB385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6" y="3331"/>
                <a:ext cx="234" cy="116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rgbClr val="6E6E6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" name="Rectangle 47">
                <a:extLst>
                  <a:ext uri="{FF2B5EF4-FFF2-40B4-BE49-F238E27FC236}">
                    <a16:creationId xmlns:a16="http://schemas.microsoft.com/office/drawing/2014/main" id="{82190C36-E96D-4053-8215-0930F0736E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3344"/>
                <a:ext cx="678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North (337.5-360)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B6CEB46-5E85-4CF9-AEC5-68D1DE03D6CE}"/>
                </a:ext>
              </a:extLst>
            </p:cNvPr>
            <p:cNvSpPr txBox="1"/>
            <p:nvPr/>
          </p:nvSpPr>
          <p:spPr>
            <a:xfrm>
              <a:off x="7638974" y="3348756"/>
              <a:ext cx="923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Aspect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415E7210-54E5-4B3E-84C1-4BE75D4887C1}"/>
              </a:ext>
            </a:extLst>
          </p:cNvPr>
          <p:cNvSpPr txBox="1"/>
          <p:nvPr/>
        </p:nvSpPr>
        <p:spPr>
          <a:xfrm>
            <a:off x="8809185" y="987789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</a:t>
            </a:r>
          </a:p>
        </p:txBody>
      </p:sp>
    </p:spTree>
    <p:extLst>
      <p:ext uri="{BB962C8B-B14F-4D97-AF65-F5344CB8AC3E}">
        <p14:creationId xmlns:p14="http://schemas.microsoft.com/office/powerpoint/2010/main" val="270840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EEDF217-09BE-4D99-B49F-64277AB40A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343" t="10605" r="29360" b="29020"/>
          <a:stretch/>
        </p:blipFill>
        <p:spPr>
          <a:xfrm>
            <a:off x="6266001" y="966939"/>
            <a:ext cx="5785093" cy="432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CFCC23-EE6B-42E0-B36F-285062164F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06" t="10442" r="29596" b="28502"/>
          <a:stretch/>
        </p:blipFill>
        <p:spPr>
          <a:xfrm>
            <a:off x="228390" y="985600"/>
            <a:ext cx="5720633" cy="43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1CE759-807E-4D1C-A627-54CBAA57B7DC}"/>
              </a:ext>
            </a:extLst>
          </p:cNvPr>
          <p:cNvSpPr txBox="1"/>
          <p:nvPr/>
        </p:nvSpPr>
        <p:spPr>
          <a:xfrm>
            <a:off x="1227250" y="4178181"/>
            <a:ext cx="905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34.75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161647-9445-4E15-84F5-D23959AF1E9C}"/>
              </a:ext>
            </a:extLst>
          </p:cNvPr>
          <p:cNvSpPr txBox="1"/>
          <p:nvPr/>
        </p:nvSpPr>
        <p:spPr>
          <a:xfrm>
            <a:off x="1227250" y="5429359"/>
            <a:ext cx="905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52C02A-D564-47D7-90E1-894FFEC89395}"/>
              </a:ext>
            </a:extLst>
          </p:cNvPr>
          <p:cNvSpPr txBox="1"/>
          <p:nvPr/>
        </p:nvSpPr>
        <p:spPr>
          <a:xfrm>
            <a:off x="651854" y="3948831"/>
            <a:ext cx="1577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9651DF-CFCB-4CF7-B83C-C099886D59AF}"/>
              </a:ext>
            </a:extLst>
          </p:cNvPr>
          <p:cNvSpPr txBox="1"/>
          <p:nvPr/>
        </p:nvSpPr>
        <p:spPr>
          <a:xfrm>
            <a:off x="7234657" y="4213692"/>
            <a:ext cx="905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20.9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3AE9FE-6090-493A-9B8C-393DD53A5C63}"/>
              </a:ext>
            </a:extLst>
          </p:cNvPr>
          <p:cNvSpPr txBox="1"/>
          <p:nvPr/>
        </p:nvSpPr>
        <p:spPr>
          <a:xfrm>
            <a:off x="7234657" y="5441090"/>
            <a:ext cx="905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2.12 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ADE806-A671-4E28-AC7F-53D58F3CD418}"/>
              </a:ext>
            </a:extLst>
          </p:cNvPr>
          <p:cNvSpPr txBox="1"/>
          <p:nvPr/>
        </p:nvSpPr>
        <p:spPr>
          <a:xfrm>
            <a:off x="6659261" y="3984342"/>
            <a:ext cx="1577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TWI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A4A55D-BA93-41AB-9E67-1F6C2BFFE7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824" r="89440" b="45542"/>
          <a:stretch/>
        </p:blipFill>
        <p:spPr>
          <a:xfrm>
            <a:off x="750628" y="4269333"/>
            <a:ext cx="457641" cy="14351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6ED1A5-EB66-4610-912A-58284BFEC4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821" t="14454" r="87973" b="45858"/>
          <a:stretch/>
        </p:blipFill>
        <p:spPr>
          <a:xfrm>
            <a:off x="6721933" y="4230164"/>
            <a:ext cx="564143" cy="14743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07AAD1C-2DA8-4F14-B7D4-539956FACB09}"/>
              </a:ext>
            </a:extLst>
          </p:cNvPr>
          <p:cNvSpPr txBox="1"/>
          <p:nvPr/>
        </p:nvSpPr>
        <p:spPr>
          <a:xfrm>
            <a:off x="633192" y="6273131"/>
            <a:ext cx="11078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S3: SRTM DEM data derived 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Terrain Ruggedness Index (TRI) and (ii) Topographic Wetness Index (TWI) map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C59D71-ABAA-4790-9C17-3850BB2D5C56}"/>
              </a:ext>
            </a:extLst>
          </p:cNvPr>
          <p:cNvSpPr txBox="1"/>
          <p:nvPr/>
        </p:nvSpPr>
        <p:spPr>
          <a:xfrm>
            <a:off x="696140" y="966940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06294A-A53B-4E8C-BF3B-D6B019138442}"/>
              </a:ext>
            </a:extLst>
          </p:cNvPr>
          <p:cNvSpPr txBox="1"/>
          <p:nvPr/>
        </p:nvSpPr>
        <p:spPr>
          <a:xfrm>
            <a:off x="6705054" y="966939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</a:t>
            </a:r>
          </a:p>
        </p:txBody>
      </p:sp>
    </p:spTree>
    <p:extLst>
      <p:ext uri="{BB962C8B-B14F-4D97-AF65-F5344CB8AC3E}">
        <p14:creationId xmlns:p14="http://schemas.microsoft.com/office/powerpoint/2010/main" val="42836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79F1DA80-7B4F-4A2C-8B09-F3BB64806F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75" t="1605" r="26949" b="24539"/>
          <a:stretch/>
        </p:blipFill>
        <p:spPr>
          <a:xfrm>
            <a:off x="85513" y="1479688"/>
            <a:ext cx="4467799" cy="342000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852CDA5D-132E-4A24-AB6F-7411CED9C960}"/>
              </a:ext>
            </a:extLst>
          </p:cNvPr>
          <p:cNvSpPr txBox="1"/>
          <p:nvPr/>
        </p:nvSpPr>
        <p:spPr>
          <a:xfrm>
            <a:off x="633192" y="6273131"/>
            <a:ext cx="1126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S4: SRTM DEM data derived 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Drainage network, (ii) Drainage Density and (iii) Distance 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Dranage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EADC3EA-FAE2-45E6-9E09-CA595CE234C0}"/>
              </a:ext>
            </a:extLst>
          </p:cNvPr>
          <p:cNvSpPr txBox="1"/>
          <p:nvPr/>
        </p:nvSpPr>
        <p:spPr>
          <a:xfrm>
            <a:off x="1404859" y="1750711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6464B4-9679-44DE-B03F-75D1C17698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225" t="10159" r="29520" b="28519"/>
          <a:stretch/>
        </p:blipFill>
        <p:spPr>
          <a:xfrm>
            <a:off x="3957962" y="1477347"/>
            <a:ext cx="4505946" cy="3420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434E938-91E0-4E16-9BEF-AFAFB22BFC1E}"/>
              </a:ext>
            </a:extLst>
          </p:cNvPr>
          <p:cNvGrpSpPr/>
          <p:nvPr/>
        </p:nvGrpSpPr>
        <p:grpSpPr>
          <a:xfrm>
            <a:off x="4109691" y="3934488"/>
            <a:ext cx="1674205" cy="2061277"/>
            <a:chOff x="615133" y="4221978"/>
            <a:chExt cx="1674205" cy="20612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CA53A1-8DBF-4458-8E78-F1332FD8F24B}"/>
                </a:ext>
              </a:extLst>
            </p:cNvPr>
            <p:cNvSpPr txBox="1"/>
            <p:nvPr/>
          </p:nvSpPr>
          <p:spPr>
            <a:xfrm>
              <a:off x="1159419" y="4702338"/>
              <a:ext cx="8710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1.05</a:t>
              </a:r>
              <a:endParaRPr lang="en-I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904821-02C0-45CE-8D8E-08BCB249C528}"/>
                </a:ext>
              </a:extLst>
            </p:cNvPr>
            <p:cNvSpPr txBox="1"/>
            <p:nvPr/>
          </p:nvSpPr>
          <p:spPr>
            <a:xfrm>
              <a:off x="1159419" y="5944701"/>
              <a:ext cx="624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I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17DDBF-759C-4927-A34F-7E1AA4B97ADA}"/>
                </a:ext>
              </a:extLst>
            </p:cNvPr>
            <p:cNvSpPr txBox="1"/>
            <p:nvPr/>
          </p:nvSpPr>
          <p:spPr>
            <a:xfrm>
              <a:off x="615133" y="4221978"/>
              <a:ext cx="16742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Drainage Density (/sq.km)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FA6C33C-9695-4A6C-95BC-9173BB933C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456" t="14368" r="91542" b="46365"/>
            <a:stretch/>
          </p:blipFill>
          <p:spPr>
            <a:xfrm>
              <a:off x="615133" y="4720678"/>
              <a:ext cx="544286" cy="14586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849D537-7B81-42AD-97AE-78FFD80D446D}"/>
              </a:ext>
            </a:extLst>
          </p:cNvPr>
          <p:cNvSpPr txBox="1"/>
          <p:nvPr/>
        </p:nvSpPr>
        <p:spPr>
          <a:xfrm>
            <a:off x="5090553" y="1750711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30B8756-B28F-4EF3-A885-069E4CFC75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70" t="9524" r="28759" b="28923"/>
          <a:stretch/>
        </p:blipFill>
        <p:spPr>
          <a:xfrm>
            <a:off x="7538025" y="1477418"/>
            <a:ext cx="4572242" cy="3420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0C50FB3-9CB7-4E35-A42B-9A09AEC00248}"/>
              </a:ext>
            </a:extLst>
          </p:cNvPr>
          <p:cNvGrpSpPr/>
          <p:nvPr/>
        </p:nvGrpSpPr>
        <p:grpSpPr>
          <a:xfrm>
            <a:off x="7909125" y="3934488"/>
            <a:ext cx="1476828" cy="2003787"/>
            <a:chOff x="6502400" y="4317382"/>
            <a:chExt cx="1476828" cy="200378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CD9E46-C74E-468A-890B-D78845B2D038}"/>
                </a:ext>
              </a:extLst>
            </p:cNvPr>
            <p:cNvSpPr txBox="1"/>
            <p:nvPr/>
          </p:nvSpPr>
          <p:spPr>
            <a:xfrm>
              <a:off x="7108193" y="4844142"/>
              <a:ext cx="8710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29471</a:t>
              </a:r>
              <a:endParaRPr lang="en-I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42750B-B9E2-4222-BB2C-60E66D3B5E58}"/>
                </a:ext>
              </a:extLst>
            </p:cNvPr>
            <p:cNvSpPr txBox="1"/>
            <p:nvPr/>
          </p:nvSpPr>
          <p:spPr>
            <a:xfrm>
              <a:off x="7054055" y="5982615"/>
              <a:ext cx="624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I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A02EA7-1C45-4DA2-ABAF-7A1771FF20A9}"/>
                </a:ext>
              </a:extLst>
            </p:cNvPr>
            <p:cNvSpPr txBox="1"/>
            <p:nvPr/>
          </p:nvSpPr>
          <p:spPr>
            <a:xfrm>
              <a:off x="6502400" y="4317382"/>
              <a:ext cx="14768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Distance to Drainage (m)</a:t>
              </a:r>
              <a:endParaRPr lang="en-I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03AE79B-7B67-479C-86DB-22E7F85E86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555" t="15824" r="87041" b="47546"/>
            <a:stretch/>
          </p:blipFill>
          <p:spPr>
            <a:xfrm>
              <a:off x="6607451" y="4902298"/>
              <a:ext cx="500743" cy="1360715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4E4ED67-DEB2-44CC-85FF-F7405FD11FEB}"/>
              </a:ext>
            </a:extLst>
          </p:cNvPr>
          <p:cNvSpPr txBox="1"/>
          <p:nvPr/>
        </p:nvSpPr>
        <p:spPr>
          <a:xfrm>
            <a:off x="9261178" y="1750711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</a:t>
            </a:r>
          </a:p>
        </p:txBody>
      </p:sp>
    </p:spTree>
    <p:extLst>
      <p:ext uri="{BB962C8B-B14F-4D97-AF65-F5344CB8AC3E}">
        <p14:creationId xmlns:p14="http://schemas.microsoft.com/office/powerpoint/2010/main" val="4496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852CDA5D-132E-4A24-AB6F-7411CED9C960}"/>
              </a:ext>
            </a:extLst>
          </p:cNvPr>
          <p:cNvSpPr txBox="1"/>
          <p:nvPr/>
        </p:nvSpPr>
        <p:spPr>
          <a:xfrm>
            <a:off x="633192" y="6273131"/>
            <a:ext cx="1126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S5: Flow accumulation (at 1 km grid-scale) map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59DBA8C0-5580-4A15-8BFE-DB89CEC015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447" t="10204" r="30608" b="29525"/>
          <a:stretch/>
        </p:blipFill>
        <p:spPr>
          <a:xfrm>
            <a:off x="3923048" y="1088237"/>
            <a:ext cx="5435921" cy="4133371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2188325F-C8D7-4A2A-8009-062622A7A8F3}"/>
              </a:ext>
            </a:extLst>
          </p:cNvPr>
          <p:cNvGrpSpPr/>
          <p:nvPr/>
        </p:nvGrpSpPr>
        <p:grpSpPr>
          <a:xfrm>
            <a:off x="4105201" y="4102031"/>
            <a:ext cx="2352582" cy="1912307"/>
            <a:chOff x="403291" y="4364563"/>
            <a:chExt cx="2352582" cy="191230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FD599F7-434F-454B-BE73-258A304D4F7F}"/>
                </a:ext>
              </a:extLst>
            </p:cNvPr>
            <p:cNvSpPr txBox="1"/>
            <p:nvPr/>
          </p:nvSpPr>
          <p:spPr>
            <a:xfrm>
              <a:off x="954946" y="4695953"/>
              <a:ext cx="8710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2.85</a:t>
              </a:r>
              <a:endParaRPr lang="en-I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0655157-7377-4FB0-868B-E1CEE78F6BC3}"/>
                </a:ext>
              </a:extLst>
            </p:cNvPr>
            <p:cNvSpPr txBox="1"/>
            <p:nvPr/>
          </p:nvSpPr>
          <p:spPr>
            <a:xfrm>
              <a:off x="954946" y="5938316"/>
              <a:ext cx="624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I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B45A53E-99EC-4C5A-9165-2DA93FCE2CC5}"/>
                </a:ext>
              </a:extLst>
            </p:cNvPr>
            <p:cNvSpPr txBox="1"/>
            <p:nvPr/>
          </p:nvSpPr>
          <p:spPr>
            <a:xfrm>
              <a:off x="403291" y="4364563"/>
              <a:ext cx="2352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Flow accumulation</a:t>
              </a: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36A20B04-AA02-4403-81EB-BAA2943015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9056" r="85282" b="41581"/>
            <a:stretch/>
          </p:blipFill>
          <p:spPr>
            <a:xfrm>
              <a:off x="478288" y="4803102"/>
              <a:ext cx="476658" cy="1362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241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1C74B3-3DA0-4E39-A7C0-EC92F8110C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061" t="10117" r="29520" b="29174"/>
          <a:stretch/>
        </p:blipFill>
        <p:spPr>
          <a:xfrm>
            <a:off x="331135" y="949116"/>
            <a:ext cx="5764865" cy="43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33645A-4F90-4159-A8F8-721901B35B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33" t="10476" r="30349" b="29206"/>
          <a:stretch/>
        </p:blipFill>
        <p:spPr>
          <a:xfrm>
            <a:off x="6280384" y="949116"/>
            <a:ext cx="5763788" cy="432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862362-6458-4925-A0CA-2D82ED41618B}"/>
              </a:ext>
            </a:extLst>
          </p:cNvPr>
          <p:cNvSpPr txBox="1"/>
          <p:nvPr/>
        </p:nvSpPr>
        <p:spPr>
          <a:xfrm>
            <a:off x="325598" y="6315215"/>
            <a:ext cx="11420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S6: Mean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Precipitation (July – September)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2016 – 2018 and (ii) 2019 – 2021 (at sub-basin scale)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3F7DC1-2F3D-4FDD-9B01-61A8C266238C}"/>
              </a:ext>
            </a:extLst>
          </p:cNvPr>
          <p:cNvSpPr txBox="1"/>
          <p:nvPr/>
        </p:nvSpPr>
        <p:spPr>
          <a:xfrm>
            <a:off x="478197" y="979101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414F19-C7DE-473A-8FB5-274F387586AE}"/>
              </a:ext>
            </a:extLst>
          </p:cNvPr>
          <p:cNvSpPr txBox="1"/>
          <p:nvPr/>
        </p:nvSpPr>
        <p:spPr>
          <a:xfrm>
            <a:off x="6599453" y="979101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14BC03-CC5E-45A4-92A4-1832E62E6352}"/>
              </a:ext>
            </a:extLst>
          </p:cNvPr>
          <p:cNvGrpSpPr/>
          <p:nvPr/>
        </p:nvGrpSpPr>
        <p:grpSpPr>
          <a:xfrm>
            <a:off x="4248948" y="3888683"/>
            <a:ext cx="2207837" cy="1891573"/>
            <a:chOff x="3978360" y="4029220"/>
            <a:chExt cx="2207837" cy="189157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B3443DC-DC3F-4772-B4A3-48EA7A04EBB1}"/>
                </a:ext>
              </a:extLst>
            </p:cNvPr>
            <p:cNvGrpSpPr/>
            <p:nvPr/>
          </p:nvGrpSpPr>
          <p:grpSpPr>
            <a:xfrm>
              <a:off x="3978360" y="4354904"/>
              <a:ext cx="1158164" cy="1565889"/>
              <a:chOff x="6043672" y="5131989"/>
              <a:chExt cx="1158164" cy="156588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ADAAAC9F-6B2B-491F-8822-B8D7B3D084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28113" r="89429" b="41589"/>
              <a:stretch/>
            </p:blipFill>
            <p:spPr>
              <a:xfrm>
                <a:off x="6043672" y="5216312"/>
                <a:ext cx="487313" cy="1414071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4DCF1E-A64B-4119-B438-60EC9F13A407}"/>
                  </a:ext>
                </a:extLst>
              </p:cNvPr>
              <p:cNvSpPr txBox="1"/>
              <p:nvPr/>
            </p:nvSpPr>
            <p:spPr>
              <a:xfrm>
                <a:off x="6511148" y="5131989"/>
                <a:ext cx="6906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1606</a:t>
                </a:r>
                <a:endParaRPr lang="en-I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26EA4A-0284-4268-ABC2-684900990C72}"/>
                  </a:ext>
                </a:extLst>
              </p:cNvPr>
              <p:cNvSpPr txBox="1"/>
              <p:nvPr/>
            </p:nvSpPr>
            <p:spPr>
              <a:xfrm>
                <a:off x="6511147" y="6359324"/>
                <a:ext cx="69068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645</a:t>
                </a:r>
                <a:endParaRPr lang="en-I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5C9766E-19F9-4C04-BEFB-0428CC6088F4}"/>
                </a:ext>
              </a:extLst>
            </p:cNvPr>
            <p:cNvSpPr txBox="1"/>
            <p:nvPr/>
          </p:nvSpPr>
          <p:spPr>
            <a:xfrm>
              <a:off x="3978361" y="4029220"/>
              <a:ext cx="22078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Precipitation [in mm] </a:t>
              </a:r>
              <a:endParaRPr lang="en-I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7685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B39740C-5D51-4891-BBE6-0A5364BAFDB9}"/>
              </a:ext>
            </a:extLst>
          </p:cNvPr>
          <p:cNvGrpSpPr/>
          <p:nvPr/>
        </p:nvGrpSpPr>
        <p:grpSpPr>
          <a:xfrm>
            <a:off x="834588" y="3787081"/>
            <a:ext cx="1808291" cy="2323350"/>
            <a:chOff x="4595813" y="1682751"/>
            <a:chExt cx="1808291" cy="2323350"/>
          </a:xfrm>
        </p:grpSpPr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2A8093D-D03A-4792-BD4C-1D6B890B5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1682751"/>
              <a:ext cx="39113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</a:t>
              </a:r>
              <a:endParaRPr kumimoji="0" lang="en-US" altLang="en-US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6AEB00F-4E70-4A4A-881F-D03B06089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1912938"/>
              <a:ext cx="347662" cy="171450"/>
            </a:xfrm>
            <a:prstGeom prst="rect">
              <a:avLst/>
            </a:prstGeom>
            <a:solidFill>
              <a:srgbClr val="734C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B2300A34-11AD-4429-ABC9-771C6B9BB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1912938"/>
              <a:ext cx="347662" cy="171450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CD8BC8FF-FEDD-41E9-B52C-0335F6E5C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1915820"/>
              <a:ext cx="69410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Bare land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AF1D0EE2-664E-4D54-80B7-DD39CB05F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2146301"/>
              <a:ext cx="347662" cy="173038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FB6CA890-9180-4664-9A99-C5E8F98A6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2146301"/>
              <a:ext cx="347662" cy="173038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28B496F7-7154-48A6-ACAC-3BB336C5D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2149182"/>
              <a:ext cx="5979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Built-up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0893F155-93BE-49D1-BB25-3D5575122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2381251"/>
              <a:ext cx="347662" cy="171450"/>
            </a:xfrm>
            <a:prstGeom prst="rect">
              <a:avLst/>
            </a:prstGeom>
            <a:solidFill>
              <a:srgbClr val="FFFF73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D1D4B180-13D4-4351-8D20-E5ECC9C34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2381251"/>
              <a:ext cx="347662" cy="171450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1AAD9A8E-1059-49B4-AC16-B704959DF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2384132"/>
              <a:ext cx="66845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Cropland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111CDDB1-3F4C-4880-82D2-6E0F9F0C6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2614613"/>
              <a:ext cx="347662" cy="174625"/>
            </a:xfrm>
            <a:prstGeom prst="rect">
              <a:avLst/>
            </a:prstGeom>
            <a:solidFill>
              <a:srgbClr val="00E6A9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E220FF25-78E7-430A-BDD1-C024E3D0A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2614613"/>
              <a:ext cx="347662" cy="174625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9">
              <a:extLst>
                <a:ext uri="{FF2B5EF4-FFF2-40B4-BE49-F238E27FC236}">
                  <a16:creationId xmlns:a16="http://schemas.microsoft.com/office/drawing/2014/main" id="{EAA830D4-223D-417C-B814-2A9F6244A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2617495"/>
              <a:ext cx="139871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Flooded Vegetation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id="{1941AD92-D236-4FCE-939B-FBECE336A2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2851151"/>
              <a:ext cx="347662" cy="171450"/>
            </a:xfrm>
            <a:prstGeom prst="rect">
              <a:avLst/>
            </a:prstGeom>
            <a:solidFill>
              <a:srgbClr val="A8A8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21">
              <a:extLst>
                <a:ext uri="{FF2B5EF4-FFF2-40B4-BE49-F238E27FC236}">
                  <a16:creationId xmlns:a16="http://schemas.microsoft.com/office/drawing/2014/main" id="{86281461-4C7D-4CAD-B3BE-857E42B02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2851151"/>
              <a:ext cx="347662" cy="171450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2">
              <a:extLst>
                <a:ext uri="{FF2B5EF4-FFF2-40B4-BE49-F238E27FC236}">
                  <a16:creationId xmlns:a16="http://schemas.microsoft.com/office/drawing/2014/main" id="{CE34896E-0A02-4587-930E-7D32EAE47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2854032"/>
              <a:ext cx="41036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Grass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7C617EB0-DA20-4D4C-903F-F15204755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084513"/>
              <a:ext cx="347662" cy="173038"/>
            </a:xfrm>
            <a:prstGeom prst="rect">
              <a:avLst/>
            </a:prstGeom>
            <a:solidFill>
              <a:srgbClr val="FFAA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65980A52-3A04-4411-A0FA-F5D1C7771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084513"/>
              <a:ext cx="347662" cy="173038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6D09978F-1E6E-4892-8FD3-E6E9D8E52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3087395"/>
              <a:ext cx="4183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Scrub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id="{C5351B59-E2F7-4862-835E-B38A2C216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319463"/>
              <a:ext cx="347662" cy="171450"/>
            </a:xfrm>
            <a:prstGeom prst="rect">
              <a:avLst/>
            </a:prstGeom>
            <a:solidFill>
              <a:srgbClr val="E1E1E1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4E35DF8E-2E59-4F2D-A9F5-345812ED8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319463"/>
              <a:ext cx="347662" cy="171450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E22D971C-133F-4585-9514-768ED7EDB9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3322345"/>
              <a:ext cx="85760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Snow &amp; Ice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F885633F-B87E-497B-9089-03C1E2821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552826"/>
              <a:ext cx="347662" cy="173038"/>
            </a:xfrm>
            <a:prstGeom prst="rect">
              <a:avLst/>
            </a:prstGeom>
            <a:solidFill>
              <a:srgbClr val="38A8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30">
              <a:extLst>
                <a:ext uri="{FF2B5EF4-FFF2-40B4-BE49-F238E27FC236}">
                  <a16:creationId xmlns:a16="http://schemas.microsoft.com/office/drawing/2014/main" id="{7AC918E3-61B6-468E-96A9-AA5535DD3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552826"/>
              <a:ext cx="347662" cy="173038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31">
              <a:extLst>
                <a:ext uri="{FF2B5EF4-FFF2-40B4-BE49-F238E27FC236}">
                  <a16:creationId xmlns:a16="http://schemas.microsoft.com/office/drawing/2014/main" id="{EB855ABA-2023-4EA9-855F-A23212F20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3555707"/>
              <a:ext cx="39286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Trees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2">
              <a:extLst>
                <a:ext uri="{FF2B5EF4-FFF2-40B4-BE49-F238E27FC236}">
                  <a16:creationId xmlns:a16="http://schemas.microsoft.com/office/drawing/2014/main" id="{F260537C-72CE-463D-970B-8F664FDB8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787776"/>
              <a:ext cx="347662" cy="173038"/>
            </a:xfrm>
            <a:prstGeom prst="rect">
              <a:avLst/>
            </a:prstGeom>
            <a:solidFill>
              <a:srgbClr val="0070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DB6F6882-04FE-4248-B809-BF44443E3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787776"/>
              <a:ext cx="347662" cy="173038"/>
            </a:xfrm>
            <a:prstGeom prst="rect">
              <a:avLst/>
            </a:prstGeom>
            <a:noFill/>
            <a:ln w="11113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4">
              <a:extLst>
                <a:ext uri="{FF2B5EF4-FFF2-40B4-BE49-F238E27FC236}">
                  <a16:creationId xmlns:a16="http://schemas.microsoft.com/office/drawing/2014/main" id="{96174FCE-BEE9-4995-B396-D59B6A6B7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3790657"/>
              <a:ext cx="42486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Water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192F672C-CD97-4424-AB2C-033D432183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88" t="10476" r="29639" b="29387"/>
          <a:stretch/>
        </p:blipFill>
        <p:spPr>
          <a:xfrm>
            <a:off x="6312974" y="979101"/>
            <a:ext cx="5718397" cy="424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1395624-7CCC-4670-B1A1-A6DCEED269A0}"/>
              </a:ext>
            </a:extLst>
          </p:cNvPr>
          <p:cNvGrpSpPr/>
          <p:nvPr/>
        </p:nvGrpSpPr>
        <p:grpSpPr>
          <a:xfrm>
            <a:off x="6864891" y="3784928"/>
            <a:ext cx="1528161" cy="1638865"/>
            <a:chOff x="5956300" y="4252348"/>
            <a:chExt cx="1528161" cy="1638865"/>
          </a:xfrm>
        </p:grpSpPr>
        <p:sp>
          <p:nvSpPr>
            <p:cNvPr id="39" name="Rectangle 5">
              <a:extLst>
                <a:ext uri="{FF2B5EF4-FFF2-40B4-BE49-F238E27FC236}">
                  <a16:creationId xmlns:a16="http://schemas.microsoft.com/office/drawing/2014/main" id="{F0E21C6F-508A-452E-A0FA-FEC1575EB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4252348"/>
              <a:ext cx="1528161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Tree Canopy Cover (TCC) in %</a:t>
              </a:r>
              <a:endParaRPr kumimoji="0" lang="en-US" altLang="en-US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0" name="Rectangle 6">
              <a:extLst>
                <a:ext uri="{FF2B5EF4-FFF2-40B4-BE49-F238E27FC236}">
                  <a16:creationId xmlns:a16="http://schemas.microsoft.com/office/drawing/2014/main" id="{39F624E7-1186-4526-9667-CA98C86273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4760913"/>
              <a:ext cx="449263" cy="222250"/>
            </a:xfrm>
            <a:prstGeom prst="rect">
              <a:avLst/>
            </a:prstGeom>
            <a:solidFill>
              <a:srgbClr val="FFEBA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1" name="Rectangle 7">
              <a:extLst>
                <a:ext uri="{FF2B5EF4-FFF2-40B4-BE49-F238E27FC236}">
                  <a16:creationId xmlns:a16="http://schemas.microsoft.com/office/drawing/2014/main" id="{DA63A945-09B4-43F8-874E-4F551F654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4760913"/>
              <a:ext cx="449263" cy="222250"/>
            </a:xfrm>
            <a:prstGeom prst="rect">
              <a:avLst/>
            </a:prstGeom>
            <a:noFill/>
            <a:ln w="15875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2" name="Rectangle 8">
              <a:extLst>
                <a:ext uri="{FF2B5EF4-FFF2-40B4-BE49-F238E27FC236}">
                  <a16:creationId xmlns:a16="http://schemas.microsoft.com/office/drawing/2014/main" id="{6FEB16F0-359F-4B2D-AAF1-5E721C1FDC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4938" y="4741181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0</a:t>
              </a:r>
              <a:endPara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3" name="Rectangle 9">
              <a:extLst>
                <a:ext uri="{FF2B5EF4-FFF2-40B4-BE49-F238E27FC236}">
                  <a16:creationId xmlns:a16="http://schemas.microsoft.com/office/drawing/2014/main" id="{628433A6-781E-406E-936D-573E86E542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5062538"/>
              <a:ext cx="449263" cy="223838"/>
            </a:xfrm>
            <a:prstGeom prst="rect">
              <a:avLst/>
            </a:prstGeom>
            <a:solidFill>
              <a:srgbClr val="A8A8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4" name="Rectangle 10">
              <a:extLst>
                <a:ext uri="{FF2B5EF4-FFF2-40B4-BE49-F238E27FC236}">
                  <a16:creationId xmlns:a16="http://schemas.microsoft.com/office/drawing/2014/main" id="{4BFD4EFD-A8AB-4D47-AD2A-681778296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5062538"/>
              <a:ext cx="449263" cy="223838"/>
            </a:xfrm>
            <a:prstGeom prst="rect">
              <a:avLst/>
            </a:prstGeom>
            <a:noFill/>
            <a:ln w="15875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5" name="Rectangle 11">
              <a:extLst>
                <a:ext uri="{FF2B5EF4-FFF2-40B4-BE49-F238E27FC236}">
                  <a16:creationId xmlns:a16="http://schemas.microsoft.com/office/drawing/2014/main" id="{C917789E-E2A4-4313-B0D7-C36FE119D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4938" y="5044394"/>
              <a:ext cx="59471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&gt; 0 – 10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6" name="Rectangle 12">
              <a:extLst>
                <a:ext uri="{FF2B5EF4-FFF2-40B4-BE49-F238E27FC236}">
                  <a16:creationId xmlns:a16="http://schemas.microsoft.com/office/drawing/2014/main" id="{5556645D-85B6-4F91-B2F8-C3852624E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5367338"/>
              <a:ext cx="449263" cy="222250"/>
            </a:xfrm>
            <a:prstGeom prst="rect">
              <a:avLst/>
            </a:prstGeom>
            <a:solidFill>
              <a:srgbClr val="4CE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id="{6A3F68A3-F60D-465D-8834-8C5994D2C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5367338"/>
              <a:ext cx="449263" cy="222250"/>
            </a:xfrm>
            <a:prstGeom prst="rect">
              <a:avLst/>
            </a:prstGeom>
            <a:noFill/>
            <a:ln w="15875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8" name="Rectangle 14">
              <a:extLst>
                <a:ext uri="{FF2B5EF4-FFF2-40B4-BE49-F238E27FC236}">
                  <a16:creationId xmlns:a16="http://schemas.microsoft.com/office/drawing/2014/main" id="{D02A5124-BAD8-4C08-9057-56BE62DFE5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4938" y="5346019"/>
              <a:ext cx="7630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10.01 – 40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9" name="Rectangle 15">
              <a:extLst>
                <a:ext uri="{FF2B5EF4-FFF2-40B4-BE49-F238E27FC236}">
                  <a16:creationId xmlns:a16="http://schemas.microsoft.com/office/drawing/2014/main" id="{96ADF835-8046-4C27-8AEC-89736DF22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5668963"/>
              <a:ext cx="449263" cy="222250"/>
            </a:xfrm>
            <a:prstGeom prst="rect">
              <a:avLst/>
            </a:prstGeom>
            <a:solidFill>
              <a:srgbClr val="2673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50" name="Rectangle 16">
              <a:extLst>
                <a:ext uri="{FF2B5EF4-FFF2-40B4-BE49-F238E27FC236}">
                  <a16:creationId xmlns:a16="http://schemas.microsoft.com/office/drawing/2014/main" id="{6DE8874B-617D-4E24-9679-DAEB64246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5668963"/>
              <a:ext cx="449263" cy="222250"/>
            </a:xfrm>
            <a:prstGeom prst="rect">
              <a:avLst/>
            </a:prstGeom>
            <a:noFill/>
            <a:ln w="15875">
              <a:solidFill>
                <a:srgbClr val="6E6E6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51" name="Rectangle 17">
              <a:extLst>
                <a:ext uri="{FF2B5EF4-FFF2-40B4-BE49-F238E27FC236}">
                  <a16:creationId xmlns:a16="http://schemas.microsoft.com/office/drawing/2014/main" id="{6FD5EE07-CBDA-4E43-9FC6-738022E00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4938" y="5650819"/>
              <a:ext cx="8527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40.01 – 100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D1461892-0683-4B89-BAE2-FB9344F5BB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10" t="2245" r="24202" b="22074"/>
          <a:stretch/>
        </p:blipFill>
        <p:spPr>
          <a:xfrm>
            <a:off x="325598" y="979101"/>
            <a:ext cx="5641343" cy="42480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0875CF95-8C92-4085-9176-73E7159CC4AA}"/>
              </a:ext>
            </a:extLst>
          </p:cNvPr>
          <p:cNvSpPr txBox="1"/>
          <p:nvPr/>
        </p:nvSpPr>
        <p:spPr>
          <a:xfrm>
            <a:off x="325598" y="6315215"/>
            <a:ext cx="11420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S7: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Land use land cover (LULC) and (ii) Tree Canopy Cover (TCC) percentage map of 2020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7107801-876E-4863-858B-384F1EDAF252}"/>
              </a:ext>
            </a:extLst>
          </p:cNvPr>
          <p:cNvSpPr txBox="1"/>
          <p:nvPr/>
        </p:nvSpPr>
        <p:spPr>
          <a:xfrm>
            <a:off x="478197" y="979101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72A969-88AD-4ACD-85C3-1A0B302F28FE}"/>
              </a:ext>
            </a:extLst>
          </p:cNvPr>
          <p:cNvSpPr txBox="1"/>
          <p:nvPr/>
        </p:nvSpPr>
        <p:spPr>
          <a:xfrm>
            <a:off x="6599453" y="979101"/>
            <a:ext cx="71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</a:t>
            </a:r>
          </a:p>
        </p:txBody>
      </p:sp>
    </p:spTree>
    <p:extLst>
      <p:ext uri="{BB962C8B-B14F-4D97-AF65-F5344CB8AC3E}">
        <p14:creationId xmlns:p14="http://schemas.microsoft.com/office/powerpoint/2010/main" val="388460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91F028-01A2-4D63-9512-B5B3F8386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441" y="61014"/>
            <a:ext cx="4043456" cy="30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426680-69A7-4637-952D-0C9DD75E3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806" y="3203669"/>
            <a:ext cx="4078542" cy="30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13C95A-5DBD-4666-97BB-AA51613A2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1014"/>
            <a:ext cx="4081348" cy="30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5666D8-0C55-4053-BA13-22D0A8FFD53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6"/>
          <a:stretch/>
        </p:blipFill>
        <p:spPr>
          <a:xfrm>
            <a:off x="1506241" y="3203669"/>
            <a:ext cx="4081347" cy="30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E78954-0ED5-422C-A179-BAEBCD1C8131}"/>
              </a:ext>
            </a:extLst>
          </p:cNvPr>
          <p:cNvSpPr txBox="1"/>
          <p:nvPr/>
        </p:nvSpPr>
        <p:spPr>
          <a:xfrm>
            <a:off x="65315" y="6378607"/>
            <a:ext cx="12017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S8: Validation of Sentinel-1 SAR data-derived water inundation map of 2017 using the Sentnel-2 optical data derived water index map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832FA8-3691-421F-8328-B121A1D53225}"/>
              </a:ext>
            </a:extLst>
          </p:cNvPr>
          <p:cNvSpPr txBox="1"/>
          <p:nvPr/>
        </p:nvSpPr>
        <p:spPr>
          <a:xfrm>
            <a:off x="2033877" y="2697104"/>
            <a:ext cx="3026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Sentinel-2 image April 2017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EFE11E-2CF3-4FF6-B7F2-3F71E66A316A}"/>
              </a:ext>
            </a:extLst>
          </p:cNvPr>
          <p:cNvSpPr txBox="1"/>
          <p:nvPr/>
        </p:nvSpPr>
        <p:spPr>
          <a:xfrm>
            <a:off x="6811150" y="2697104"/>
            <a:ext cx="3026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Sentinel-2 image July 2017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C3E72B-5995-4CEE-A1DC-CC2734762FCA}"/>
              </a:ext>
            </a:extLst>
          </p:cNvPr>
          <p:cNvSpPr txBox="1"/>
          <p:nvPr/>
        </p:nvSpPr>
        <p:spPr>
          <a:xfrm>
            <a:off x="1586009" y="5548713"/>
            <a:ext cx="2099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Sentinel-1 derived water inundation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CD762B-2CD8-406E-8A5C-BC3B23EB8DBB}"/>
              </a:ext>
            </a:extLst>
          </p:cNvPr>
          <p:cNvSpPr txBox="1"/>
          <p:nvPr/>
        </p:nvSpPr>
        <p:spPr>
          <a:xfrm>
            <a:off x="6176669" y="5425603"/>
            <a:ext cx="2715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Sentinel-2 derived Normalized Difference Water Index (NDWI) &gt; 0.4</a:t>
            </a:r>
          </a:p>
        </p:txBody>
      </p:sp>
    </p:spTree>
    <p:extLst>
      <p:ext uri="{BB962C8B-B14F-4D97-AF65-F5344CB8AC3E}">
        <p14:creationId xmlns:p14="http://schemas.microsoft.com/office/powerpoint/2010/main" val="1407953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C64038-24EB-4472-8CAE-C6CD4EA599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45" t="10612" r="23902" b="26803"/>
          <a:stretch/>
        </p:blipFill>
        <p:spPr>
          <a:xfrm>
            <a:off x="2467777" y="1918177"/>
            <a:ext cx="6741002" cy="414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E25BC8-706E-49CC-AADC-54AE38C8FAAF}"/>
              </a:ext>
            </a:extLst>
          </p:cNvPr>
          <p:cNvSpPr txBox="1"/>
          <p:nvPr/>
        </p:nvSpPr>
        <p:spPr>
          <a:xfrm>
            <a:off x="65315" y="6378607"/>
            <a:ext cx="12017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S9: Water Inundation map of May 2022 with a few field photographs (Photo Credit: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Lakhyajit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Baruah and Souvik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Maity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42B0187-67E5-4AE4-BF97-B2763BE1D769}"/>
              </a:ext>
            </a:extLst>
          </p:cNvPr>
          <p:cNvCxnSpPr>
            <a:cxnSpLocks/>
          </p:cNvCxnSpPr>
          <p:nvPr/>
        </p:nvCxnSpPr>
        <p:spPr>
          <a:xfrm flipV="1">
            <a:off x="5719665" y="2640564"/>
            <a:ext cx="3750906" cy="1082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EE9EA4-E251-45EF-9466-CCDE8A61DAB2}"/>
              </a:ext>
            </a:extLst>
          </p:cNvPr>
          <p:cNvCxnSpPr/>
          <p:nvPr/>
        </p:nvCxnSpPr>
        <p:spPr>
          <a:xfrm>
            <a:off x="5838278" y="3988177"/>
            <a:ext cx="1523575" cy="462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C06D5-DE00-4EAA-8ACC-9F64B705108F}"/>
              </a:ext>
            </a:extLst>
          </p:cNvPr>
          <p:cNvCxnSpPr>
            <a:cxnSpLocks/>
          </p:cNvCxnSpPr>
          <p:nvPr/>
        </p:nvCxnSpPr>
        <p:spPr>
          <a:xfrm flipH="1" flipV="1">
            <a:off x="5338130" y="2893051"/>
            <a:ext cx="372205" cy="979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3CAC8D8-FF25-4FBD-AC42-F8C7AEA31D2F}"/>
              </a:ext>
            </a:extLst>
          </p:cNvPr>
          <p:cNvCxnSpPr>
            <a:cxnSpLocks/>
          </p:cNvCxnSpPr>
          <p:nvPr/>
        </p:nvCxnSpPr>
        <p:spPr>
          <a:xfrm flipH="1" flipV="1">
            <a:off x="3111225" y="2741757"/>
            <a:ext cx="2533796" cy="1149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F476E16-AEBD-47F8-8FDC-984E143256A5}"/>
              </a:ext>
            </a:extLst>
          </p:cNvPr>
          <p:cNvSpPr txBox="1"/>
          <p:nvPr/>
        </p:nvSpPr>
        <p:spPr>
          <a:xfrm>
            <a:off x="483215" y="2587869"/>
            <a:ext cx="22382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Jamunamukh</a:t>
            </a:r>
            <a:r>
              <a:rPr lang="en-IN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Assam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10F4EA-F873-493D-9C5D-2869EA218058}"/>
              </a:ext>
            </a:extLst>
          </p:cNvPr>
          <p:cNvSpPr txBox="1"/>
          <p:nvPr/>
        </p:nvSpPr>
        <p:spPr>
          <a:xfrm>
            <a:off x="3857786" y="2566612"/>
            <a:ext cx="22382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Jamunamukh</a:t>
            </a:r>
            <a:r>
              <a:rPr lang="en-IN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Assam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DDBECD-2E91-48EA-AD1F-6AF67000A7DB}"/>
              </a:ext>
            </a:extLst>
          </p:cNvPr>
          <p:cNvSpPr txBox="1"/>
          <p:nvPr/>
        </p:nvSpPr>
        <p:spPr>
          <a:xfrm>
            <a:off x="7981246" y="6110872"/>
            <a:ext cx="22382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Jamunamukh</a:t>
            </a:r>
            <a:r>
              <a:rPr lang="en-IN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Assam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A4998F-2F46-4D09-8421-2D8A43D34BFF}"/>
              </a:ext>
            </a:extLst>
          </p:cNvPr>
          <p:cNvSpPr txBox="1"/>
          <p:nvPr/>
        </p:nvSpPr>
        <p:spPr>
          <a:xfrm>
            <a:off x="8341567" y="704095"/>
            <a:ext cx="11290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Na-</a:t>
            </a:r>
            <a:r>
              <a:rPr lang="en-IN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Bebejia</a:t>
            </a:r>
            <a:r>
              <a:rPr lang="en-IN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Assam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50C194-549E-5F73-492C-BE19D963E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5" y="141849"/>
            <a:ext cx="3261360" cy="24460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09B42C-CF8E-0768-88AC-DBE72A1BA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3212" y="140839"/>
            <a:ext cx="3253863" cy="244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86FBEC-4058-2245-C67E-DD7AABAA69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3880" y="140839"/>
            <a:ext cx="2461260" cy="3291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F1367D-D55B-7956-CCD3-8B10E0692F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1545" y="3612157"/>
            <a:ext cx="3261360" cy="244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29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7701</TotalTime>
  <Words>523</Words>
  <Application>Microsoft Office PowerPoint</Application>
  <PresentationFormat>Widescreen</PresentationFormat>
  <Paragraphs>112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Pulakesh Das</dc:creator>
  <cp:lastModifiedBy>Pulakesh Das</cp:lastModifiedBy>
  <cp:revision>290</cp:revision>
  <dcterms:created xsi:type="dcterms:W3CDTF">2021-11-10T13:40:35Z</dcterms:created>
  <dcterms:modified xsi:type="dcterms:W3CDTF">2023-04-02T18:53:02Z</dcterms:modified>
</cp:coreProperties>
</file>