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2023/5/30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22238" y="764704"/>
            <a:ext cx="8334397" cy="6028500"/>
            <a:chOff x="122238" y="0"/>
            <a:chExt cx="8334397" cy="6792913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233363" y="260648"/>
              <a:ext cx="7794627" cy="6532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122238" y="66675"/>
              <a:ext cx="221138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2357439" y="0"/>
              <a:ext cx="2211888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b="1" i="1" dirty="0" err="1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zhangyense</a:t>
              </a:r>
              <a:r>
                <a:rPr lang="en-US" altLang="zh-CN" sz="1200" b="1" i="1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b="1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a22-2</a:t>
              </a:r>
              <a:r>
                <a:rPr lang="en-US" altLang="zh-CN" sz="1200" b="1" baseline="30000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b="1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 (KU358681)</a:t>
              </a:r>
              <a:endParaRPr lang="en-US" altLang="zh-CN" sz="1200" b="1" dirty="0">
                <a:latin typeface="Times New Roman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H="1">
              <a:off x="1325563" y="782638"/>
              <a:ext cx="8890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436688" y="715963"/>
              <a:ext cx="1735796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itchFamily="18" charset="0"/>
                  <a:cs typeface="Times New Roman" panose="02020603050405020304" pitchFamily="18" charset="0"/>
                </a:rPr>
                <a:t>rubi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LMG156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(X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67228)</a:t>
              </a: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H="1">
              <a:off x="1325563" y="1498600"/>
              <a:ext cx="37623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725613" y="1431925"/>
              <a:ext cx="2400144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itchFamily="18" charset="0"/>
                  <a:cs typeface="Times New Roman" panose="02020603050405020304" pitchFamily="18" charset="0"/>
                </a:rPr>
                <a:t>skierniewicense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Ch11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(HQ823551)</a:t>
              </a: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H="1">
              <a:off x="577851" y="1141413"/>
              <a:ext cx="74771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1325563" y="782638"/>
              <a:ext cx="0" cy="715963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1104235" y="923417"/>
              <a:ext cx="153888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95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 flipH="1">
              <a:off x="2217739" y="2224088"/>
              <a:ext cx="34448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584451" y="2157413"/>
              <a:ext cx="1865639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itchFamily="18" charset="0"/>
                  <a:cs typeface="Times New Roman" panose="02020603050405020304" pitchFamily="18" charset="0"/>
                </a:rPr>
                <a:t>nepotum</a:t>
              </a:r>
              <a:r>
                <a:rPr lang="en-US" altLang="zh-CN" sz="1200" i="1" dirty="0">
                  <a:latin typeface="Times New Roman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39/7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(FR870231)</a:t>
              </a: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H="1">
              <a:off x="2217739" y="2940050"/>
              <a:ext cx="11588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2357439" y="2871788"/>
              <a:ext cx="2301912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lvl="0"/>
              <a:r>
                <a:rPr lang="en-US" altLang="zh-CN" sz="12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altLang="zh-CN" sz="12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arsenijevicii</a:t>
              </a:r>
              <a:r>
                <a:rPr lang="en-US" altLang="zh-CN" sz="12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KFB330 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(KP172482)</a:t>
              </a:r>
              <a:endParaRPr lang="zh-CN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H="1">
              <a:off x="1354138" y="2582863"/>
              <a:ext cx="86360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2217739" y="2224088"/>
              <a:ext cx="0" cy="715963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2023509" y="2379304"/>
              <a:ext cx="153888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97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 flipH="1">
              <a:off x="3309939" y="3665538"/>
              <a:ext cx="25558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3589339" y="3597275"/>
              <a:ext cx="2181687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lvl="0"/>
              <a:r>
                <a:rPr lang="en-US" altLang="zh-CN" sz="12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deltaense</a:t>
              </a:r>
              <a:r>
                <a:rPr lang="en-US" altLang="zh-CN" sz="12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YIC4121 (KR362871)</a:t>
              </a:r>
              <a:endParaRPr lang="zh-CN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 flipH="1">
              <a:off x="3970339" y="4381500"/>
              <a:ext cx="203993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6034090" y="4313238"/>
              <a:ext cx="2085507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itchFamily="18" charset="0"/>
                  <a:cs typeface="Times New Roman" panose="02020603050405020304" pitchFamily="18" charset="0"/>
                </a:rPr>
                <a:t>larrymoorei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AF3.10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(Z30542)</a:t>
              </a: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5349877" y="5106988"/>
              <a:ext cx="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5373690" y="5038725"/>
              <a:ext cx="2428550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lvl="0"/>
              <a:r>
                <a:rPr lang="en-US" altLang="zh-CN" sz="12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salinitolerans</a:t>
              </a:r>
              <a:r>
                <a:rPr lang="en-US" altLang="zh-CN" sz="12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YIC5082 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(KP142169)</a:t>
              </a:r>
              <a:endParaRPr lang="zh-CN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 flipH="1">
              <a:off x="5349877" y="5822950"/>
              <a:ext cx="92075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6294440" y="5754688"/>
              <a:ext cx="2162195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itchFamily="18" charset="0"/>
                  <a:cs typeface="Times New Roman" panose="02020603050405020304" pitchFamily="18" charset="0"/>
                </a:rPr>
                <a:t>pusense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NRCPB10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(FJ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969841)</a:t>
              </a:r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H="1">
              <a:off x="3970339" y="5464175"/>
              <a:ext cx="137953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>
              <a:off x="5349877" y="5106988"/>
              <a:ext cx="0" cy="715963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5095749" y="5246973"/>
              <a:ext cx="230832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Line 33"/>
            <p:cNvSpPr>
              <a:spLocks noChangeShapeType="1"/>
            </p:cNvSpPr>
            <p:nvPr/>
          </p:nvSpPr>
          <p:spPr bwMode="auto">
            <a:xfrm flipH="1">
              <a:off x="3309939" y="4922838"/>
              <a:ext cx="66040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Line 34"/>
            <p:cNvSpPr>
              <a:spLocks noChangeShapeType="1"/>
            </p:cNvSpPr>
            <p:nvPr/>
          </p:nvSpPr>
          <p:spPr bwMode="auto">
            <a:xfrm>
              <a:off x="3970339" y="4381500"/>
              <a:ext cx="0" cy="1082675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5"/>
            <p:cNvSpPr>
              <a:spLocks noChangeArrowheads="1"/>
            </p:cNvSpPr>
            <p:nvPr/>
          </p:nvSpPr>
          <p:spPr bwMode="auto">
            <a:xfrm>
              <a:off x="3755176" y="4705634"/>
              <a:ext cx="153888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84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 flipH="1">
              <a:off x="2533651" y="4294188"/>
              <a:ext cx="77628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Line 37"/>
            <p:cNvSpPr>
              <a:spLocks noChangeShapeType="1"/>
            </p:cNvSpPr>
            <p:nvPr/>
          </p:nvSpPr>
          <p:spPr bwMode="auto">
            <a:xfrm>
              <a:off x="3309939" y="3665538"/>
              <a:ext cx="0" cy="125730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8"/>
            <p:cNvSpPr>
              <a:spLocks noChangeArrowheads="1"/>
            </p:cNvSpPr>
            <p:nvPr/>
          </p:nvSpPr>
          <p:spPr bwMode="auto">
            <a:xfrm>
              <a:off x="3105077" y="4074089"/>
              <a:ext cx="153888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90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Line 39"/>
            <p:cNvSpPr>
              <a:spLocks noChangeShapeType="1"/>
            </p:cNvSpPr>
            <p:nvPr/>
          </p:nvSpPr>
          <p:spPr bwMode="auto">
            <a:xfrm flipH="1">
              <a:off x="2533651" y="6548438"/>
              <a:ext cx="14446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40"/>
            <p:cNvSpPr>
              <a:spLocks noChangeArrowheads="1"/>
            </p:cNvSpPr>
            <p:nvPr/>
          </p:nvSpPr>
          <p:spPr bwMode="auto">
            <a:xfrm>
              <a:off x="2701926" y="6480175"/>
              <a:ext cx="2415469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itchFamily="18" charset="0"/>
                  <a:cs typeface="Times New Roman" panose="02020603050405020304" pitchFamily="18" charset="0"/>
                </a:rPr>
                <a:t>radiobacter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NCPPB2437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 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(D14500)</a:t>
              </a:r>
            </a:p>
          </p:txBody>
        </p:sp>
        <p:sp>
          <p:nvSpPr>
            <p:cNvPr id="41" name="Line 41"/>
            <p:cNvSpPr>
              <a:spLocks noChangeShapeType="1"/>
            </p:cNvSpPr>
            <p:nvPr/>
          </p:nvSpPr>
          <p:spPr bwMode="auto">
            <a:xfrm flipH="1">
              <a:off x="1354138" y="5416550"/>
              <a:ext cx="117951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Line 42"/>
            <p:cNvSpPr>
              <a:spLocks noChangeShapeType="1"/>
            </p:cNvSpPr>
            <p:nvPr/>
          </p:nvSpPr>
          <p:spPr bwMode="auto">
            <a:xfrm>
              <a:off x="2533651" y="4294188"/>
              <a:ext cx="0" cy="225425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3"/>
            <p:cNvSpPr>
              <a:spLocks noChangeArrowheads="1"/>
            </p:cNvSpPr>
            <p:nvPr/>
          </p:nvSpPr>
          <p:spPr bwMode="auto">
            <a:xfrm>
              <a:off x="2316662" y="5204222"/>
              <a:ext cx="153888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97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Line 44"/>
            <p:cNvSpPr>
              <a:spLocks noChangeShapeType="1"/>
            </p:cNvSpPr>
            <p:nvPr/>
          </p:nvSpPr>
          <p:spPr bwMode="auto">
            <a:xfrm flipH="1">
              <a:off x="577851" y="4003675"/>
              <a:ext cx="77628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Line 45"/>
            <p:cNvSpPr>
              <a:spLocks noChangeShapeType="1"/>
            </p:cNvSpPr>
            <p:nvPr/>
          </p:nvSpPr>
          <p:spPr bwMode="auto">
            <a:xfrm>
              <a:off x="1354138" y="2582863"/>
              <a:ext cx="0" cy="2833688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6"/>
            <p:cNvSpPr>
              <a:spLocks noChangeArrowheads="1"/>
            </p:cNvSpPr>
            <p:nvPr/>
          </p:nvSpPr>
          <p:spPr bwMode="auto">
            <a:xfrm>
              <a:off x="1125501" y="3786807"/>
              <a:ext cx="153888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92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Line 47"/>
            <p:cNvSpPr>
              <a:spLocks noChangeShapeType="1"/>
            </p:cNvSpPr>
            <p:nvPr/>
          </p:nvSpPr>
          <p:spPr bwMode="auto">
            <a:xfrm flipH="1">
              <a:off x="122238" y="2573338"/>
              <a:ext cx="45561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Line 48"/>
            <p:cNvSpPr>
              <a:spLocks noChangeShapeType="1"/>
            </p:cNvSpPr>
            <p:nvPr/>
          </p:nvSpPr>
          <p:spPr bwMode="auto">
            <a:xfrm>
              <a:off x="577851" y="1141413"/>
              <a:ext cx="0" cy="2862263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Line 49"/>
            <p:cNvSpPr>
              <a:spLocks noChangeShapeType="1"/>
            </p:cNvSpPr>
            <p:nvPr/>
          </p:nvSpPr>
          <p:spPr bwMode="auto">
            <a:xfrm>
              <a:off x="122238" y="66675"/>
              <a:ext cx="0" cy="2506663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Line 50"/>
            <p:cNvSpPr>
              <a:spLocks noChangeShapeType="1"/>
            </p:cNvSpPr>
            <p:nvPr/>
          </p:nvSpPr>
          <p:spPr bwMode="auto">
            <a:xfrm>
              <a:off x="122238" y="1316038"/>
              <a:ext cx="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Line 51"/>
            <p:cNvSpPr>
              <a:spLocks noChangeShapeType="1"/>
            </p:cNvSpPr>
            <p:nvPr/>
          </p:nvSpPr>
          <p:spPr bwMode="auto">
            <a:xfrm>
              <a:off x="122238" y="6692900"/>
              <a:ext cx="2871788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2"/>
            <p:cNvSpPr>
              <a:spLocks noChangeArrowheads="1"/>
            </p:cNvSpPr>
            <p:nvPr/>
          </p:nvSpPr>
          <p:spPr bwMode="auto">
            <a:xfrm>
              <a:off x="1558132" y="6444397"/>
              <a:ext cx="269304" cy="20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0.01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50044" y="332656"/>
            <a:ext cx="615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(a)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23318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673100"/>
            <a:ext cx="8398995" cy="6089483"/>
            <a:chOff x="0" y="333375"/>
            <a:chExt cx="8398995" cy="6427788"/>
          </a:xfrm>
        </p:grpSpPr>
        <p:sp>
          <p:nvSpPr>
            <p:cNvPr id="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333375"/>
              <a:ext cx="6588125" cy="642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393700" y="396875"/>
              <a:ext cx="353853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3956050" y="333375"/>
              <a:ext cx="2091983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>
                  <a:latin typeface="Times New Roman" pitchFamily="18" charset="0"/>
                </a:rPr>
                <a:t>R. </a:t>
              </a:r>
              <a:r>
                <a:rPr lang="en-US" altLang="zh-CN" sz="1200" i="1" dirty="0" err="1">
                  <a:latin typeface="Times New Roman" pitchFamily="18" charset="0"/>
                </a:rPr>
                <a:t>daejeonense</a:t>
              </a:r>
              <a:r>
                <a:rPr lang="en-US" altLang="zh-CN" sz="1200" i="1" dirty="0">
                  <a:latin typeface="Times New Roman" pitchFamily="18" charset="0"/>
                </a:rPr>
                <a:t> </a:t>
              </a:r>
              <a:r>
                <a:rPr lang="en-US" altLang="zh-CN" sz="1200" dirty="0">
                  <a:latin typeface="Times New Roman" pitchFamily="18" charset="0"/>
                </a:rPr>
                <a:t>L61</a:t>
              </a:r>
              <a:r>
                <a:rPr lang="en-US" altLang="zh-CN" sz="1200" baseline="30000" dirty="0">
                  <a:latin typeface="Times New Roman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</a:rPr>
                <a:t> (AY341343)</a:t>
              </a: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flipH="1">
              <a:off x="393700" y="949325"/>
              <a:ext cx="101917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1436688" y="884238"/>
              <a:ext cx="2230226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>
                  <a:latin typeface="Times New Roman" pitchFamily="18" charset="0"/>
                </a:rPr>
                <a:t>R. </a:t>
              </a:r>
              <a:r>
                <a:rPr lang="en-US" altLang="zh-CN" sz="1200" i="1" dirty="0" err="1">
                  <a:latin typeface="Times New Roman" pitchFamily="18" charset="0"/>
                </a:rPr>
                <a:t>selenitireducens</a:t>
              </a:r>
              <a:r>
                <a:rPr lang="en-US" altLang="zh-CN" sz="1200" dirty="0">
                  <a:latin typeface="Times New Roman" pitchFamily="18" charset="0"/>
                </a:rPr>
                <a:t> B1</a:t>
              </a:r>
              <a:r>
                <a:rPr lang="en-US" altLang="zh-CN" sz="1200" baseline="30000" dirty="0">
                  <a:latin typeface="Times New Roman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</a:rPr>
                <a:t> (EF440185)</a:t>
              </a: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 flipH="1">
              <a:off x="14288" y="673100"/>
              <a:ext cx="37941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393700" y="396875"/>
              <a:ext cx="0" cy="55245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 flipH="1">
              <a:off x="1365250" y="1509713"/>
              <a:ext cx="45085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1839913" y="1446213"/>
              <a:ext cx="2211888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b="1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zhangyense</a:t>
              </a:r>
              <a:r>
                <a:rPr lang="en-US" altLang="zh-CN" sz="12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b="1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a22-2</a:t>
              </a:r>
              <a:r>
                <a:rPr lang="en-US" altLang="zh-CN" sz="1200" b="1" baseline="30000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b="1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 (KU358681)</a:t>
              </a:r>
              <a:endParaRPr lang="en-US" altLang="zh-CN" sz="1200" b="1" dirty="0">
                <a:latin typeface="Times New Roman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>
              <a:off x="2897188" y="2071688"/>
              <a:ext cx="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2921000" y="2006601"/>
              <a:ext cx="1735796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rubi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LMG156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(X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67228)</a:t>
              </a: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 flipH="1">
              <a:off x="2897188" y="2632075"/>
              <a:ext cx="27146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3192463" y="2566988"/>
              <a:ext cx="2400144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skierniewicense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Ch11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(HQ823551)</a:t>
              </a:r>
            </a:p>
          </p:txBody>
        </p:sp>
        <p:sp>
          <p:nvSpPr>
            <p:cNvPr id="16" name="Line 18"/>
            <p:cNvSpPr>
              <a:spLocks noChangeShapeType="1"/>
            </p:cNvSpPr>
            <p:nvPr/>
          </p:nvSpPr>
          <p:spPr bwMode="auto">
            <a:xfrm flipH="1">
              <a:off x="2366963" y="2355850"/>
              <a:ext cx="53022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>
              <a:off x="2897188" y="2071688"/>
              <a:ext cx="0" cy="560388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 flipH="1">
              <a:off x="2670648" y="2156631"/>
              <a:ext cx="498003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宋体" pitchFamily="2" charset="-122"/>
                </a:rPr>
                <a:t>92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19" name="Line 21"/>
            <p:cNvSpPr>
              <a:spLocks noChangeShapeType="1"/>
            </p:cNvSpPr>
            <p:nvPr/>
          </p:nvSpPr>
          <p:spPr bwMode="auto">
            <a:xfrm>
              <a:off x="4302125" y="3192463"/>
              <a:ext cx="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>
              <a:off x="4325938" y="3128963"/>
              <a:ext cx="2181687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lvl="0"/>
              <a:r>
                <a:rPr lang="en-US" altLang="zh-CN" sz="12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deltaense</a:t>
              </a:r>
              <a:r>
                <a:rPr lang="en-US" altLang="zh-CN" sz="12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YIC4121 (KR362871)</a:t>
              </a:r>
              <a:endParaRPr lang="zh-CN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 flipH="1">
              <a:off x="5368925" y="3754438"/>
              <a:ext cx="53657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22" name="Rectangle 24"/>
            <p:cNvSpPr>
              <a:spLocks noChangeArrowheads="1"/>
            </p:cNvSpPr>
            <p:nvPr/>
          </p:nvSpPr>
          <p:spPr bwMode="auto">
            <a:xfrm>
              <a:off x="5929313" y="3689350"/>
              <a:ext cx="2162195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pusense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NRCPB10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(FJ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969841)</a:t>
              </a:r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>
              <a:off x="5368925" y="4314825"/>
              <a:ext cx="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24" name="Rectangle 26"/>
            <p:cNvSpPr>
              <a:spLocks noChangeArrowheads="1"/>
            </p:cNvSpPr>
            <p:nvPr/>
          </p:nvSpPr>
          <p:spPr bwMode="auto">
            <a:xfrm>
              <a:off x="5392738" y="4251325"/>
              <a:ext cx="2476384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lvl="0"/>
              <a:r>
                <a:rPr lang="en-US" altLang="zh-CN" sz="12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salinitolerans</a:t>
              </a:r>
              <a:r>
                <a:rPr lang="en-US" altLang="zh-CN" sz="12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YIC5082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 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(KP142169)</a:t>
              </a:r>
              <a:endParaRPr lang="zh-CN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 flipH="1">
              <a:off x="4832350" y="4030663"/>
              <a:ext cx="53657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>
              <a:off x="5368925" y="3754438"/>
              <a:ext cx="0" cy="560388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27" name="Rectangle 29"/>
            <p:cNvSpPr>
              <a:spLocks noChangeArrowheads="1"/>
            </p:cNvSpPr>
            <p:nvPr/>
          </p:nvSpPr>
          <p:spPr bwMode="auto">
            <a:xfrm flipH="1">
              <a:off x="5154039" y="3826318"/>
              <a:ext cx="242927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宋体" pitchFamily="2" charset="-122"/>
                </a:rPr>
                <a:t>99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8" name="Line 30"/>
            <p:cNvSpPr>
              <a:spLocks noChangeShapeType="1"/>
            </p:cNvSpPr>
            <p:nvPr/>
          </p:nvSpPr>
          <p:spPr bwMode="auto">
            <a:xfrm flipH="1">
              <a:off x="4832350" y="4875213"/>
              <a:ext cx="145732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29" name="Rectangle 31"/>
            <p:cNvSpPr>
              <a:spLocks noChangeArrowheads="1"/>
            </p:cNvSpPr>
            <p:nvPr/>
          </p:nvSpPr>
          <p:spPr bwMode="auto">
            <a:xfrm>
              <a:off x="6313488" y="4811713"/>
              <a:ext cx="2085507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larrymoorei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AF3.10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(Z30542)</a:t>
              </a:r>
            </a:p>
          </p:txBody>
        </p:sp>
        <p:sp>
          <p:nvSpPr>
            <p:cNvPr id="30" name="Line 32"/>
            <p:cNvSpPr>
              <a:spLocks noChangeShapeType="1"/>
            </p:cNvSpPr>
            <p:nvPr/>
          </p:nvSpPr>
          <p:spPr bwMode="auto">
            <a:xfrm flipH="1">
              <a:off x="4302125" y="4452938"/>
              <a:ext cx="53022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31" name="Line 33"/>
            <p:cNvSpPr>
              <a:spLocks noChangeShapeType="1"/>
            </p:cNvSpPr>
            <p:nvPr/>
          </p:nvSpPr>
          <p:spPr bwMode="auto">
            <a:xfrm>
              <a:off x="4832350" y="4030663"/>
              <a:ext cx="0" cy="84455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4610846" y="4241244"/>
              <a:ext cx="169918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宋体" pitchFamily="2" charset="-122"/>
                </a:rPr>
                <a:t>96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33" name="Line 35"/>
            <p:cNvSpPr>
              <a:spLocks noChangeShapeType="1"/>
            </p:cNvSpPr>
            <p:nvPr/>
          </p:nvSpPr>
          <p:spPr bwMode="auto">
            <a:xfrm flipH="1">
              <a:off x="3765550" y="3827463"/>
              <a:ext cx="53657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34" name="Line 36"/>
            <p:cNvSpPr>
              <a:spLocks noChangeShapeType="1"/>
            </p:cNvSpPr>
            <p:nvPr/>
          </p:nvSpPr>
          <p:spPr bwMode="auto">
            <a:xfrm>
              <a:off x="4302125" y="3192463"/>
              <a:ext cx="0" cy="1260475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4095940" y="3643016"/>
              <a:ext cx="169918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宋体" pitchFamily="2" charset="-122"/>
                </a:rPr>
                <a:t>95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36" name="Line 38"/>
            <p:cNvSpPr>
              <a:spLocks noChangeShapeType="1"/>
            </p:cNvSpPr>
            <p:nvPr/>
          </p:nvSpPr>
          <p:spPr bwMode="auto">
            <a:xfrm>
              <a:off x="3765550" y="5437188"/>
              <a:ext cx="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37" name="Rectangle 39"/>
            <p:cNvSpPr>
              <a:spLocks noChangeArrowheads="1"/>
            </p:cNvSpPr>
            <p:nvPr/>
          </p:nvSpPr>
          <p:spPr bwMode="auto">
            <a:xfrm>
              <a:off x="3789363" y="5372100"/>
              <a:ext cx="2415469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radiobacter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NCPPB2437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 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(D14500)</a:t>
              </a:r>
            </a:p>
          </p:txBody>
        </p:sp>
        <p:sp>
          <p:nvSpPr>
            <p:cNvPr id="38" name="Line 40"/>
            <p:cNvSpPr>
              <a:spLocks noChangeShapeType="1"/>
            </p:cNvSpPr>
            <p:nvPr/>
          </p:nvSpPr>
          <p:spPr bwMode="auto">
            <a:xfrm flipH="1">
              <a:off x="2982913" y="4627563"/>
              <a:ext cx="78263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3765550" y="3827463"/>
              <a:ext cx="0" cy="1609725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40" name="Rectangle 42"/>
            <p:cNvSpPr>
              <a:spLocks noChangeArrowheads="1"/>
            </p:cNvSpPr>
            <p:nvPr/>
          </p:nvSpPr>
          <p:spPr bwMode="auto">
            <a:xfrm>
              <a:off x="3554277" y="4422872"/>
              <a:ext cx="169918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宋体" pitchFamily="2" charset="-122"/>
                </a:rPr>
                <a:t>95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41" name="Line 43"/>
            <p:cNvSpPr>
              <a:spLocks noChangeShapeType="1"/>
            </p:cNvSpPr>
            <p:nvPr/>
          </p:nvSpPr>
          <p:spPr bwMode="auto">
            <a:xfrm flipH="1">
              <a:off x="3433763" y="5997575"/>
              <a:ext cx="26511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42" name="Rectangle 44"/>
            <p:cNvSpPr>
              <a:spLocks noChangeArrowheads="1"/>
            </p:cNvSpPr>
            <p:nvPr/>
          </p:nvSpPr>
          <p:spPr bwMode="auto">
            <a:xfrm>
              <a:off x="3722688" y="5934075"/>
              <a:ext cx="1865639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r>
                <a:rPr lang="en-US" altLang="zh-CN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R. 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nepotum</a:t>
              </a:r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39/7</a:t>
              </a:r>
              <a:r>
                <a:rPr lang="en-US" altLang="zh-CN" sz="1200" baseline="30000" dirty="0">
                  <a:latin typeface="Times New Roman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1200" dirty="0">
                  <a:latin typeface="Times New Roman" pitchFamily="18" charset="0"/>
                  <a:cs typeface="Times New Roman" panose="02020603050405020304" pitchFamily="18" charset="0"/>
                </a:rPr>
                <a:t> (FR870231)</a:t>
              </a:r>
            </a:p>
          </p:txBody>
        </p:sp>
        <p:sp>
          <p:nvSpPr>
            <p:cNvPr id="43" name="Line 45"/>
            <p:cNvSpPr>
              <a:spLocks noChangeShapeType="1"/>
            </p:cNvSpPr>
            <p:nvPr/>
          </p:nvSpPr>
          <p:spPr bwMode="auto">
            <a:xfrm>
              <a:off x="3433763" y="6559550"/>
              <a:ext cx="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44" name="Rectangle 46"/>
            <p:cNvSpPr>
              <a:spLocks noChangeArrowheads="1"/>
            </p:cNvSpPr>
            <p:nvPr/>
          </p:nvSpPr>
          <p:spPr bwMode="auto">
            <a:xfrm>
              <a:off x="3457575" y="6494463"/>
              <a:ext cx="2301912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lvl="0"/>
              <a:r>
                <a:rPr lang="en-US" altLang="zh-CN" sz="12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altLang="zh-CN" sz="12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arsenijevicii</a:t>
              </a:r>
              <a:r>
                <a:rPr lang="en-US" altLang="zh-CN" sz="12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KFB330 (KP172482)</a:t>
              </a:r>
              <a:endParaRPr lang="zh-CN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Line 47"/>
            <p:cNvSpPr>
              <a:spLocks noChangeShapeType="1"/>
            </p:cNvSpPr>
            <p:nvPr/>
          </p:nvSpPr>
          <p:spPr bwMode="auto">
            <a:xfrm flipH="1">
              <a:off x="2982913" y="6273800"/>
              <a:ext cx="45085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46" name="Line 48"/>
            <p:cNvSpPr>
              <a:spLocks noChangeShapeType="1"/>
            </p:cNvSpPr>
            <p:nvPr/>
          </p:nvSpPr>
          <p:spPr bwMode="auto">
            <a:xfrm>
              <a:off x="3433763" y="5997575"/>
              <a:ext cx="0" cy="561975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47" name="Rectangle 49"/>
            <p:cNvSpPr>
              <a:spLocks noChangeArrowheads="1"/>
            </p:cNvSpPr>
            <p:nvPr/>
          </p:nvSpPr>
          <p:spPr bwMode="auto">
            <a:xfrm>
              <a:off x="3234527" y="6077364"/>
              <a:ext cx="169918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宋体" pitchFamily="2" charset="-122"/>
                </a:rPr>
                <a:t>70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48" name="Line 50"/>
            <p:cNvSpPr>
              <a:spLocks noChangeShapeType="1"/>
            </p:cNvSpPr>
            <p:nvPr/>
          </p:nvSpPr>
          <p:spPr bwMode="auto">
            <a:xfrm flipH="1">
              <a:off x="2366963" y="5454650"/>
              <a:ext cx="61595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49" name="Line 51"/>
            <p:cNvSpPr>
              <a:spLocks noChangeShapeType="1"/>
            </p:cNvSpPr>
            <p:nvPr/>
          </p:nvSpPr>
          <p:spPr bwMode="auto">
            <a:xfrm>
              <a:off x="2982913" y="4627563"/>
              <a:ext cx="0" cy="1646238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51" name="Line 53"/>
            <p:cNvSpPr>
              <a:spLocks noChangeShapeType="1"/>
            </p:cNvSpPr>
            <p:nvPr/>
          </p:nvSpPr>
          <p:spPr bwMode="auto">
            <a:xfrm flipH="1">
              <a:off x="1365250" y="3900488"/>
              <a:ext cx="100171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52" name="Line 54"/>
            <p:cNvSpPr>
              <a:spLocks noChangeShapeType="1"/>
            </p:cNvSpPr>
            <p:nvPr/>
          </p:nvSpPr>
          <p:spPr bwMode="auto">
            <a:xfrm>
              <a:off x="2366963" y="2355850"/>
              <a:ext cx="0" cy="309880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54" name="Line 56"/>
            <p:cNvSpPr>
              <a:spLocks noChangeShapeType="1"/>
            </p:cNvSpPr>
            <p:nvPr/>
          </p:nvSpPr>
          <p:spPr bwMode="auto">
            <a:xfrm flipH="1">
              <a:off x="14288" y="2705100"/>
              <a:ext cx="135096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55" name="Line 57"/>
            <p:cNvSpPr>
              <a:spLocks noChangeShapeType="1"/>
            </p:cNvSpPr>
            <p:nvPr/>
          </p:nvSpPr>
          <p:spPr bwMode="auto">
            <a:xfrm>
              <a:off x="1365250" y="1509713"/>
              <a:ext cx="0" cy="2390775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56" name="Rectangle 58"/>
            <p:cNvSpPr>
              <a:spLocks noChangeArrowheads="1"/>
            </p:cNvSpPr>
            <p:nvPr/>
          </p:nvSpPr>
          <p:spPr bwMode="auto">
            <a:xfrm>
              <a:off x="1153137" y="2509710"/>
              <a:ext cx="169918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宋体" pitchFamily="2" charset="-122"/>
                </a:rPr>
                <a:t>94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57" name="Line 59"/>
            <p:cNvSpPr>
              <a:spLocks noChangeShapeType="1"/>
            </p:cNvSpPr>
            <p:nvPr/>
          </p:nvSpPr>
          <p:spPr bwMode="auto">
            <a:xfrm>
              <a:off x="14288" y="673100"/>
              <a:ext cx="0" cy="203200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58" name="Line 60"/>
            <p:cNvSpPr>
              <a:spLocks noChangeShapeType="1"/>
            </p:cNvSpPr>
            <p:nvPr/>
          </p:nvSpPr>
          <p:spPr bwMode="auto">
            <a:xfrm>
              <a:off x="14288" y="1693863"/>
              <a:ext cx="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59" name="Line 61"/>
            <p:cNvSpPr>
              <a:spLocks noChangeShapeType="1"/>
            </p:cNvSpPr>
            <p:nvPr/>
          </p:nvSpPr>
          <p:spPr bwMode="auto">
            <a:xfrm>
              <a:off x="14288" y="6696075"/>
              <a:ext cx="1665288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60" name="Rectangle 62"/>
            <p:cNvSpPr>
              <a:spLocks noChangeArrowheads="1"/>
            </p:cNvSpPr>
            <p:nvPr/>
          </p:nvSpPr>
          <p:spPr bwMode="auto">
            <a:xfrm>
              <a:off x="795948" y="6462088"/>
              <a:ext cx="298159" cy="19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宋体" pitchFamily="2" charset="-122"/>
                </a:rPr>
                <a:t>0.01</a:t>
              </a:r>
              <a:endPara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323528" y="188640"/>
            <a:ext cx="57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(b)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229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180</Words>
  <Application>Microsoft Office PowerPoint</Application>
  <PresentationFormat>全屏显示(4:3)</PresentationFormat>
  <Paragraphs>40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apple1</dc:creator>
  <cp:lastModifiedBy>apple1</cp:lastModifiedBy>
  <cp:revision>13</cp:revision>
  <dcterms:created xsi:type="dcterms:W3CDTF">2017-09-07T12:52:58Z</dcterms:created>
  <dcterms:modified xsi:type="dcterms:W3CDTF">2023-05-30T02:50:14Z</dcterms:modified>
</cp:coreProperties>
</file>