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49" r:id="rId2"/>
    <p:sldId id="350" r:id="rId3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405"/>
  </p:normalViewPr>
  <p:slideViewPr>
    <p:cSldViewPr snapToGrid="0" showGuides="1">
      <p:cViewPr varScale="1">
        <p:scale>
          <a:sx n="115" d="100"/>
          <a:sy n="115" d="100"/>
        </p:scale>
        <p:origin x="4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1EF6C-A3AA-5A4F-8BB2-142708C9A902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845F9-B1F1-BB4B-B6AF-E5D1DDD436D7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56754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6D16C-2AA1-4DD9-8F3F-1EA75610A53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082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6D16C-2AA1-4DD9-8F3F-1EA75610A53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791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3D745-7F2E-B56E-C7AB-6A183CB91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E93E00-F6F0-0FE6-C4FD-9E776A8CB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2A6F5-BC00-7056-E529-232FEE212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C65B5-FF30-FA2C-299B-13171080D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DE1CC-8B0A-AE9E-4C31-44339049C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07818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CD9C5-A237-4B6A-FCBB-48AC8515A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A6F813-1367-3F4F-351C-07F4659C1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84747-352A-9A17-14CA-9072CA6F3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0F49E-ACB2-3214-C698-6A6B323B1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CBD3E-D394-1F6C-721A-C4367566C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0037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E6CA26-58D4-4FAE-78A0-D8D2BB6AB7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376E4F-4362-544E-9B01-AE029FDA9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B856D-6A00-6CBF-E7E7-990170345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AE2D5-0E0F-2148-46A8-3C838D62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10579-189C-9C09-7CDC-6D03195F6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34367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23B42-0DD8-7E4C-8C8A-C1E821A20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F43BC-57E9-D237-521D-233E3D1CB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60B33-877D-96DF-AE28-6ACD56F86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0A74C-47AF-16AF-C57C-0033AEC5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2FA65-4249-A5D2-BB38-7F3454A3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082954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7B21C-ED83-79B6-5F06-B3EBA3837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D6940-5A1B-0B69-DF95-7C7026247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788A-E297-C752-9762-1EA1E8E8D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89B35-9C8A-87E1-EA96-270B57022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CE251-DEF8-9608-739C-C069BB4DE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90808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FB9B7-E4D1-E436-09B6-23BBF582B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6019A-60A8-4B4C-3B6F-C8D813A80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C0C73-C52F-4D55-0586-811924770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FD892F-7119-0427-0103-0B71990DA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221A94-AC89-747F-AA73-44712FDE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0916B2-17E0-0648-E9D1-EE358E6B9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1351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B3701-9221-F0A9-F4D9-DBE27B1AE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351934-A6C3-3727-677F-D083B8AC1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764F82-28B5-C490-CEB5-6811A9F771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B0F561-8764-2B85-07CD-16F609A423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CE841E-5942-A612-21AF-043A1ADDA9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D08184-5A86-1BE6-7FE9-4008FD317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BABC05-0CC1-DC42-2B6B-A84E5AF41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13CF3-7728-B939-EAB2-44B63AC5E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970514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7FC8B-FC70-8302-3863-BD5A3A47F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4DC9E2-EACE-7C0B-5F72-C11161E99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CE76D2-BE29-B9E7-D296-558468916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B8DEA4-6307-B665-6818-20BBFDBAF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8824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856CB9-7F81-6B86-5675-720EA21FF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E7F02E-8A9B-8BA9-F4D7-4AE666C8E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9043B-B02C-F808-169F-B10735063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261651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F4DDF-D2A6-0D0D-B43F-152823C6C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32B52-775F-3CE8-7768-EEFC24F11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75352-3080-9153-2A60-13AB76015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E12B07-5C7D-B494-C547-74B68F71F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7F300-55A3-AC2B-31F6-14A2D44DB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326EC-DF56-3C57-981E-739026F32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39733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7D863-EDC2-B934-95B0-CB02FE7A2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A33EA4-DC12-BDF0-9B3C-88F403D9FE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1981C-517D-6FD2-94E8-2A778F4F9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9183A-4F60-AD6B-85C2-F113971BD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627EB6-ADF1-DB5C-488E-4B46F89B2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6C0E80-176B-3016-F868-492E1EAE7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54050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031CB6-6E26-A4E4-BF41-6778FE827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754BF-E9D6-9E04-25FE-AA0E3A3AD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0C454-3C9A-7782-B90F-CAC31E9ED7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58C39-8873-AB41-8984-741B92659714}" type="datetimeFigureOut">
              <a:rPr lang="en-IT" smtClean="0"/>
              <a:t>14/05/2023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F7A64-7021-C9E4-CA3F-26B515B90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4F6132-4578-98AD-9468-5DD987EA6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74D50-919F-D641-8CFF-92736F1AE000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045332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F3D578-A058-D453-96E3-1BD4A0F8A907}"/>
              </a:ext>
            </a:extLst>
          </p:cNvPr>
          <p:cNvSpPr/>
          <p:nvPr/>
        </p:nvSpPr>
        <p:spPr>
          <a:xfrm>
            <a:off x="2430933" y="1023581"/>
            <a:ext cx="7242413" cy="51861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D315436-39DD-70ED-2410-A9962A912F84}"/>
              </a:ext>
            </a:extLst>
          </p:cNvPr>
          <p:cNvSpPr txBox="1"/>
          <p:nvPr/>
        </p:nvSpPr>
        <p:spPr>
          <a:xfrm>
            <a:off x="2504042" y="1754641"/>
            <a:ext cx="1460656" cy="6001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1100" dirty="0" err="1"/>
              <a:t>Infection</a:t>
            </a:r>
            <a:r>
              <a:rPr lang="it-IT" sz="1100" dirty="0"/>
              <a:t>/</a:t>
            </a:r>
            <a:r>
              <a:rPr lang="it-IT" sz="1100" dirty="0" err="1"/>
              <a:t>Transfection</a:t>
            </a:r>
            <a:endParaRPr lang="it-IT" sz="1100" dirty="0"/>
          </a:p>
          <a:p>
            <a:pPr algn="ctr"/>
            <a:r>
              <a:rPr lang="x-none" sz="1100"/>
              <a:t>MVA-77</a:t>
            </a:r>
            <a:r>
              <a:rPr lang="it-IT" sz="1100" dirty="0"/>
              <a:t>-RED</a:t>
            </a:r>
          </a:p>
          <a:p>
            <a:pPr algn="ctr"/>
            <a:r>
              <a:rPr lang="it-IT" sz="1100" dirty="0"/>
              <a:t> x TP</a:t>
            </a:r>
            <a:r>
              <a:rPr lang="x-none" sz="1100"/>
              <a:t>-HAG</a:t>
            </a:r>
            <a:r>
              <a:rPr lang="it-IT" sz="1100" dirty="0"/>
              <a:t>-TG</a:t>
            </a:r>
          </a:p>
        </p:txBody>
      </p:sp>
      <p:sp>
        <p:nvSpPr>
          <p:cNvPr id="64" name="Down Arrow 63">
            <a:extLst>
              <a:ext uri="{FF2B5EF4-FFF2-40B4-BE49-F238E27FC236}">
                <a16:creationId xmlns:a16="http://schemas.microsoft.com/office/drawing/2014/main" id="{1B1174E7-E86A-5653-12A6-9A046886B441}"/>
              </a:ext>
            </a:extLst>
          </p:cNvPr>
          <p:cNvSpPr/>
          <p:nvPr/>
        </p:nvSpPr>
        <p:spPr>
          <a:xfrm>
            <a:off x="3176509" y="2380975"/>
            <a:ext cx="115723" cy="172054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10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4157F74-F399-3889-5A77-C3F8A7422900}"/>
              </a:ext>
            </a:extLst>
          </p:cNvPr>
          <p:cNvSpPr txBox="1"/>
          <p:nvPr/>
        </p:nvSpPr>
        <p:spPr>
          <a:xfrm>
            <a:off x="2754912" y="2579199"/>
            <a:ext cx="958917" cy="4308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IT" sz="1100" dirty="0"/>
              <a:t>Sorting </a:t>
            </a:r>
          </a:p>
          <a:p>
            <a:pPr algn="ctr"/>
            <a:r>
              <a:rPr lang="en-IT" sz="1100" dirty="0"/>
              <a:t>“Green” EEVs</a:t>
            </a:r>
          </a:p>
        </p:txBody>
      </p:sp>
      <p:sp>
        <p:nvSpPr>
          <p:cNvPr id="66" name="Down Arrow 65">
            <a:extLst>
              <a:ext uri="{FF2B5EF4-FFF2-40B4-BE49-F238E27FC236}">
                <a16:creationId xmlns:a16="http://schemas.microsoft.com/office/drawing/2014/main" id="{4A11F5E7-85F3-1FE0-A38F-B946FCAD40F0}"/>
              </a:ext>
            </a:extLst>
          </p:cNvPr>
          <p:cNvSpPr/>
          <p:nvPr/>
        </p:nvSpPr>
        <p:spPr>
          <a:xfrm>
            <a:off x="3176509" y="3036256"/>
            <a:ext cx="115723" cy="172054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10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B95C006-A1A8-DFF1-E7C0-AB72278D60C0}"/>
              </a:ext>
            </a:extLst>
          </p:cNvPr>
          <p:cNvSpPr txBox="1"/>
          <p:nvPr/>
        </p:nvSpPr>
        <p:spPr>
          <a:xfrm>
            <a:off x="2852695" y="3234480"/>
            <a:ext cx="763351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IT" sz="1100" dirty="0"/>
              <a:t>TD-Clones</a:t>
            </a:r>
          </a:p>
        </p:txBody>
      </p:sp>
      <p:sp>
        <p:nvSpPr>
          <p:cNvPr id="68" name="Down Arrow 67">
            <a:extLst>
              <a:ext uri="{FF2B5EF4-FFF2-40B4-BE49-F238E27FC236}">
                <a16:creationId xmlns:a16="http://schemas.microsoft.com/office/drawing/2014/main" id="{EF488E9C-C594-A52A-8D05-32EEF6E78D5D}"/>
              </a:ext>
            </a:extLst>
          </p:cNvPr>
          <p:cNvSpPr/>
          <p:nvPr/>
        </p:nvSpPr>
        <p:spPr>
          <a:xfrm>
            <a:off x="3176509" y="3522260"/>
            <a:ext cx="115723" cy="172054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1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04E0C64-622D-0756-30FF-DA6D9CB392B8}"/>
              </a:ext>
            </a:extLst>
          </p:cNvPr>
          <p:cNvSpPr txBox="1"/>
          <p:nvPr/>
        </p:nvSpPr>
        <p:spPr>
          <a:xfrm>
            <a:off x="2622664" y="3720484"/>
            <a:ext cx="1223412" cy="4308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IT" sz="1100" dirty="0"/>
              <a:t>Identify &amp; Amplify</a:t>
            </a:r>
          </a:p>
          <a:p>
            <a:pPr algn="ctr"/>
            <a:r>
              <a:rPr lang="en-IT" sz="1100" dirty="0"/>
              <a:t>“Green” Clones</a:t>
            </a:r>
          </a:p>
        </p:txBody>
      </p:sp>
      <p:sp>
        <p:nvSpPr>
          <p:cNvPr id="70" name="Down Arrow 69">
            <a:extLst>
              <a:ext uri="{FF2B5EF4-FFF2-40B4-BE49-F238E27FC236}">
                <a16:creationId xmlns:a16="http://schemas.microsoft.com/office/drawing/2014/main" id="{6009FD7D-E10C-4FF1-AAA4-78B5C50CB123}"/>
              </a:ext>
            </a:extLst>
          </p:cNvPr>
          <p:cNvSpPr/>
          <p:nvPr/>
        </p:nvSpPr>
        <p:spPr>
          <a:xfrm>
            <a:off x="3176509" y="4177541"/>
            <a:ext cx="115723" cy="172054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100"/>
          </a:p>
        </p:txBody>
      </p:sp>
      <p:sp>
        <p:nvSpPr>
          <p:cNvPr id="71" name="Down Arrow 70">
            <a:extLst>
              <a:ext uri="{FF2B5EF4-FFF2-40B4-BE49-F238E27FC236}">
                <a16:creationId xmlns:a16="http://schemas.microsoft.com/office/drawing/2014/main" id="{0E895E05-2665-1C51-8EAC-6113DFBD992A}"/>
              </a:ext>
            </a:extLst>
          </p:cNvPr>
          <p:cNvSpPr/>
          <p:nvPr/>
        </p:nvSpPr>
        <p:spPr>
          <a:xfrm>
            <a:off x="3176509" y="4832822"/>
            <a:ext cx="115723" cy="172054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100"/>
          </a:p>
        </p:txBody>
      </p:sp>
      <p:sp>
        <p:nvSpPr>
          <p:cNvPr id="72" name="Down Arrow 71">
            <a:extLst>
              <a:ext uri="{FF2B5EF4-FFF2-40B4-BE49-F238E27FC236}">
                <a16:creationId xmlns:a16="http://schemas.microsoft.com/office/drawing/2014/main" id="{ABB3AB52-7FAF-25DE-A636-264B44EEE6D4}"/>
              </a:ext>
            </a:extLst>
          </p:cNvPr>
          <p:cNvSpPr/>
          <p:nvPr/>
        </p:nvSpPr>
        <p:spPr>
          <a:xfrm>
            <a:off x="3176509" y="5318826"/>
            <a:ext cx="115723" cy="172054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10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6DD7866-9275-18D5-5990-B9889522DB42}"/>
              </a:ext>
            </a:extLst>
          </p:cNvPr>
          <p:cNvSpPr txBox="1"/>
          <p:nvPr/>
        </p:nvSpPr>
        <p:spPr>
          <a:xfrm>
            <a:off x="2703618" y="4375765"/>
            <a:ext cx="1061509" cy="4308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IT" sz="1100" dirty="0"/>
              <a:t>Sorting </a:t>
            </a:r>
          </a:p>
          <a:p>
            <a:pPr algn="ctr"/>
            <a:r>
              <a:rPr lang="en-IT" sz="1100" dirty="0"/>
              <a:t>“Tag-less” EEVs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1E4FC04-04CE-735E-2DD3-8C7905CF2236}"/>
              </a:ext>
            </a:extLst>
          </p:cNvPr>
          <p:cNvSpPr txBox="1"/>
          <p:nvPr/>
        </p:nvSpPr>
        <p:spPr>
          <a:xfrm>
            <a:off x="2600222" y="5517044"/>
            <a:ext cx="1268296" cy="6001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IT" sz="1100" dirty="0"/>
              <a:t>Identify &amp; Amplify</a:t>
            </a:r>
          </a:p>
          <a:p>
            <a:pPr algn="ctr"/>
            <a:r>
              <a:rPr lang="en-GB" sz="1100" dirty="0"/>
              <a:t>“</a:t>
            </a:r>
            <a:r>
              <a:rPr lang="it-IT" sz="1100" dirty="0"/>
              <a:t>Tag-</a:t>
            </a:r>
            <a:r>
              <a:rPr lang="it-IT" sz="1100" dirty="0" err="1"/>
              <a:t>less</a:t>
            </a:r>
            <a:r>
              <a:rPr lang="en-IT" sz="1100" dirty="0"/>
              <a:t>” Clones</a:t>
            </a:r>
          </a:p>
          <a:p>
            <a:pPr algn="ctr"/>
            <a:r>
              <a:rPr lang="en-IT" sz="1100" dirty="0"/>
              <a:t>PCR &amp; WB analysis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E5769FE-353A-4D06-B9A9-178390EB49F2}"/>
              </a:ext>
            </a:extLst>
          </p:cNvPr>
          <p:cNvSpPr txBox="1"/>
          <p:nvPr/>
        </p:nvSpPr>
        <p:spPr>
          <a:xfrm>
            <a:off x="2852695" y="5031046"/>
            <a:ext cx="763351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IT" sz="1100" dirty="0"/>
              <a:t>TD-Clones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E63C20A-72CB-76E0-3307-D8DAD9C1B504}"/>
              </a:ext>
            </a:extLst>
          </p:cNvPr>
          <p:cNvSpPr txBox="1"/>
          <p:nvPr/>
        </p:nvSpPr>
        <p:spPr>
          <a:xfrm>
            <a:off x="2701211" y="1099360"/>
            <a:ext cx="1066318" cy="4308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1100" dirty="0"/>
              <a:t>Construction of</a:t>
            </a:r>
          </a:p>
          <a:p>
            <a:pPr algn="ctr"/>
            <a:r>
              <a:rPr lang="it-IT" sz="1100" dirty="0"/>
              <a:t>TP</a:t>
            </a:r>
            <a:r>
              <a:rPr lang="x-none" sz="1100"/>
              <a:t>-HAG-</a:t>
            </a:r>
            <a:r>
              <a:rPr lang="it-IT" sz="1100" dirty="0"/>
              <a:t>TG</a:t>
            </a:r>
          </a:p>
        </p:txBody>
      </p:sp>
      <p:sp>
        <p:nvSpPr>
          <p:cNvPr id="77" name="Down Arrow 76">
            <a:extLst>
              <a:ext uri="{FF2B5EF4-FFF2-40B4-BE49-F238E27FC236}">
                <a16:creationId xmlns:a16="http://schemas.microsoft.com/office/drawing/2014/main" id="{3E16E371-02A3-F4C7-D232-579D7B214584}"/>
              </a:ext>
            </a:extLst>
          </p:cNvPr>
          <p:cNvSpPr/>
          <p:nvPr/>
        </p:nvSpPr>
        <p:spPr>
          <a:xfrm>
            <a:off x="3176509" y="1556417"/>
            <a:ext cx="115723" cy="172054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10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35D0A08-D646-A3DC-97B7-7BF1EFF1545F}"/>
              </a:ext>
            </a:extLst>
          </p:cNvPr>
          <p:cNvGrpSpPr/>
          <p:nvPr/>
        </p:nvGrpSpPr>
        <p:grpSpPr>
          <a:xfrm>
            <a:off x="5836888" y="4345401"/>
            <a:ext cx="1137117" cy="912458"/>
            <a:chOff x="5943214" y="4459030"/>
            <a:chExt cx="1137117" cy="912458"/>
          </a:xfrm>
        </p:grpSpPr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id="{CE831418-BA04-8B21-6DFE-139DB483A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3214" y="4459030"/>
              <a:ext cx="1038768" cy="537817"/>
            </a:xfrm>
            <a:prstGeom prst="rect">
              <a:avLst/>
            </a:prstGeom>
          </p:spPr>
        </p:pic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E7FBE28-20BE-6CEF-D386-6661C370EB63}"/>
                </a:ext>
              </a:extLst>
            </p:cNvPr>
            <p:cNvSpPr txBox="1"/>
            <p:nvPr/>
          </p:nvSpPr>
          <p:spPr>
            <a:xfrm>
              <a:off x="6008943" y="4940601"/>
              <a:ext cx="10713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T" sz="1100" dirty="0"/>
                <a:t>Amplify</a:t>
              </a:r>
            </a:p>
            <a:p>
              <a:pPr algn="ctr"/>
              <a:r>
                <a:rPr lang="en-IT" sz="1100" dirty="0"/>
                <a:t>“Green” Clones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7538F1D-63D1-2183-A18F-AEB3FE789498}"/>
              </a:ext>
            </a:extLst>
          </p:cNvPr>
          <p:cNvGrpSpPr/>
          <p:nvPr/>
        </p:nvGrpSpPr>
        <p:grpSpPr>
          <a:xfrm>
            <a:off x="3977164" y="1627452"/>
            <a:ext cx="2372835" cy="2678460"/>
            <a:chOff x="3977164" y="1672422"/>
            <a:chExt cx="2372835" cy="267846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62C0F0B-E09B-3D7D-2889-22EECFDF9B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505" r="50901"/>
            <a:stretch/>
          </p:blipFill>
          <p:spPr>
            <a:xfrm>
              <a:off x="3977164" y="1672422"/>
              <a:ext cx="2372835" cy="2678460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D1D3787-2A55-3B09-F233-295E280C81E6}"/>
                </a:ext>
              </a:extLst>
            </p:cNvPr>
            <p:cNvGrpSpPr/>
            <p:nvPr/>
          </p:nvGrpSpPr>
          <p:grpSpPr>
            <a:xfrm>
              <a:off x="5613501" y="2731307"/>
              <a:ext cx="657551" cy="1049475"/>
              <a:chOff x="5613501" y="2731307"/>
              <a:chExt cx="657551" cy="1049475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35EC3E81-24AB-A16B-349A-05A455BC84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00078" y="2731307"/>
                <a:ext cx="486722" cy="721691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1D78AD-C7E5-1B46-2129-93C8E407890C}"/>
                  </a:ext>
                </a:extLst>
              </p:cNvPr>
              <p:cNvSpPr txBox="1"/>
              <p:nvPr/>
            </p:nvSpPr>
            <p:spPr>
              <a:xfrm>
                <a:off x="5613501" y="3349895"/>
                <a:ext cx="65755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T" sz="1050" dirty="0"/>
                  <a:t>“Green”</a:t>
                </a:r>
              </a:p>
              <a:p>
                <a:pPr algn="ctr"/>
                <a:r>
                  <a:rPr lang="en-IT" sz="1050" dirty="0"/>
                  <a:t>EEVs</a:t>
                </a:r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1BF3264-A0A4-C732-70CB-02B74796EDDE}"/>
              </a:ext>
            </a:extLst>
          </p:cNvPr>
          <p:cNvGrpSpPr/>
          <p:nvPr/>
        </p:nvGrpSpPr>
        <p:grpSpPr>
          <a:xfrm>
            <a:off x="7009757" y="3010796"/>
            <a:ext cx="2460447" cy="2678460"/>
            <a:chOff x="7009757" y="2830042"/>
            <a:chExt cx="2460447" cy="267846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C8A1710-72B8-8FC1-F8C9-5B7F9E0D62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1685"/>
            <a:stretch/>
          </p:blipFill>
          <p:spPr>
            <a:xfrm>
              <a:off x="7009757" y="2830042"/>
              <a:ext cx="2460447" cy="2678460"/>
            </a:xfrm>
            <a:prstGeom prst="rect">
              <a:avLst/>
            </a:prstGeom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2B16FA4-D2C7-D2A0-5AB3-E364E8680A36}"/>
                </a:ext>
              </a:extLst>
            </p:cNvPr>
            <p:cNvGrpSpPr/>
            <p:nvPr/>
          </p:nvGrpSpPr>
          <p:grpSpPr>
            <a:xfrm>
              <a:off x="7523531" y="3911963"/>
              <a:ext cx="736099" cy="1079718"/>
              <a:chOff x="7523531" y="3911963"/>
              <a:chExt cx="736099" cy="1079718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2A88E8DB-BCAE-4340-2795-EA9670E89F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30251" y="3911963"/>
                <a:ext cx="520700" cy="723900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40F2039-B02A-3086-F0CA-85A4BF23C25B}"/>
                  </a:ext>
                </a:extLst>
              </p:cNvPr>
              <p:cNvSpPr txBox="1"/>
              <p:nvPr/>
            </p:nvSpPr>
            <p:spPr>
              <a:xfrm>
                <a:off x="7523531" y="4576183"/>
                <a:ext cx="736099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T" sz="1050" dirty="0"/>
                  <a:t>“Tag-less”</a:t>
                </a:r>
              </a:p>
              <a:p>
                <a:pPr algn="ctr"/>
                <a:r>
                  <a:rPr lang="en-IT" sz="1050" dirty="0"/>
                  <a:t>EEVs</a:t>
                </a:r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946864A0-A0DE-F702-B1AA-5A8B06B87D73}"/>
              </a:ext>
            </a:extLst>
          </p:cNvPr>
          <p:cNvGrpSpPr/>
          <p:nvPr/>
        </p:nvGrpSpPr>
        <p:grpSpPr>
          <a:xfrm>
            <a:off x="6400791" y="1485595"/>
            <a:ext cx="3229061" cy="1797251"/>
            <a:chOff x="6400791" y="1485595"/>
            <a:chExt cx="3229061" cy="1797251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6AE50FBD-552A-E2B8-455E-814F8932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00791" y="1485595"/>
              <a:ext cx="3229061" cy="1797251"/>
            </a:xfrm>
            <a:prstGeom prst="rect">
              <a:avLst/>
            </a:prstGeom>
          </p:spPr>
        </p:pic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9D1292DB-82B3-E8D4-4E59-6689D04BB465}"/>
                </a:ext>
              </a:extLst>
            </p:cNvPr>
            <p:cNvGrpSpPr/>
            <p:nvPr/>
          </p:nvGrpSpPr>
          <p:grpSpPr>
            <a:xfrm>
              <a:off x="8454735" y="1741494"/>
              <a:ext cx="404956" cy="240567"/>
              <a:chOff x="7718997" y="3830355"/>
              <a:chExt cx="404956" cy="240567"/>
            </a:xfrm>
          </p:grpSpPr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65B5BE34-2A2F-D397-D2EF-212DE52507C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V="1">
                <a:off x="7718997" y="3830355"/>
                <a:ext cx="404956" cy="240567"/>
              </a:xfrm>
              <a:prstGeom prst="roundRect">
                <a:avLst>
                  <a:gd name="adj" fmla="val 50000"/>
                </a:avLst>
              </a:prstGeom>
              <a:noFill/>
              <a:ln w="57150" cmpd="sng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i="1" dirty="0"/>
              </a:p>
            </p:txBody>
          </p:sp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E99E3E3A-8DBD-76CE-CCA6-21B32C6DB5C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V="1">
                <a:off x="7804741" y="3926882"/>
                <a:ext cx="244383" cy="50291"/>
              </a:xfrm>
              <a:prstGeom prst="roundRect">
                <a:avLst>
                  <a:gd name="adj" fmla="val 50000"/>
                </a:avLst>
              </a:prstGeom>
              <a:solidFill>
                <a:schemeClr val="bg2">
                  <a:lumMod val="50000"/>
                </a:schemeClr>
              </a:solidFill>
              <a:ln w="57150" cmpd="sng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i="1" dirty="0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ABFC30B4-5657-3738-2E4E-57B7863032E7}"/>
                </a:ext>
              </a:extLst>
            </p:cNvPr>
            <p:cNvGrpSpPr/>
            <p:nvPr/>
          </p:nvGrpSpPr>
          <p:grpSpPr>
            <a:xfrm>
              <a:off x="8709697" y="1952638"/>
              <a:ext cx="404956" cy="240567"/>
              <a:chOff x="10643429" y="-595691"/>
              <a:chExt cx="404956" cy="240567"/>
            </a:xfrm>
          </p:grpSpPr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E31E9430-822C-45CA-0AAD-D6FC4FF67EC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V="1">
                <a:off x="10643429" y="-595691"/>
                <a:ext cx="404956" cy="240567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57150" cmpd="sng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i="1" dirty="0"/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03409159-678A-CEE5-3A0F-3CED4EDAF0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V="1">
                <a:off x="10723716" y="-500553"/>
                <a:ext cx="244383" cy="50291"/>
              </a:xfrm>
              <a:prstGeom prst="roundRect">
                <a:avLst>
                  <a:gd name="adj" fmla="val 50000"/>
                </a:avLst>
              </a:prstGeom>
              <a:solidFill>
                <a:schemeClr val="bg2">
                  <a:lumMod val="50000"/>
                </a:schemeClr>
              </a:solidFill>
              <a:ln w="57150" cmpd="sng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i="1" dirty="0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9D84C2CD-2401-CC13-03AE-3EB2DCAA85BF}"/>
                </a:ext>
              </a:extLst>
            </p:cNvPr>
            <p:cNvGrpSpPr/>
            <p:nvPr/>
          </p:nvGrpSpPr>
          <p:grpSpPr>
            <a:xfrm>
              <a:off x="6830811" y="1948316"/>
              <a:ext cx="542144" cy="391658"/>
              <a:chOff x="8689341" y="2921926"/>
              <a:chExt cx="542144" cy="391658"/>
            </a:xfrm>
          </p:grpSpPr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57FF1AE6-4FEA-44DC-7F1C-C4BA41EF7480}"/>
                  </a:ext>
                </a:extLst>
              </p:cNvPr>
              <p:cNvSpPr/>
              <p:nvPr/>
            </p:nvSpPr>
            <p:spPr>
              <a:xfrm rot="10800000" flipV="1">
                <a:off x="8689341" y="2921926"/>
                <a:ext cx="542144" cy="391658"/>
              </a:xfrm>
              <a:prstGeom prst="roundRect">
                <a:avLst/>
              </a:prstGeom>
              <a:noFill/>
              <a:ln w="57150" cmpd="sng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b="1" i="1" dirty="0"/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D046D5A6-87D9-50BE-7988-DEED942A21C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V="1">
                <a:off x="8757443" y="2997471"/>
                <a:ext cx="404956" cy="240567"/>
              </a:xfrm>
              <a:prstGeom prst="roundRect">
                <a:avLst>
                  <a:gd name="adj" fmla="val 50000"/>
                </a:avLst>
              </a:prstGeom>
              <a:noFill/>
              <a:ln w="57150" cmpd="sng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b="1" i="1" dirty="0"/>
              </a:p>
            </p:txBody>
          </p:sp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69ED21AE-02DE-5573-5D49-510615C2F6E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V="1">
                <a:off x="8843187" y="3093998"/>
                <a:ext cx="244383" cy="50291"/>
              </a:xfrm>
              <a:prstGeom prst="roundRect">
                <a:avLst>
                  <a:gd name="adj" fmla="val 50000"/>
                </a:avLst>
              </a:prstGeom>
              <a:solidFill>
                <a:schemeClr val="bg2">
                  <a:lumMod val="50000"/>
                </a:schemeClr>
              </a:solidFill>
              <a:ln w="57150" cmpd="sng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b="1" i="1" dirty="0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6843470B-F1D4-BE97-CE68-B55AEAB76931}"/>
                </a:ext>
              </a:extLst>
            </p:cNvPr>
            <p:cNvGrpSpPr/>
            <p:nvPr/>
          </p:nvGrpSpPr>
          <p:grpSpPr>
            <a:xfrm>
              <a:off x="7158096" y="1677993"/>
              <a:ext cx="542144" cy="391658"/>
              <a:chOff x="8689341" y="2921926"/>
              <a:chExt cx="542144" cy="391658"/>
            </a:xfrm>
          </p:grpSpPr>
          <p:sp>
            <p:nvSpPr>
              <p:cNvPr id="83" name="Rounded Rectangle 82">
                <a:extLst>
                  <a:ext uri="{FF2B5EF4-FFF2-40B4-BE49-F238E27FC236}">
                    <a16:creationId xmlns:a16="http://schemas.microsoft.com/office/drawing/2014/main" id="{F58E7F93-A7C2-EABE-E096-7B8433CCDC38}"/>
                  </a:ext>
                </a:extLst>
              </p:cNvPr>
              <p:cNvSpPr/>
              <p:nvPr/>
            </p:nvSpPr>
            <p:spPr>
              <a:xfrm rot="10800000" flipV="1">
                <a:off x="8689341" y="2921926"/>
                <a:ext cx="542144" cy="391658"/>
              </a:xfrm>
              <a:prstGeom prst="roundRect">
                <a:avLst/>
              </a:prstGeom>
              <a:solidFill>
                <a:schemeClr val="bg1"/>
              </a:solidFill>
              <a:ln w="57150" cmpd="sng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b="1" i="1" dirty="0"/>
              </a:p>
            </p:txBody>
          </p:sp>
          <p:sp>
            <p:nvSpPr>
              <p:cNvPr id="84" name="Rounded Rectangle 83">
                <a:extLst>
                  <a:ext uri="{FF2B5EF4-FFF2-40B4-BE49-F238E27FC236}">
                    <a16:creationId xmlns:a16="http://schemas.microsoft.com/office/drawing/2014/main" id="{00782A70-1594-4E32-BF74-C2FC7E81EFC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V="1">
                <a:off x="8757443" y="2997471"/>
                <a:ext cx="404956" cy="240567"/>
              </a:xfrm>
              <a:prstGeom prst="roundRect">
                <a:avLst>
                  <a:gd name="adj" fmla="val 50000"/>
                </a:avLst>
              </a:prstGeom>
              <a:noFill/>
              <a:ln w="57150" cmpd="sng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b="1" i="1" dirty="0"/>
              </a:p>
            </p:txBody>
          </p:sp>
          <p:sp>
            <p:nvSpPr>
              <p:cNvPr id="85" name="Rounded Rectangle 84">
                <a:extLst>
                  <a:ext uri="{FF2B5EF4-FFF2-40B4-BE49-F238E27FC236}">
                    <a16:creationId xmlns:a16="http://schemas.microsoft.com/office/drawing/2014/main" id="{7C3F393B-A621-BE1A-C576-ECB435AE5F3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V="1">
                <a:off x="8843187" y="3093998"/>
                <a:ext cx="244383" cy="50291"/>
              </a:xfrm>
              <a:prstGeom prst="roundRect">
                <a:avLst>
                  <a:gd name="adj" fmla="val 50000"/>
                </a:avLst>
              </a:prstGeom>
              <a:solidFill>
                <a:schemeClr val="bg2">
                  <a:lumMod val="50000"/>
                </a:schemeClr>
              </a:solidFill>
              <a:ln w="57150" cmpd="sng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b="1" i="1" dirty="0"/>
              </a:p>
            </p:txBody>
          </p:sp>
        </p:grp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6A6BD29-65A5-118B-F5E3-7E22032EE307}"/>
                </a:ext>
              </a:extLst>
            </p:cNvPr>
            <p:cNvSpPr txBox="1"/>
            <p:nvPr/>
          </p:nvSpPr>
          <p:spPr>
            <a:xfrm>
              <a:off x="6700604" y="1633929"/>
              <a:ext cx="45717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100" dirty="0"/>
                <a:t>EEVs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40BBEC7-6B26-6A1D-CA32-BFEDD79D6674}"/>
                </a:ext>
              </a:extLst>
            </p:cNvPr>
            <p:cNvSpPr txBox="1"/>
            <p:nvPr/>
          </p:nvSpPr>
          <p:spPr>
            <a:xfrm>
              <a:off x="8833993" y="2158220"/>
              <a:ext cx="47481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100" dirty="0"/>
                <a:t>IMVs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7171A73C-C8CF-1883-4783-2F4C016AF38A}"/>
              </a:ext>
            </a:extLst>
          </p:cNvPr>
          <p:cNvSpPr txBox="1"/>
          <p:nvPr/>
        </p:nvSpPr>
        <p:spPr>
          <a:xfrm>
            <a:off x="4313584" y="5888078"/>
            <a:ext cx="10278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50" dirty="0"/>
              <a:t>“Green” Clones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BA133CDF-D2C1-986D-492F-4D8B38EEC50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7068" t="3305" r="3793" b="3086"/>
          <a:stretch/>
        </p:blipFill>
        <p:spPr>
          <a:xfrm>
            <a:off x="3981406" y="4644989"/>
            <a:ext cx="1721060" cy="1252331"/>
          </a:xfrm>
          <a:prstGeom prst="rect">
            <a:avLst/>
          </a:prstGeom>
        </p:spPr>
      </p:pic>
      <p:grpSp>
        <p:nvGrpSpPr>
          <p:cNvPr id="188" name="Group 187">
            <a:extLst>
              <a:ext uri="{FF2B5EF4-FFF2-40B4-BE49-F238E27FC236}">
                <a16:creationId xmlns:a16="http://schemas.microsoft.com/office/drawing/2014/main" id="{363A4782-9C9E-FCAF-A53B-643882AA3809}"/>
              </a:ext>
            </a:extLst>
          </p:cNvPr>
          <p:cNvGrpSpPr/>
          <p:nvPr/>
        </p:nvGrpSpPr>
        <p:grpSpPr>
          <a:xfrm>
            <a:off x="6246661" y="5692569"/>
            <a:ext cx="3434679" cy="435429"/>
            <a:chOff x="6001001" y="6238479"/>
            <a:chExt cx="3434679" cy="435429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1AE94B62-9A88-A0F9-2833-B621F682F7ED}"/>
                </a:ext>
              </a:extLst>
            </p:cNvPr>
            <p:cNvGrpSpPr/>
            <p:nvPr/>
          </p:nvGrpSpPr>
          <p:grpSpPr>
            <a:xfrm>
              <a:off x="6047606" y="6294137"/>
              <a:ext cx="3388074" cy="307777"/>
              <a:chOff x="6284002" y="3637570"/>
              <a:chExt cx="3388074" cy="307777"/>
            </a:xfrm>
          </p:grpSpPr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A1D43D00-CCFF-AE0F-698E-4668992740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84002" y="3774376"/>
                <a:ext cx="2872780" cy="0"/>
              </a:xfrm>
              <a:prstGeom prst="line">
                <a:avLst/>
              </a:prstGeom>
              <a:ln w="25400" cmpd="sng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0F41EDBB-5899-A845-F37B-B43A9F2EE7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84002" y="3809456"/>
                <a:ext cx="2872780" cy="0"/>
              </a:xfrm>
              <a:prstGeom prst="line">
                <a:avLst/>
              </a:prstGeom>
              <a:ln w="25400" cmpd="sng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ED1E18C2-8C62-981D-3EF9-4C7CE7FE3C55}"/>
                  </a:ext>
                </a:extLst>
              </p:cNvPr>
              <p:cNvSpPr txBox="1"/>
              <p:nvPr/>
            </p:nvSpPr>
            <p:spPr>
              <a:xfrm>
                <a:off x="9079791" y="3637570"/>
                <a:ext cx="5922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x-none" sz="1400" dirty="0">
                    <a:solidFill>
                      <a:schemeClr val="accent1"/>
                    </a:solidFill>
                  </a:rPr>
                  <a:t>MVA</a:t>
                </a:r>
              </a:p>
            </p:txBody>
          </p: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BC0007E5-3B57-DF9B-205A-BFDE96478159}"/>
                  </a:ext>
                </a:extLst>
              </p:cNvPr>
              <p:cNvGrpSpPr/>
              <p:nvPr/>
            </p:nvGrpSpPr>
            <p:grpSpPr>
              <a:xfrm>
                <a:off x="6462613" y="3682938"/>
                <a:ext cx="716484" cy="215444"/>
                <a:chOff x="1081207" y="1371666"/>
                <a:chExt cx="716484" cy="215444"/>
              </a:xfrm>
            </p:grpSpPr>
            <p:sp>
              <p:nvSpPr>
                <p:cNvPr id="150" name="Rectangle 15">
                  <a:extLst>
                    <a:ext uri="{FF2B5EF4-FFF2-40B4-BE49-F238E27FC236}">
                      <a16:creationId xmlns:a16="http://schemas.microsoft.com/office/drawing/2014/main" id="{2E431607-34CA-5157-1A49-FF6C4312FC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1207" y="1407388"/>
                  <a:ext cx="716484" cy="144000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rgbClr val="C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900" b="1" dirty="0"/>
                </a:p>
              </p:txBody>
            </p:sp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B8D6F594-891C-752A-BF4C-A2495F5217B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190022" y="1371666"/>
                  <a:ext cx="498855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x-none" sz="800" b="1" i="1" dirty="0">
                      <a:solidFill>
                        <a:srgbClr val="C00000"/>
                      </a:solidFill>
                    </a:rPr>
                    <a:t>Flank-1</a:t>
                  </a:r>
                </a:p>
              </p:txBody>
            </p:sp>
          </p:grp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85BC6B13-DFD9-E023-F5E9-8274F74A5DBC}"/>
                  </a:ext>
                </a:extLst>
              </p:cNvPr>
              <p:cNvGrpSpPr/>
              <p:nvPr/>
            </p:nvGrpSpPr>
            <p:grpSpPr>
              <a:xfrm>
                <a:off x="8250196" y="3682938"/>
                <a:ext cx="716484" cy="215444"/>
                <a:chOff x="3466720" y="1358154"/>
                <a:chExt cx="716484" cy="215444"/>
              </a:xfrm>
            </p:grpSpPr>
            <p:sp>
              <p:nvSpPr>
                <p:cNvPr id="148" name="Rectangle 15">
                  <a:extLst>
                    <a:ext uri="{FF2B5EF4-FFF2-40B4-BE49-F238E27FC236}">
                      <a16:creationId xmlns:a16="http://schemas.microsoft.com/office/drawing/2014/main" id="{BAC0B121-23D5-2893-98E0-EAB3B8757C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6720" y="1397917"/>
                  <a:ext cx="716484" cy="144000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rgbClr val="C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900" b="1" dirty="0"/>
                </a:p>
              </p:txBody>
            </p:sp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26B29B42-7BEB-B5AD-D4EF-B07057F783E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567196" y="1358154"/>
                  <a:ext cx="498855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x-none" sz="800" b="1" i="1">
                      <a:solidFill>
                        <a:srgbClr val="C00000"/>
                      </a:solidFill>
                    </a:rPr>
                    <a:t>Flank-</a:t>
                  </a:r>
                  <a:r>
                    <a:rPr lang="it-IT" sz="800" b="1" i="1" dirty="0">
                      <a:solidFill>
                        <a:srgbClr val="C00000"/>
                      </a:solidFill>
                    </a:rPr>
                    <a:t>2</a:t>
                  </a:r>
                  <a:endParaRPr lang="x-none" sz="800" b="1" i="1" dirty="0">
                    <a:solidFill>
                      <a:srgbClr val="C00000"/>
                    </a:solidFill>
                  </a:endParaRPr>
                </a:p>
              </p:txBody>
            </p:sp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70B8D5E5-8461-C2CB-CA27-20600F429709}"/>
                  </a:ext>
                </a:extLst>
              </p:cNvPr>
              <p:cNvGrpSpPr/>
              <p:nvPr/>
            </p:nvGrpSpPr>
            <p:grpSpPr>
              <a:xfrm>
                <a:off x="7187389" y="3682938"/>
                <a:ext cx="234000" cy="215444"/>
                <a:chOff x="2080274" y="2855250"/>
                <a:chExt cx="232756" cy="215444"/>
              </a:xfrm>
            </p:grpSpPr>
            <p:sp>
              <p:nvSpPr>
                <p:cNvPr id="146" name="Rectangle 15">
                  <a:extLst>
                    <a:ext uri="{FF2B5EF4-FFF2-40B4-BE49-F238E27FC236}">
                      <a16:creationId xmlns:a16="http://schemas.microsoft.com/office/drawing/2014/main" id="{6C73111E-D239-B987-EF6D-F42A336FB4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2852" y="2886566"/>
                  <a:ext cx="147600" cy="144000"/>
                </a:xfrm>
                <a:prstGeom prst="rect">
                  <a:avLst/>
                </a:prstGeom>
                <a:solidFill>
                  <a:srgbClr val="7030A0"/>
                </a:solidFill>
                <a:ln w="317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900" b="1" dirty="0"/>
                </a:p>
              </p:txBody>
            </p:sp>
            <p:sp>
              <p:nvSpPr>
                <p:cNvPr id="147" name="TextBox 146">
                  <a:extLst>
                    <a:ext uri="{FF2B5EF4-FFF2-40B4-BE49-F238E27FC236}">
                      <a16:creationId xmlns:a16="http://schemas.microsoft.com/office/drawing/2014/main" id="{36186C39-D80B-2FE0-1F4E-4AB3825AE215}"/>
                    </a:ext>
                  </a:extLst>
                </p:cNvPr>
                <p:cNvSpPr txBox="1"/>
                <p:nvPr/>
              </p:nvSpPr>
              <p:spPr>
                <a:xfrm>
                  <a:off x="2080274" y="2855250"/>
                  <a:ext cx="232756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x-none" sz="800" b="1" dirty="0">
                      <a:solidFill>
                        <a:schemeClr val="bg1"/>
                      </a:solidFill>
                    </a:rPr>
                    <a:t>Z</a:t>
                  </a:r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C1DA8324-06F6-D91C-6D66-3C8502A035C8}"/>
                  </a:ext>
                </a:extLst>
              </p:cNvPr>
              <p:cNvGrpSpPr/>
              <p:nvPr/>
            </p:nvGrpSpPr>
            <p:grpSpPr>
              <a:xfrm flipH="1">
                <a:off x="7896962" y="3680860"/>
                <a:ext cx="288862" cy="219600"/>
                <a:chOff x="1829377" y="496999"/>
                <a:chExt cx="288862" cy="219600"/>
              </a:xfrm>
            </p:grpSpPr>
            <p:sp>
              <p:nvSpPr>
                <p:cNvPr id="144" name="Right Arrow 143">
                  <a:extLst>
                    <a:ext uri="{FF2B5EF4-FFF2-40B4-BE49-F238E27FC236}">
                      <a16:creationId xmlns:a16="http://schemas.microsoft.com/office/drawing/2014/main" id="{AAB064DE-B54F-7D09-F9AA-A949704FDCE1}"/>
                    </a:ext>
                  </a:extLst>
                </p:cNvPr>
                <p:cNvSpPr/>
                <p:nvPr/>
              </p:nvSpPr>
              <p:spPr>
                <a:xfrm>
                  <a:off x="1867822" y="496999"/>
                  <a:ext cx="219600" cy="219600"/>
                </a:xfrm>
                <a:prstGeom prst="rightArrow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EE326B31-FC50-966C-50B8-810760F538D9}"/>
                    </a:ext>
                  </a:extLst>
                </p:cNvPr>
                <p:cNvSpPr txBox="1"/>
                <p:nvPr/>
              </p:nvSpPr>
              <p:spPr>
                <a:xfrm>
                  <a:off x="1829377" y="499077"/>
                  <a:ext cx="288862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x-none" sz="800" dirty="0">
                      <a:solidFill>
                        <a:schemeClr val="bg1"/>
                      </a:solidFill>
                    </a:rPr>
                    <a:t>P2</a:t>
                  </a:r>
                </a:p>
              </p:txBody>
            </p:sp>
          </p:grpSp>
          <p:sp>
            <p:nvSpPr>
              <p:cNvPr id="142" name="Rectangle 15">
                <a:extLst>
                  <a:ext uri="{FF2B5EF4-FFF2-40B4-BE49-F238E27FC236}">
                    <a16:creationId xmlns:a16="http://schemas.microsoft.com/office/drawing/2014/main" id="{A735E829-0457-7181-671C-6A8F75FD69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23081" y="3722163"/>
                <a:ext cx="468000" cy="144000"/>
              </a:xfrm>
              <a:prstGeom prst="rect">
                <a:avLst/>
              </a:prstGeom>
              <a:solidFill>
                <a:schemeClr val="tx1"/>
              </a:solidFill>
              <a:ln w="317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900" b="1" dirty="0">
                    <a:solidFill>
                      <a:schemeClr val="bg1"/>
                    </a:solidFill>
                  </a:rPr>
                  <a:t>TG</a:t>
                </a:r>
              </a:p>
            </p:txBody>
          </p:sp>
        </p:grp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7E36AA66-8334-9989-1AE0-8EC912D0032C}"/>
                </a:ext>
              </a:extLst>
            </p:cNvPr>
            <p:cNvSpPr/>
            <p:nvPr/>
          </p:nvSpPr>
          <p:spPr>
            <a:xfrm>
              <a:off x="6001001" y="6238479"/>
              <a:ext cx="3344805" cy="435429"/>
            </a:xfrm>
            <a:prstGeom prst="rect">
              <a:avLst/>
            </a:prstGeom>
            <a:solidFill>
              <a:schemeClr val="accent1">
                <a:alpha val="18647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189" name="TextBox 188">
            <a:extLst>
              <a:ext uri="{FF2B5EF4-FFF2-40B4-BE49-F238E27FC236}">
                <a16:creationId xmlns:a16="http://schemas.microsoft.com/office/drawing/2014/main" id="{2E4B4475-B72E-A5D0-A3A5-6AECFC2137F8}"/>
              </a:ext>
            </a:extLst>
          </p:cNvPr>
          <p:cNvSpPr txBox="1"/>
          <p:nvPr/>
        </p:nvSpPr>
        <p:spPr>
          <a:xfrm>
            <a:off x="6173907" y="5459704"/>
            <a:ext cx="12682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Z/Z Recombination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9E8CC4C8-C6AC-08AB-311A-4C083427C88D}"/>
              </a:ext>
            </a:extLst>
          </p:cNvPr>
          <p:cNvSpPr txBox="1"/>
          <p:nvPr/>
        </p:nvSpPr>
        <p:spPr>
          <a:xfrm rot="16200000">
            <a:off x="3998459" y="2161569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Virus-Sorting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0FCF2FCE-4374-0EA6-1EA4-CB8ADA8B8AE3}"/>
              </a:ext>
            </a:extLst>
          </p:cNvPr>
          <p:cNvSpPr txBox="1"/>
          <p:nvPr/>
        </p:nvSpPr>
        <p:spPr>
          <a:xfrm rot="16200000">
            <a:off x="7057832" y="3610507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Virus-Sorting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FB327759-A03E-0DBF-67B5-F122A3F2E529}"/>
              </a:ext>
            </a:extLst>
          </p:cNvPr>
          <p:cNvSpPr txBox="1"/>
          <p:nvPr/>
        </p:nvSpPr>
        <p:spPr>
          <a:xfrm>
            <a:off x="8284793" y="2415653"/>
            <a:ext cx="933269" cy="57708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IT" sz="1050" dirty="0"/>
              <a:t>MVA-HAG-TG</a:t>
            </a:r>
          </a:p>
          <a:p>
            <a:pPr algn="ctr"/>
            <a:r>
              <a:rPr lang="en-IT" sz="1050" dirty="0"/>
              <a:t>-infected CEF </a:t>
            </a:r>
          </a:p>
          <a:p>
            <a:pPr algn="ctr"/>
            <a:r>
              <a:rPr lang="en-IT" sz="1050" dirty="0"/>
              <a:t>Supernatant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89907019-A4B4-A7AE-133C-8A9D0384B248}"/>
              </a:ext>
            </a:extLst>
          </p:cNvPr>
          <p:cNvSpPr txBox="1"/>
          <p:nvPr/>
        </p:nvSpPr>
        <p:spPr>
          <a:xfrm>
            <a:off x="4217159" y="4394581"/>
            <a:ext cx="12057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Terminal Dilution </a:t>
            </a:r>
          </a:p>
        </p:txBody>
      </p:sp>
      <p:sp>
        <p:nvSpPr>
          <p:cNvPr id="195" name="Bent Arrow 194">
            <a:extLst>
              <a:ext uri="{FF2B5EF4-FFF2-40B4-BE49-F238E27FC236}">
                <a16:creationId xmlns:a16="http://schemas.microsoft.com/office/drawing/2014/main" id="{C38BF002-BA3D-CC0D-3B54-6B28C6441FE6}"/>
              </a:ext>
            </a:extLst>
          </p:cNvPr>
          <p:cNvSpPr/>
          <p:nvPr/>
        </p:nvSpPr>
        <p:spPr>
          <a:xfrm rot="16200000" flipH="1">
            <a:off x="5931281" y="1132913"/>
            <a:ext cx="313899" cy="1392787"/>
          </a:xfrm>
          <a:prstGeom prst="bentArrow">
            <a:avLst>
              <a:gd name="adj1" fmla="val 11813"/>
              <a:gd name="adj2" fmla="val 14211"/>
              <a:gd name="adj3" fmla="val 23801"/>
              <a:gd name="adj4" fmla="val 47346"/>
            </a:avLst>
          </a:prstGeom>
          <a:solidFill>
            <a:schemeClr val="accent5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3859FEB-4C4E-E626-6FE6-FF725138EB47}"/>
              </a:ext>
            </a:extLst>
          </p:cNvPr>
          <p:cNvGrpSpPr/>
          <p:nvPr/>
        </p:nvGrpSpPr>
        <p:grpSpPr>
          <a:xfrm>
            <a:off x="3872586" y="1067789"/>
            <a:ext cx="4234543" cy="525161"/>
            <a:chOff x="3872586" y="1067789"/>
            <a:chExt cx="4234543" cy="525161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7F66ABCB-A439-9FA7-C585-6F30766395A6}"/>
                </a:ext>
              </a:extLst>
            </p:cNvPr>
            <p:cNvGrpSpPr/>
            <p:nvPr/>
          </p:nvGrpSpPr>
          <p:grpSpPr>
            <a:xfrm>
              <a:off x="3872586" y="1067789"/>
              <a:ext cx="4234543" cy="525161"/>
              <a:chOff x="3954472" y="344457"/>
              <a:chExt cx="4234543" cy="525161"/>
            </a:xfrm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398DF5A1-9475-54CD-BC95-5D64DB4A32E5}"/>
                  </a:ext>
                </a:extLst>
              </p:cNvPr>
              <p:cNvGrpSpPr/>
              <p:nvPr/>
            </p:nvGrpSpPr>
            <p:grpSpPr>
              <a:xfrm>
                <a:off x="3956553" y="344457"/>
                <a:ext cx="4230380" cy="525161"/>
                <a:chOff x="3578087" y="1178871"/>
                <a:chExt cx="4230380" cy="525161"/>
              </a:xfrm>
            </p:grpSpPr>
            <p:grpSp>
              <p:nvGrpSpPr>
                <p:cNvPr id="92" name="Group 91">
                  <a:extLst>
                    <a:ext uri="{FF2B5EF4-FFF2-40B4-BE49-F238E27FC236}">
                      <a16:creationId xmlns:a16="http://schemas.microsoft.com/office/drawing/2014/main" id="{42521D6E-E6F5-0CBD-4779-F436E3A0809D}"/>
                    </a:ext>
                  </a:extLst>
                </p:cNvPr>
                <p:cNvGrpSpPr/>
                <p:nvPr/>
              </p:nvGrpSpPr>
              <p:grpSpPr>
                <a:xfrm>
                  <a:off x="3846221" y="1178871"/>
                  <a:ext cx="3962246" cy="525161"/>
                  <a:chOff x="3846221" y="1178871"/>
                  <a:chExt cx="3962246" cy="525161"/>
                </a:xfrm>
              </p:grpSpPr>
              <p:sp>
                <p:nvSpPr>
                  <p:cNvPr id="94" name="TextBox 93">
                    <a:extLst>
                      <a:ext uri="{FF2B5EF4-FFF2-40B4-BE49-F238E27FC236}">
                        <a16:creationId xmlns:a16="http://schemas.microsoft.com/office/drawing/2014/main" id="{5744304F-7FCB-001C-0B86-7A33C0565B39}"/>
                      </a:ext>
                    </a:extLst>
                  </p:cNvPr>
                  <p:cNvSpPr txBox="1"/>
                  <p:nvPr/>
                </p:nvSpPr>
                <p:spPr>
                  <a:xfrm>
                    <a:off x="5345593" y="1473200"/>
                    <a:ext cx="641522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IT" sz="900" dirty="0"/>
                      <a:t>EGFP   HA</a:t>
                    </a:r>
                  </a:p>
                </p:txBody>
              </p:sp>
              <p:grpSp>
                <p:nvGrpSpPr>
                  <p:cNvPr id="95" name="Group 94">
                    <a:extLst>
                      <a:ext uri="{FF2B5EF4-FFF2-40B4-BE49-F238E27FC236}">
                        <a16:creationId xmlns:a16="http://schemas.microsoft.com/office/drawing/2014/main" id="{8421A9D0-35AE-EC50-DB55-7699EDCC2B45}"/>
                      </a:ext>
                    </a:extLst>
                  </p:cNvPr>
                  <p:cNvGrpSpPr/>
                  <p:nvPr/>
                </p:nvGrpSpPr>
                <p:grpSpPr>
                  <a:xfrm>
                    <a:off x="3846221" y="1178871"/>
                    <a:ext cx="3962246" cy="359784"/>
                    <a:chOff x="939028" y="2652071"/>
                    <a:chExt cx="3962246" cy="359784"/>
                  </a:xfrm>
                </p:grpSpPr>
                <p:sp>
                  <p:nvSpPr>
                    <p:cNvPr id="96" name="TextBox 95">
                      <a:extLst>
                        <a:ext uri="{FF2B5EF4-FFF2-40B4-BE49-F238E27FC236}">
                          <a16:creationId xmlns:a16="http://schemas.microsoft.com/office/drawing/2014/main" id="{5D04C94E-F4AB-FC45-03BC-AD40EF04E49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577147" y="2652071"/>
                      <a:ext cx="396262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x-none" sz="900" dirty="0"/>
                        <a:t>HAG</a:t>
                      </a:r>
                    </a:p>
                  </p:txBody>
                </p:sp>
                <p:grpSp>
                  <p:nvGrpSpPr>
                    <p:cNvPr id="97" name="Group 96">
                      <a:extLst>
                        <a:ext uri="{FF2B5EF4-FFF2-40B4-BE49-F238E27FC236}">
                          <a16:creationId xmlns:a16="http://schemas.microsoft.com/office/drawing/2014/main" id="{57846DBB-3573-B922-E688-ED069291B7D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9028" y="2791787"/>
                      <a:ext cx="3962246" cy="220068"/>
                      <a:chOff x="869580" y="2868710"/>
                      <a:chExt cx="3962246" cy="220068"/>
                    </a:xfrm>
                  </p:grpSpPr>
                  <p:cxnSp>
                    <p:nvCxnSpPr>
                      <p:cNvPr id="98" name="Straight Connector 97">
                        <a:extLst>
                          <a:ext uri="{FF2B5EF4-FFF2-40B4-BE49-F238E27FC236}">
                            <a16:creationId xmlns:a16="http://schemas.microsoft.com/office/drawing/2014/main" id="{E871890A-A1DA-8D23-C0BA-817078D137A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869580" y="2978744"/>
                        <a:ext cx="3962246" cy="0"/>
                      </a:xfrm>
                      <a:prstGeom prst="line">
                        <a:avLst/>
                      </a:prstGeom>
                      <a:ln w="25400" cmpd="sng">
                        <a:solidFill>
                          <a:srgbClr val="C0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99" name="Group 98">
                        <a:extLst>
                          <a:ext uri="{FF2B5EF4-FFF2-40B4-BE49-F238E27FC236}">
                            <a16:creationId xmlns:a16="http://schemas.microsoft.com/office/drawing/2014/main" id="{45793D4F-7B8E-E56E-A03E-09AD30AB53F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81207" y="2871022"/>
                        <a:ext cx="716484" cy="215444"/>
                        <a:chOff x="1081207" y="1371666"/>
                        <a:chExt cx="716484" cy="215444"/>
                      </a:xfrm>
                    </p:grpSpPr>
                    <p:sp>
                      <p:nvSpPr>
                        <p:cNvPr id="121" name="Rectangle 15">
                          <a:extLst>
                            <a:ext uri="{FF2B5EF4-FFF2-40B4-BE49-F238E27FC236}">
                              <a16:creationId xmlns:a16="http://schemas.microsoft.com/office/drawing/2014/main" id="{84716476-1859-4731-8E50-9F04768B2012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81207" y="1407388"/>
                          <a:ext cx="716484" cy="1440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25400">
                          <a:solidFill>
                            <a:srgbClr val="C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 sz="900" b="1" dirty="0"/>
                        </a:p>
                      </p:txBody>
                    </p:sp>
                    <p:sp>
                      <p:nvSpPr>
                        <p:cNvPr id="122" name="TextBox 121">
                          <a:extLst>
                            <a:ext uri="{FF2B5EF4-FFF2-40B4-BE49-F238E27FC236}">
                              <a16:creationId xmlns:a16="http://schemas.microsoft.com/office/drawing/2014/main" id="{E021A0C9-B959-B2CC-5F46-905D121AF345}"/>
                            </a:ext>
                          </a:extLst>
                        </p:cNvPr>
                        <p:cNvSpPr txBox="1">
                          <a:spLocks/>
                        </p:cNvSpPr>
                        <p:nvPr/>
                      </p:nvSpPr>
                      <p:spPr>
                        <a:xfrm>
                          <a:off x="1190022" y="1371666"/>
                          <a:ext cx="498855" cy="2154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x-none" sz="800" b="1" i="1" dirty="0">
                              <a:solidFill>
                                <a:srgbClr val="C00000"/>
                              </a:solidFill>
                            </a:rPr>
                            <a:t>Flank-1</a:t>
                          </a:r>
                        </a:p>
                      </p:txBody>
                    </p:sp>
                  </p:grpSp>
                  <p:grpSp>
                    <p:nvGrpSpPr>
                      <p:cNvPr id="100" name="Group 99">
                        <a:extLst>
                          <a:ext uri="{FF2B5EF4-FFF2-40B4-BE49-F238E27FC236}">
                            <a16:creationId xmlns:a16="http://schemas.microsoft.com/office/drawing/2014/main" id="{2A1255AA-54F4-E2D5-472A-1693DAF5EE9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012209" y="2871022"/>
                        <a:ext cx="716484" cy="215444"/>
                        <a:chOff x="3466720" y="1358154"/>
                        <a:chExt cx="716484" cy="215444"/>
                      </a:xfrm>
                    </p:grpSpPr>
                    <p:sp>
                      <p:nvSpPr>
                        <p:cNvPr id="119" name="Rectangle 15">
                          <a:extLst>
                            <a:ext uri="{FF2B5EF4-FFF2-40B4-BE49-F238E27FC236}">
                              <a16:creationId xmlns:a16="http://schemas.microsoft.com/office/drawing/2014/main" id="{3888F530-E120-7AF0-722E-1BFD48C9504A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66720" y="1397917"/>
                          <a:ext cx="716484" cy="1440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25400">
                          <a:solidFill>
                            <a:srgbClr val="C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 sz="900" b="1" dirty="0"/>
                        </a:p>
                      </p:txBody>
                    </p:sp>
                    <p:sp>
                      <p:nvSpPr>
                        <p:cNvPr id="120" name="TextBox 119">
                          <a:extLst>
                            <a:ext uri="{FF2B5EF4-FFF2-40B4-BE49-F238E27FC236}">
                              <a16:creationId xmlns:a16="http://schemas.microsoft.com/office/drawing/2014/main" id="{FDEC3E8E-D828-2192-DD1A-F1E8E9E336AC}"/>
                            </a:ext>
                          </a:extLst>
                        </p:cNvPr>
                        <p:cNvSpPr txBox="1">
                          <a:spLocks/>
                        </p:cNvSpPr>
                        <p:nvPr/>
                      </p:nvSpPr>
                      <p:spPr>
                        <a:xfrm>
                          <a:off x="3567196" y="1358154"/>
                          <a:ext cx="498855" cy="2154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x-none" sz="800" b="1" i="1">
                              <a:solidFill>
                                <a:srgbClr val="C00000"/>
                              </a:solidFill>
                            </a:rPr>
                            <a:t>Flank-</a:t>
                          </a:r>
                          <a:r>
                            <a:rPr lang="it-IT" sz="800" b="1" i="1" dirty="0">
                              <a:solidFill>
                                <a:srgbClr val="C00000"/>
                              </a:solidFill>
                            </a:rPr>
                            <a:t>2</a:t>
                          </a:r>
                          <a:endParaRPr lang="x-none" sz="800" b="1" i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101" name="Group 100">
                        <a:extLst>
                          <a:ext uri="{FF2B5EF4-FFF2-40B4-BE49-F238E27FC236}">
                            <a16:creationId xmlns:a16="http://schemas.microsoft.com/office/drawing/2014/main" id="{BCBBBAE6-EAA6-2939-6E1B-9F9CF03F200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56085" y="2868710"/>
                        <a:ext cx="327600" cy="220068"/>
                        <a:chOff x="2063720" y="3020592"/>
                        <a:chExt cx="327600" cy="220068"/>
                      </a:xfrm>
                    </p:grpSpPr>
                    <p:sp>
                      <p:nvSpPr>
                        <p:cNvPr id="117" name="Right Arrow 116">
                          <a:extLst>
                            <a:ext uri="{FF2B5EF4-FFF2-40B4-BE49-F238E27FC236}">
                              <a16:creationId xmlns:a16="http://schemas.microsoft.com/office/drawing/2014/main" id="{2AB628BA-A649-22F6-7F90-FE9D8AD183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12884" y="3021060"/>
                          <a:ext cx="216000" cy="219600"/>
                        </a:xfrm>
                        <a:prstGeom prst="rightArrow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x-none"/>
                        </a:p>
                      </p:txBody>
                    </p:sp>
                    <p:sp>
                      <p:nvSpPr>
                        <p:cNvPr id="118" name="TextBox 117">
                          <a:extLst>
                            <a:ext uri="{FF2B5EF4-FFF2-40B4-BE49-F238E27FC236}">
                              <a16:creationId xmlns:a16="http://schemas.microsoft.com/office/drawing/2014/main" id="{887A1000-CE0C-3258-A3F4-88920E37AE91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063720" y="3020592"/>
                          <a:ext cx="327600" cy="21544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x-none" sz="800" dirty="0">
                              <a:solidFill>
                                <a:schemeClr val="bg1"/>
                              </a:solidFill>
                            </a:rPr>
                            <a:t>P1</a:t>
                          </a:r>
                        </a:p>
                      </p:txBody>
                    </p:sp>
                  </p:grpSp>
                  <p:grpSp>
                    <p:nvGrpSpPr>
                      <p:cNvPr id="102" name="Group 101">
                        <a:extLst>
                          <a:ext uri="{FF2B5EF4-FFF2-40B4-BE49-F238E27FC236}">
                            <a16:creationId xmlns:a16="http://schemas.microsoft.com/office/drawing/2014/main" id="{CC3BABB5-254F-4E14-27F6-2BEE1BFC7AD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84963" y="2871022"/>
                        <a:ext cx="234000" cy="215444"/>
                        <a:chOff x="2080274" y="2855250"/>
                        <a:chExt cx="232756" cy="215444"/>
                      </a:xfrm>
                    </p:grpSpPr>
                    <p:sp>
                      <p:nvSpPr>
                        <p:cNvPr id="115" name="Rectangle 15">
                          <a:extLst>
                            <a:ext uri="{FF2B5EF4-FFF2-40B4-BE49-F238E27FC236}">
                              <a16:creationId xmlns:a16="http://schemas.microsoft.com/office/drawing/2014/main" id="{30FB3681-B284-6FAC-A3C3-51DD00E32C8D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22852" y="2886566"/>
                          <a:ext cx="147600" cy="144000"/>
                        </a:xfrm>
                        <a:prstGeom prst="rect">
                          <a:avLst/>
                        </a:prstGeom>
                        <a:solidFill>
                          <a:srgbClr val="7030A0"/>
                        </a:solidFill>
                        <a:ln w="3175">
                          <a:solidFill>
                            <a:schemeClr val="accent1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 sz="900" b="1" dirty="0"/>
                        </a:p>
                      </p:txBody>
                    </p:sp>
                    <p:sp>
                      <p:nvSpPr>
                        <p:cNvPr id="116" name="TextBox 115">
                          <a:extLst>
                            <a:ext uri="{FF2B5EF4-FFF2-40B4-BE49-F238E27FC236}">
                              <a16:creationId xmlns:a16="http://schemas.microsoft.com/office/drawing/2014/main" id="{B10C3261-9C2E-51CF-71F0-5B1B7CACAC6A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080274" y="2855250"/>
                          <a:ext cx="232756" cy="21544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x-none" sz="800" b="1" dirty="0">
                              <a:solidFill>
                                <a:schemeClr val="bg1"/>
                              </a:solidFill>
                            </a:rPr>
                            <a:t>Z</a:t>
                          </a:r>
                        </a:p>
                      </p:txBody>
                    </p:sp>
                  </p:grpSp>
                  <p:grpSp>
                    <p:nvGrpSpPr>
                      <p:cNvPr id="103" name="Group 102">
                        <a:extLst>
                          <a:ext uri="{FF2B5EF4-FFF2-40B4-BE49-F238E27FC236}">
                            <a16:creationId xmlns:a16="http://schemas.microsoft.com/office/drawing/2014/main" id="{E330A8A7-A4ED-0B23-2E6F-52CC0D776797}"/>
                          </a:ext>
                        </a:extLst>
                      </p:cNvPr>
                      <p:cNvGrpSpPr/>
                      <p:nvPr/>
                    </p:nvGrpSpPr>
                    <p:grpSpPr>
                      <a:xfrm flipH="1">
                        <a:off x="3723347" y="2868944"/>
                        <a:ext cx="288862" cy="219600"/>
                        <a:chOff x="1829377" y="496999"/>
                        <a:chExt cx="288862" cy="219600"/>
                      </a:xfrm>
                    </p:grpSpPr>
                    <p:sp>
                      <p:nvSpPr>
                        <p:cNvPr id="113" name="Right Arrow 112">
                          <a:extLst>
                            <a:ext uri="{FF2B5EF4-FFF2-40B4-BE49-F238E27FC236}">
                              <a16:creationId xmlns:a16="http://schemas.microsoft.com/office/drawing/2014/main" id="{85258A8A-442D-50F2-0632-2D8E77DD6CA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67822" y="496999"/>
                          <a:ext cx="219600" cy="219600"/>
                        </a:xfrm>
                        <a:prstGeom prst="rightArrow">
                          <a:avLst/>
                        </a:prstGeom>
                        <a:solidFill>
                          <a:srgbClr val="00B0F0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x-none"/>
                        </a:p>
                      </p:txBody>
                    </p:sp>
                    <p:sp>
                      <p:nvSpPr>
                        <p:cNvPr id="114" name="TextBox 113">
                          <a:extLst>
                            <a:ext uri="{FF2B5EF4-FFF2-40B4-BE49-F238E27FC236}">
                              <a16:creationId xmlns:a16="http://schemas.microsoft.com/office/drawing/2014/main" id="{B9E0DC0D-7F84-F9E7-63C4-ADCB4B9566CB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829377" y="499077"/>
                          <a:ext cx="288862" cy="21544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x-none" sz="800" dirty="0">
                              <a:solidFill>
                                <a:schemeClr val="bg1"/>
                              </a:solidFill>
                            </a:rPr>
                            <a:t>P2</a:t>
                          </a:r>
                        </a:p>
                      </p:txBody>
                    </p:sp>
                  </p:grpSp>
                  <p:sp>
                    <p:nvSpPr>
                      <p:cNvPr id="104" name="Rectangle 15">
                        <a:extLst>
                          <a:ext uri="{FF2B5EF4-FFF2-40B4-BE49-F238E27FC236}">
                            <a16:creationId xmlns:a16="http://schemas.microsoft.com/office/drawing/2014/main" id="{AB58EC7F-90EB-D882-9451-D729265FF6B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57774" y="2906744"/>
                        <a:ext cx="468000" cy="144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900" b="1" dirty="0">
                            <a:solidFill>
                              <a:schemeClr val="bg1"/>
                            </a:solidFill>
                          </a:rPr>
                          <a:t>TG</a:t>
                        </a:r>
                      </a:p>
                    </p:txBody>
                  </p:sp>
                  <p:grpSp>
                    <p:nvGrpSpPr>
                      <p:cNvPr id="105" name="Group 104">
                        <a:extLst>
                          <a:ext uri="{FF2B5EF4-FFF2-40B4-BE49-F238E27FC236}">
                            <a16:creationId xmlns:a16="http://schemas.microsoft.com/office/drawing/2014/main" id="{B6DD0577-2AEB-749F-4A50-62E8069B2D3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039855" y="2871022"/>
                        <a:ext cx="234000" cy="215444"/>
                        <a:chOff x="2080274" y="2855250"/>
                        <a:chExt cx="232756" cy="215444"/>
                      </a:xfrm>
                    </p:grpSpPr>
                    <p:sp>
                      <p:nvSpPr>
                        <p:cNvPr id="111" name="Rectangle 15">
                          <a:extLst>
                            <a:ext uri="{FF2B5EF4-FFF2-40B4-BE49-F238E27FC236}">
                              <a16:creationId xmlns:a16="http://schemas.microsoft.com/office/drawing/2014/main" id="{10E7C290-FB5E-ECB3-AF6F-A84AA2305A82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22852" y="2886566"/>
                          <a:ext cx="147600" cy="144000"/>
                        </a:xfrm>
                        <a:prstGeom prst="rect">
                          <a:avLst/>
                        </a:prstGeom>
                        <a:solidFill>
                          <a:srgbClr val="7030A0"/>
                        </a:solidFill>
                        <a:ln w="3175">
                          <a:solidFill>
                            <a:schemeClr val="accent1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 sz="900" b="1" dirty="0"/>
                        </a:p>
                      </p:txBody>
                    </p:sp>
                    <p:sp>
                      <p:nvSpPr>
                        <p:cNvPr id="112" name="TextBox 111">
                          <a:extLst>
                            <a:ext uri="{FF2B5EF4-FFF2-40B4-BE49-F238E27FC236}">
                              <a16:creationId xmlns:a16="http://schemas.microsoft.com/office/drawing/2014/main" id="{8AD2A9BF-EEF5-76B7-8365-88CDF0EAC375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080274" y="2855250"/>
                          <a:ext cx="232756" cy="21544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x-none" sz="800" b="1" dirty="0">
                              <a:solidFill>
                                <a:schemeClr val="bg1"/>
                              </a:solidFill>
                            </a:rPr>
                            <a:t>Z</a:t>
                          </a:r>
                        </a:p>
                      </p:txBody>
                    </p:sp>
                  </p:grpSp>
                  <p:grpSp>
                    <p:nvGrpSpPr>
                      <p:cNvPr id="106" name="Group 105">
                        <a:extLst>
                          <a:ext uri="{FF2B5EF4-FFF2-40B4-BE49-F238E27FC236}">
                            <a16:creationId xmlns:a16="http://schemas.microsoft.com/office/drawing/2014/main" id="{84E8D2E3-978F-D5C7-0F32-7C5E08D0894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236061" y="2905281"/>
                        <a:ext cx="803059" cy="158400"/>
                        <a:chOff x="2120103" y="4397598"/>
                        <a:chExt cx="803059" cy="158400"/>
                      </a:xfrm>
                    </p:grpSpPr>
                    <p:grpSp>
                      <p:nvGrpSpPr>
                        <p:cNvPr id="107" name="Group 106">
                          <a:extLst>
                            <a:ext uri="{FF2B5EF4-FFF2-40B4-BE49-F238E27FC236}">
                              <a16:creationId xmlns:a16="http://schemas.microsoft.com/office/drawing/2014/main" id="{632CBDAA-7C5A-8D05-08B8-C6B982805FD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22852" y="4397598"/>
                          <a:ext cx="792782" cy="158400"/>
                          <a:chOff x="2122852" y="4397598"/>
                          <a:chExt cx="792782" cy="158400"/>
                        </a:xfrm>
                      </p:grpSpPr>
                      <p:sp>
                        <p:nvSpPr>
                          <p:cNvPr id="109" name="Rectangle 15">
                            <a:extLst>
                              <a:ext uri="{FF2B5EF4-FFF2-40B4-BE49-F238E27FC236}">
                                <a16:creationId xmlns:a16="http://schemas.microsoft.com/office/drawing/2014/main" id="{5709ACB0-8077-DCB7-1675-7494A07D9335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627634" y="4397598"/>
                            <a:ext cx="288000" cy="158400"/>
                          </a:xfrm>
                          <a:prstGeom prst="rect">
                            <a:avLst/>
                          </a:prstGeom>
                          <a:solidFill>
                            <a:srgbClr val="FFC000"/>
                          </a:solidFill>
                          <a:ln w="317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en-US" sz="900" b="1" dirty="0"/>
                          </a:p>
                        </p:txBody>
                      </p:sp>
                      <p:sp>
                        <p:nvSpPr>
                          <p:cNvPr id="110" name="Rectangle 15">
                            <a:extLst>
                              <a:ext uri="{FF2B5EF4-FFF2-40B4-BE49-F238E27FC236}">
                                <a16:creationId xmlns:a16="http://schemas.microsoft.com/office/drawing/2014/main" id="{86C5BF5F-2D5C-46EC-1CAC-B3B398360CEC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22852" y="4397598"/>
                            <a:ext cx="504000" cy="144000"/>
                          </a:xfrm>
                          <a:prstGeom prst="rect">
                            <a:avLst/>
                          </a:prstGeom>
                          <a:solidFill>
                            <a:srgbClr val="92D050"/>
                          </a:solidFill>
                          <a:ln w="317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en-US" sz="900" b="1" dirty="0"/>
                          </a:p>
                        </p:txBody>
                      </p:sp>
                    </p:grpSp>
                    <p:sp>
                      <p:nvSpPr>
                        <p:cNvPr id="108" name="Rectangle 107">
                          <a:extLst>
                            <a:ext uri="{FF2B5EF4-FFF2-40B4-BE49-F238E27FC236}">
                              <a16:creationId xmlns:a16="http://schemas.microsoft.com/office/drawing/2014/main" id="{E948289F-2731-30C5-B2B9-034AC1547D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20103" y="4405918"/>
                          <a:ext cx="803059" cy="144000"/>
                        </a:xfrm>
                        <a:prstGeom prst="rect">
                          <a:avLst/>
                        </a:prstGeom>
                        <a:noFill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x-none"/>
                        </a:p>
                      </p:txBody>
                    </p:sp>
                  </p:grpSp>
                </p:grpSp>
              </p:grpSp>
            </p:grpSp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AC3C3C41-2B3C-AD12-8F48-92B38CABCCCE}"/>
                    </a:ext>
                  </a:extLst>
                </p:cNvPr>
                <p:cNvSpPr txBox="1"/>
                <p:nvPr/>
              </p:nvSpPr>
              <p:spPr>
                <a:xfrm>
                  <a:off x="3578087" y="1292087"/>
                  <a:ext cx="34015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IT" sz="1200" dirty="0"/>
                    <a:t>TP</a:t>
                  </a:r>
                </a:p>
              </p:txBody>
            </p:sp>
          </p:grp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FE726D4E-F441-45D5-656C-D8233FA245A2}"/>
                  </a:ext>
                </a:extLst>
              </p:cNvPr>
              <p:cNvSpPr/>
              <p:nvPr/>
            </p:nvSpPr>
            <p:spPr>
              <a:xfrm>
                <a:off x="3954472" y="381314"/>
                <a:ext cx="4234543" cy="435429"/>
              </a:xfrm>
              <a:prstGeom prst="rect">
                <a:avLst/>
              </a:prstGeom>
              <a:solidFill>
                <a:schemeClr val="accent1">
                  <a:alpha val="18647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B077E86-E320-07AA-53A9-9F02CB03025B}"/>
                </a:ext>
              </a:extLst>
            </p:cNvPr>
            <p:cNvCxnSpPr/>
            <p:nvPr/>
          </p:nvCxnSpPr>
          <p:spPr>
            <a:xfrm>
              <a:off x="6016625" y="1254125"/>
              <a:ext cx="0" cy="142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B8EFCAB-28D2-6940-7B0E-286F2D8F9ADB}"/>
              </a:ext>
            </a:extLst>
          </p:cNvPr>
          <p:cNvSpPr/>
          <p:nvPr/>
        </p:nvSpPr>
        <p:spPr>
          <a:xfrm>
            <a:off x="8293100" y="2425700"/>
            <a:ext cx="917575" cy="558800"/>
          </a:xfrm>
          <a:prstGeom prst="rect">
            <a:avLst/>
          </a:prstGeom>
          <a:solidFill>
            <a:schemeClr val="accent1">
              <a:alpha val="1910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222930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5AD4AB6-6754-BA4A-8816-51C1F7370B83}"/>
              </a:ext>
            </a:extLst>
          </p:cNvPr>
          <p:cNvGrpSpPr/>
          <p:nvPr/>
        </p:nvGrpSpPr>
        <p:grpSpPr>
          <a:xfrm>
            <a:off x="2470796" y="835925"/>
            <a:ext cx="7250407" cy="5186149"/>
            <a:chOff x="2430933" y="1023581"/>
            <a:chExt cx="7250407" cy="518614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BF3D578-A058-D453-96E3-1BD4A0F8A907}"/>
                </a:ext>
              </a:extLst>
            </p:cNvPr>
            <p:cNvSpPr/>
            <p:nvPr/>
          </p:nvSpPr>
          <p:spPr>
            <a:xfrm>
              <a:off x="2430933" y="1023581"/>
              <a:ext cx="7242413" cy="5186149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D315436-39DD-70ED-2410-A9962A912F84}"/>
                </a:ext>
              </a:extLst>
            </p:cNvPr>
            <p:cNvSpPr txBox="1"/>
            <p:nvPr/>
          </p:nvSpPr>
          <p:spPr>
            <a:xfrm>
              <a:off x="2504042" y="1754641"/>
              <a:ext cx="1460656" cy="60016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100" dirty="0" err="1"/>
                <a:t>Infection</a:t>
              </a:r>
              <a:r>
                <a:rPr lang="it-IT" sz="1100" dirty="0"/>
                <a:t>/</a:t>
              </a:r>
              <a:r>
                <a:rPr lang="it-IT" sz="1100" dirty="0" err="1"/>
                <a:t>Transfection</a:t>
              </a:r>
              <a:endParaRPr lang="it-IT" sz="1100" dirty="0"/>
            </a:p>
            <a:p>
              <a:pPr algn="ctr"/>
              <a:r>
                <a:rPr lang="x-none" sz="1100"/>
                <a:t>MVA-77</a:t>
              </a:r>
              <a:r>
                <a:rPr lang="it-IT" sz="1100" dirty="0"/>
                <a:t>-RED</a:t>
              </a:r>
            </a:p>
            <a:p>
              <a:pPr algn="ctr"/>
              <a:r>
                <a:rPr lang="it-IT" sz="1100" dirty="0"/>
                <a:t> x TP</a:t>
              </a:r>
              <a:r>
                <a:rPr lang="x-none" sz="1100"/>
                <a:t>-HAG</a:t>
              </a:r>
              <a:r>
                <a:rPr lang="it-IT" sz="1100" dirty="0"/>
                <a:t>-TG</a:t>
              </a:r>
            </a:p>
          </p:txBody>
        </p:sp>
        <p:sp>
          <p:nvSpPr>
            <p:cNvPr id="64" name="Down Arrow 63">
              <a:extLst>
                <a:ext uri="{FF2B5EF4-FFF2-40B4-BE49-F238E27FC236}">
                  <a16:creationId xmlns:a16="http://schemas.microsoft.com/office/drawing/2014/main" id="{1B1174E7-E86A-5653-12A6-9A046886B441}"/>
                </a:ext>
              </a:extLst>
            </p:cNvPr>
            <p:cNvSpPr/>
            <p:nvPr/>
          </p:nvSpPr>
          <p:spPr>
            <a:xfrm>
              <a:off x="3176509" y="2380975"/>
              <a:ext cx="115723" cy="172054"/>
            </a:xfrm>
            <a:prstGeom prst="down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10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4157F74-F399-3889-5A77-C3F8A7422900}"/>
                </a:ext>
              </a:extLst>
            </p:cNvPr>
            <p:cNvSpPr txBox="1"/>
            <p:nvPr/>
          </p:nvSpPr>
          <p:spPr>
            <a:xfrm>
              <a:off x="2754912" y="2579199"/>
              <a:ext cx="958917" cy="43088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IT" sz="1100" dirty="0"/>
                <a:t>Sorting </a:t>
              </a:r>
            </a:p>
            <a:p>
              <a:pPr algn="ctr"/>
              <a:r>
                <a:rPr lang="en-IT" sz="1100" dirty="0"/>
                <a:t>“Green” EEVs</a:t>
              </a:r>
            </a:p>
          </p:txBody>
        </p:sp>
        <p:sp>
          <p:nvSpPr>
            <p:cNvPr id="66" name="Down Arrow 65">
              <a:extLst>
                <a:ext uri="{FF2B5EF4-FFF2-40B4-BE49-F238E27FC236}">
                  <a16:creationId xmlns:a16="http://schemas.microsoft.com/office/drawing/2014/main" id="{4A11F5E7-85F3-1FE0-A38F-B946FCAD40F0}"/>
                </a:ext>
              </a:extLst>
            </p:cNvPr>
            <p:cNvSpPr/>
            <p:nvPr/>
          </p:nvSpPr>
          <p:spPr>
            <a:xfrm>
              <a:off x="3176509" y="3036256"/>
              <a:ext cx="115723" cy="172054"/>
            </a:xfrm>
            <a:prstGeom prst="down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1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B95C006-A1A8-DFF1-E7C0-AB72278D60C0}"/>
                </a:ext>
              </a:extLst>
            </p:cNvPr>
            <p:cNvSpPr txBox="1"/>
            <p:nvPr/>
          </p:nvSpPr>
          <p:spPr>
            <a:xfrm>
              <a:off x="2852695" y="3234480"/>
              <a:ext cx="763351" cy="26161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IT" sz="1100" dirty="0"/>
                <a:t>TD-Clones</a:t>
              </a:r>
            </a:p>
          </p:txBody>
        </p:sp>
        <p:sp>
          <p:nvSpPr>
            <p:cNvPr id="68" name="Down Arrow 67">
              <a:extLst>
                <a:ext uri="{FF2B5EF4-FFF2-40B4-BE49-F238E27FC236}">
                  <a16:creationId xmlns:a16="http://schemas.microsoft.com/office/drawing/2014/main" id="{EF488E9C-C594-A52A-8D05-32EEF6E78D5D}"/>
                </a:ext>
              </a:extLst>
            </p:cNvPr>
            <p:cNvSpPr/>
            <p:nvPr/>
          </p:nvSpPr>
          <p:spPr>
            <a:xfrm>
              <a:off x="3176509" y="3522260"/>
              <a:ext cx="115723" cy="172054"/>
            </a:xfrm>
            <a:prstGeom prst="down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10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04E0C64-622D-0756-30FF-DA6D9CB392B8}"/>
                </a:ext>
              </a:extLst>
            </p:cNvPr>
            <p:cNvSpPr txBox="1"/>
            <p:nvPr/>
          </p:nvSpPr>
          <p:spPr>
            <a:xfrm>
              <a:off x="2622664" y="3720484"/>
              <a:ext cx="1223412" cy="43088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IT" sz="1100" dirty="0"/>
                <a:t>Identify &amp; Amplify</a:t>
              </a:r>
            </a:p>
            <a:p>
              <a:pPr algn="ctr"/>
              <a:r>
                <a:rPr lang="en-IT" sz="1100" dirty="0"/>
                <a:t>“Green” Clones</a:t>
              </a:r>
            </a:p>
          </p:txBody>
        </p:sp>
        <p:sp>
          <p:nvSpPr>
            <p:cNvPr id="70" name="Down Arrow 69">
              <a:extLst>
                <a:ext uri="{FF2B5EF4-FFF2-40B4-BE49-F238E27FC236}">
                  <a16:creationId xmlns:a16="http://schemas.microsoft.com/office/drawing/2014/main" id="{6009FD7D-E10C-4FF1-AAA4-78B5C50CB123}"/>
                </a:ext>
              </a:extLst>
            </p:cNvPr>
            <p:cNvSpPr/>
            <p:nvPr/>
          </p:nvSpPr>
          <p:spPr>
            <a:xfrm>
              <a:off x="3176509" y="4177541"/>
              <a:ext cx="115723" cy="172054"/>
            </a:xfrm>
            <a:prstGeom prst="down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100"/>
            </a:p>
          </p:txBody>
        </p:sp>
        <p:sp>
          <p:nvSpPr>
            <p:cNvPr id="71" name="Down Arrow 70">
              <a:extLst>
                <a:ext uri="{FF2B5EF4-FFF2-40B4-BE49-F238E27FC236}">
                  <a16:creationId xmlns:a16="http://schemas.microsoft.com/office/drawing/2014/main" id="{0E895E05-2665-1C51-8EAC-6113DFBD992A}"/>
                </a:ext>
              </a:extLst>
            </p:cNvPr>
            <p:cNvSpPr/>
            <p:nvPr/>
          </p:nvSpPr>
          <p:spPr>
            <a:xfrm>
              <a:off x="3176509" y="4832822"/>
              <a:ext cx="115723" cy="172054"/>
            </a:xfrm>
            <a:prstGeom prst="down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100"/>
            </a:p>
          </p:txBody>
        </p:sp>
        <p:sp>
          <p:nvSpPr>
            <p:cNvPr id="72" name="Down Arrow 71">
              <a:extLst>
                <a:ext uri="{FF2B5EF4-FFF2-40B4-BE49-F238E27FC236}">
                  <a16:creationId xmlns:a16="http://schemas.microsoft.com/office/drawing/2014/main" id="{ABB3AB52-7FAF-25DE-A636-264B44EEE6D4}"/>
                </a:ext>
              </a:extLst>
            </p:cNvPr>
            <p:cNvSpPr/>
            <p:nvPr/>
          </p:nvSpPr>
          <p:spPr>
            <a:xfrm>
              <a:off x="3176509" y="5318826"/>
              <a:ext cx="115723" cy="172054"/>
            </a:xfrm>
            <a:prstGeom prst="down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10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6DD7866-9275-18D5-5990-B9889522DB42}"/>
                </a:ext>
              </a:extLst>
            </p:cNvPr>
            <p:cNvSpPr txBox="1"/>
            <p:nvPr/>
          </p:nvSpPr>
          <p:spPr>
            <a:xfrm>
              <a:off x="2703618" y="4375765"/>
              <a:ext cx="1061509" cy="43088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IT" sz="1100" dirty="0"/>
                <a:t>Sorting </a:t>
              </a:r>
            </a:p>
            <a:p>
              <a:pPr algn="ctr"/>
              <a:r>
                <a:rPr lang="en-IT" sz="1100" dirty="0"/>
                <a:t>“Tag-less” EEVs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1E4FC04-04CE-735E-2DD3-8C7905CF2236}"/>
                </a:ext>
              </a:extLst>
            </p:cNvPr>
            <p:cNvSpPr txBox="1"/>
            <p:nvPr/>
          </p:nvSpPr>
          <p:spPr>
            <a:xfrm>
              <a:off x="2600222" y="5517044"/>
              <a:ext cx="1268296" cy="60016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IT" sz="1100" dirty="0"/>
                <a:t>Identify &amp; Amplify</a:t>
              </a:r>
            </a:p>
            <a:p>
              <a:pPr algn="ctr"/>
              <a:r>
                <a:rPr lang="en-GB" sz="1100" dirty="0"/>
                <a:t>“</a:t>
              </a:r>
              <a:r>
                <a:rPr lang="it-IT" sz="1100" dirty="0"/>
                <a:t>Tag-</a:t>
              </a:r>
              <a:r>
                <a:rPr lang="it-IT" sz="1100" dirty="0" err="1"/>
                <a:t>less</a:t>
              </a:r>
              <a:r>
                <a:rPr lang="en-IT" sz="1100" dirty="0"/>
                <a:t>” Clones</a:t>
              </a:r>
            </a:p>
            <a:p>
              <a:pPr algn="ctr"/>
              <a:r>
                <a:rPr lang="en-IT" sz="1100" dirty="0"/>
                <a:t>PCR &amp; WB analysis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E5769FE-353A-4D06-B9A9-178390EB49F2}"/>
                </a:ext>
              </a:extLst>
            </p:cNvPr>
            <p:cNvSpPr txBox="1"/>
            <p:nvPr/>
          </p:nvSpPr>
          <p:spPr>
            <a:xfrm>
              <a:off x="2852695" y="5031046"/>
              <a:ext cx="763351" cy="26161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IT" sz="1100" dirty="0"/>
                <a:t>TD-Clones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E63C20A-72CB-76E0-3307-D8DAD9C1B504}"/>
                </a:ext>
              </a:extLst>
            </p:cNvPr>
            <p:cNvSpPr txBox="1"/>
            <p:nvPr/>
          </p:nvSpPr>
          <p:spPr>
            <a:xfrm>
              <a:off x="2701211" y="1099360"/>
              <a:ext cx="1066318" cy="43088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100" dirty="0"/>
                <a:t>Construction of</a:t>
              </a:r>
            </a:p>
            <a:p>
              <a:pPr algn="ctr"/>
              <a:r>
                <a:rPr lang="it-IT" sz="1100" dirty="0"/>
                <a:t>TP</a:t>
              </a:r>
              <a:r>
                <a:rPr lang="x-none" sz="1100"/>
                <a:t>-HAG-</a:t>
              </a:r>
              <a:r>
                <a:rPr lang="it-IT" sz="1100" dirty="0"/>
                <a:t>TG</a:t>
              </a:r>
            </a:p>
          </p:txBody>
        </p:sp>
        <p:sp>
          <p:nvSpPr>
            <p:cNvPr id="77" name="Down Arrow 76">
              <a:extLst>
                <a:ext uri="{FF2B5EF4-FFF2-40B4-BE49-F238E27FC236}">
                  <a16:creationId xmlns:a16="http://schemas.microsoft.com/office/drawing/2014/main" id="{3E16E371-02A3-F4C7-D232-579D7B214584}"/>
                </a:ext>
              </a:extLst>
            </p:cNvPr>
            <p:cNvSpPr/>
            <p:nvPr/>
          </p:nvSpPr>
          <p:spPr>
            <a:xfrm>
              <a:off x="3176509" y="1556417"/>
              <a:ext cx="115723" cy="172054"/>
            </a:xfrm>
            <a:prstGeom prst="down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100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35D0A08-D646-A3DC-97B7-7BF1EFF1545F}"/>
                </a:ext>
              </a:extLst>
            </p:cNvPr>
            <p:cNvGrpSpPr/>
            <p:nvPr/>
          </p:nvGrpSpPr>
          <p:grpSpPr>
            <a:xfrm>
              <a:off x="5836888" y="4320001"/>
              <a:ext cx="1133942" cy="998183"/>
              <a:chOff x="5943214" y="4433630"/>
              <a:chExt cx="1133942" cy="998183"/>
            </a:xfrm>
          </p:grpSpPr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CE831418-BA04-8B21-6DFE-139DB483A6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43214" y="4433630"/>
                <a:ext cx="1038768" cy="537817"/>
              </a:xfrm>
              <a:prstGeom prst="rect">
                <a:avLst/>
              </a:prstGeom>
            </p:spPr>
          </p:pic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5E7FBE28-20BE-6CEF-D386-6661C370EB63}"/>
                  </a:ext>
                </a:extLst>
              </p:cNvPr>
              <p:cNvSpPr txBox="1"/>
              <p:nvPr/>
            </p:nvSpPr>
            <p:spPr>
              <a:xfrm>
                <a:off x="6005768" y="5000926"/>
                <a:ext cx="107138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T" sz="1100" dirty="0"/>
                  <a:t>Amplify</a:t>
                </a:r>
              </a:p>
              <a:p>
                <a:pPr algn="ctr"/>
                <a:r>
                  <a:rPr lang="en-IT" sz="1100" dirty="0"/>
                  <a:t>“Green” Clones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7538F1D-63D1-2183-A18F-AEB3FE789498}"/>
                </a:ext>
              </a:extLst>
            </p:cNvPr>
            <p:cNvGrpSpPr/>
            <p:nvPr/>
          </p:nvGrpSpPr>
          <p:grpSpPr>
            <a:xfrm>
              <a:off x="3977164" y="1627452"/>
              <a:ext cx="2372835" cy="2678460"/>
              <a:chOff x="3977164" y="1672422"/>
              <a:chExt cx="2372835" cy="267846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A62C0F0B-E09B-3D7D-2889-22EECFDF9B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2505" r="50901"/>
              <a:stretch/>
            </p:blipFill>
            <p:spPr>
              <a:xfrm>
                <a:off x="3977164" y="1672422"/>
                <a:ext cx="2372835" cy="2678460"/>
              </a:xfrm>
              <a:prstGeom prst="rect">
                <a:avLst/>
              </a:prstGeom>
            </p:spPr>
          </p:pic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D1D3787-2A55-3B09-F233-295E280C81E6}"/>
                  </a:ext>
                </a:extLst>
              </p:cNvPr>
              <p:cNvGrpSpPr/>
              <p:nvPr/>
            </p:nvGrpSpPr>
            <p:grpSpPr>
              <a:xfrm>
                <a:off x="5613501" y="2731307"/>
                <a:ext cx="657551" cy="1049475"/>
                <a:chOff x="5613501" y="2731307"/>
                <a:chExt cx="657551" cy="1049475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35EC3E81-24AB-A16B-349A-05A455BC84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00078" y="2731307"/>
                  <a:ext cx="486722" cy="721691"/>
                </a:xfrm>
                <a:prstGeom prst="rect">
                  <a:avLst/>
                </a:prstGeom>
              </p:spPr>
            </p:pic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01D78AD-C7E5-1B46-2129-93C8E407890C}"/>
                    </a:ext>
                  </a:extLst>
                </p:cNvPr>
                <p:cNvSpPr txBox="1"/>
                <p:nvPr/>
              </p:nvSpPr>
              <p:spPr>
                <a:xfrm>
                  <a:off x="5613501" y="3349895"/>
                  <a:ext cx="657551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IT" sz="1050" dirty="0"/>
                    <a:t>“Green”</a:t>
                  </a:r>
                </a:p>
                <a:p>
                  <a:pPr algn="ctr"/>
                  <a:r>
                    <a:rPr lang="en-IT" sz="1050" dirty="0"/>
                    <a:t>EEVs</a:t>
                  </a:r>
                </a:p>
              </p:txBody>
            </p:sp>
          </p:grp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1BF3264-A0A4-C732-70CB-02B74796EDDE}"/>
                </a:ext>
              </a:extLst>
            </p:cNvPr>
            <p:cNvGrpSpPr/>
            <p:nvPr/>
          </p:nvGrpSpPr>
          <p:grpSpPr>
            <a:xfrm>
              <a:off x="7009757" y="3010796"/>
              <a:ext cx="2460447" cy="2678460"/>
              <a:chOff x="7009757" y="2830042"/>
              <a:chExt cx="2460447" cy="2678460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EC8A1710-72B8-8FC1-F8C9-5B7F9E0D62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1685"/>
              <a:stretch/>
            </p:blipFill>
            <p:spPr>
              <a:xfrm>
                <a:off x="7009757" y="2830042"/>
                <a:ext cx="2460447" cy="2678460"/>
              </a:xfrm>
              <a:prstGeom prst="rect">
                <a:avLst/>
              </a:prstGeom>
            </p:spPr>
          </p:pic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02B16FA4-D2C7-D2A0-5AB3-E364E8680A36}"/>
                  </a:ext>
                </a:extLst>
              </p:cNvPr>
              <p:cNvGrpSpPr/>
              <p:nvPr/>
            </p:nvGrpSpPr>
            <p:grpSpPr>
              <a:xfrm>
                <a:off x="7523531" y="3911963"/>
                <a:ext cx="736099" cy="1079718"/>
                <a:chOff x="7523531" y="3911963"/>
                <a:chExt cx="736099" cy="1079718"/>
              </a:xfrm>
            </p:grpSpPr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2A88E8DB-BCAE-4340-2795-EA9670E89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630251" y="3911963"/>
                  <a:ext cx="520700" cy="723900"/>
                </a:xfrm>
                <a:prstGeom prst="rect">
                  <a:avLst/>
                </a:prstGeom>
              </p:spPr>
            </p:pic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40F2039-B02A-3086-F0CA-85A4BF23C25B}"/>
                    </a:ext>
                  </a:extLst>
                </p:cNvPr>
                <p:cNvSpPr txBox="1"/>
                <p:nvPr/>
              </p:nvSpPr>
              <p:spPr>
                <a:xfrm>
                  <a:off x="7523531" y="4576183"/>
                  <a:ext cx="736099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IT" sz="1050" dirty="0"/>
                    <a:t>“Tag-less”</a:t>
                  </a:r>
                </a:p>
                <a:p>
                  <a:pPr algn="ctr"/>
                  <a:r>
                    <a:rPr lang="en-IT" sz="1050" dirty="0"/>
                    <a:t>EEVs</a:t>
                  </a:r>
                </a:p>
              </p:txBody>
            </p:sp>
          </p:grp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946864A0-A0DE-F702-B1AA-5A8B06B87D73}"/>
                </a:ext>
              </a:extLst>
            </p:cNvPr>
            <p:cNvGrpSpPr/>
            <p:nvPr/>
          </p:nvGrpSpPr>
          <p:grpSpPr>
            <a:xfrm>
              <a:off x="6400791" y="1485595"/>
              <a:ext cx="3229061" cy="1797251"/>
              <a:chOff x="6400791" y="1485595"/>
              <a:chExt cx="3229061" cy="1797251"/>
            </a:xfrm>
          </p:grpSpPr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6AE50FBD-552A-E2B8-455E-814F8932CD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00791" y="1485595"/>
                <a:ext cx="3229061" cy="1797251"/>
              </a:xfrm>
              <a:prstGeom prst="rect">
                <a:avLst/>
              </a:prstGeom>
            </p:spPr>
          </p:pic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9D1292DB-82B3-E8D4-4E59-6689D04BB465}"/>
                  </a:ext>
                </a:extLst>
              </p:cNvPr>
              <p:cNvGrpSpPr/>
              <p:nvPr/>
            </p:nvGrpSpPr>
            <p:grpSpPr>
              <a:xfrm>
                <a:off x="8454735" y="1741494"/>
                <a:ext cx="404956" cy="240567"/>
                <a:chOff x="7718997" y="3830355"/>
                <a:chExt cx="404956" cy="240567"/>
              </a:xfrm>
            </p:grpSpPr>
            <p:sp>
              <p:nvSpPr>
                <p:cNvPr id="56" name="Rounded Rectangle 55">
                  <a:extLst>
                    <a:ext uri="{FF2B5EF4-FFF2-40B4-BE49-F238E27FC236}">
                      <a16:creationId xmlns:a16="http://schemas.microsoft.com/office/drawing/2014/main" id="{65B5BE34-2A2F-D397-D2EF-212DE52507C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 flipV="1">
                  <a:off x="7718997" y="3830355"/>
                  <a:ext cx="404956" cy="240567"/>
                </a:xfrm>
                <a:prstGeom prst="roundRect">
                  <a:avLst>
                    <a:gd name="adj" fmla="val 50000"/>
                  </a:avLst>
                </a:prstGeom>
                <a:noFill/>
                <a:ln w="57150" cmpd="sng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i="1" dirty="0"/>
                </a:p>
              </p:txBody>
            </p:sp>
            <p:sp>
              <p:nvSpPr>
                <p:cNvPr id="57" name="Rounded Rectangle 56">
                  <a:extLst>
                    <a:ext uri="{FF2B5EF4-FFF2-40B4-BE49-F238E27FC236}">
                      <a16:creationId xmlns:a16="http://schemas.microsoft.com/office/drawing/2014/main" id="{E99E3E3A-8DBD-76CE-CCA6-21B32C6DB5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 flipV="1">
                  <a:off x="7804741" y="3926882"/>
                  <a:ext cx="244383" cy="5029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2">
                    <a:lumMod val="50000"/>
                  </a:schemeClr>
                </a:solidFill>
                <a:ln w="57150" cmpd="sng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i="1" dirty="0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ABFC30B4-5657-3738-2E4E-57B7863032E7}"/>
                  </a:ext>
                </a:extLst>
              </p:cNvPr>
              <p:cNvGrpSpPr/>
              <p:nvPr/>
            </p:nvGrpSpPr>
            <p:grpSpPr>
              <a:xfrm>
                <a:off x="8709697" y="1952638"/>
                <a:ext cx="404956" cy="240567"/>
                <a:chOff x="10643429" y="-595691"/>
                <a:chExt cx="404956" cy="240567"/>
              </a:xfrm>
            </p:grpSpPr>
            <p:sp>
              <p:nvSpPr>
                <p:cNvPr id="60" name="Rounded Rectangle 59">
                  <a:extLst>
                    <a:ext uri="{FF2B5EF4-FFF2-40B4-BE49-F238E27FC236}">
                      <a16:creationId xmlns:a16="http://schemas.microsoft.com/office/drawing/2014/main" id="{E31E9430-822C-45CA-0AAD-D6FC4FF67EC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 flipV="1">
                  <a:off x="10643429" y="-595691"/>
                  <a:ext cx="404956" cy="24056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57150" cmpd="sng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i="1" dirty="0"/>
                </a:p>
              </p:txBody>
            </p:sp>
            <p:sp>
              <p:nvSpPr>
                <p:cNvPr id="61" name="Rounded Rectangle 60">
                  <a:extLst>
                    <a:ext uri="{FF2B5EF4-FFF2-40B4-BE49-F238E27FC236}">
                      <a16:creationId xmlns:a16="http://schemas.microsoft.com/office/drawing/2014/main" id="{03409159-678A-CEE5-3A0F-3CED4EDAF0B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 flipV="1">
                  <a:off x="10723716" y="-500553"/>
                  <a:ext cx="244383" cy="5029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2">
                    <a:lumMod val="50000"/>
                  </a:schemeClr>
                </a:solidFill>
                <a:ln w="57150" cmpd="sng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i="1" dirty="0"/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9D84C2CD-2401-CC13-03AE-3EB2DCAA85BF}"/>
                  </a:ext>
                </a:extLst>
              </p:cNvPr>
              <p:cNvGrpSpPr/>
              <p:nvPr/>
            </p:nvGrpSpPr>
            <p:grpSpPr>
              <a:xfrm>
                <a:off x="6830811" y="1948316"/>
                <a:ext cx="542144" cy="391658"/>
                <a:chOff x="8689341" y="2921926"/>
                <a:chExt cx="542144" cy="391658"/>
              </a:xfrm>
            </p:grpSpPr>
            <p:sp>
              <p:nvSpPr>
                <p:cNvPr id="78" name="Rounded Rectangle 77">
                  <a:extLst>
                    <a:ext uri="{FF2B5EF4-FFF2-40B4-BE49-F238E27FC236}">
                      <a16:creationId xmlns:a16="http://schemas.microsoft.com/office/drawing/2014/main" id="{57FF1AE6-4FEA-44DC-7F1C-C4BA41EF7480}"/>
                    </a:ext>
                  </a:extLst>
                </p:cNvPr>
                <p:cNvSpPr/>
                <p:nvPr/>
              </p:nvSpPr>
              <p:spPr>
                <a:xfrm rot="10800000" flipV="1">
                  <a:off x="8689341" y="2921926"/>
                  <a:ext cx="542144" cy="391658"/>
                </a:xfrm>
                <a:prstGeom prst="roundRect">
                  <a:avLst/>
                </a:prstGeom>
                <a:noFill/>
                <a:ln w="57150" cmpd="sng">
                  <a:solidFill>
                    <a:schemeClr val="accent6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b="1" i="1" dirty="0"/>
                </a:p>
              </p:txBody>
            </p:sp>
            <p:sp>
              <p:nvSpPr>
                <p:cNvPr id="79" name="Rounded Rectangle 78">
                  <a:extLst>
                    <a:ext uri="{FF2B5EF4-FFF2-40B4-BE49-F238E27FC236}">
                      <a16:creationId xmlns:a16="http://schemas.microsoft.com/office/drawing/2014/main" id="{D046D5A6-87D9-50BE-7988-DEED942A21C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 flipV="1">
                  <a:off x="8757443" y="2997471"/>
                  <a:ext cx="404956" cy="240567"/>
                </a:xfrm>
                <a:prstGeom prst="roundRect">
                  <a:avLst>
                    <a:gd name="adj" fmla="val 50000"/>
                  </a:avLst>
                </a:prstGeom>
                <a:noFill/>
                <a:ln w="57150" cmpd="sng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b="1" i="1" dirty="0"/>
                </a:p>
              </p:txBody>
            </p:sp>
            <p:sp>
              <p:nvSpPr>
                <p:cNvPr id="80" name="Rounded Rectangle 79">
                  <a:extLst>
                    <a:ext uri="{FF2B5EF4-FFF2-40B4-BE49-F238E27FC236}">
                      <a16:creationId xmlns:a16="http://schemas.microsoft.com/office/drawing/2014/main" id="{69ED21AE-02DE-5573-5D49-510615C2F6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 flipV="1">
                  <a:off x="8843187" y="3093998"/>
                  <a:ext cx="244383" cy="5029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2">
                    <a:lumMod val="50000"/>
                  </a:schemeClr>
                </a:solidFill>
                <a:ln w="57150" cmpd="sng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b="1" i="1" dirty="0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843470B-F1D4-BE97-CE68-B55AEAB76931}"/>
                  </a:ext>
                </a:extLst>
              </p:cNvPr>
              <p:cNvGrpSpPr/>
              <p:nvPr/>
            </p:nvGrpSpPr>
            <p:grpSpPr>
              <a:xfrm>
                <a:off x="7158096" y="1677993"/>
                <a:ext cx="542144" cy="391658"/>
                <a:chOff x="8689341" y="2921926"/>
                <a:chExt cx="542144" cy="391658"/>
              </a:xfrm>
            </p:grpSpPr>
            <p:sp>
              <p:nvSpPr>
                <p:cNvPr id="83" name="Rounded Rectangle 82">
                  <a:extLst>
                    <a:ext uri="{FF2B5EF4-FFF2-40B4-BE49-F238E27FC236}">
                      <a16:creationId xmlns:a16="http://schemas.microsoft.com/office/drawing/2014/main" id="{F58E7F93-A7C2-EABE-E096-7B8433CCDC38}"/>
                    </a:ext>
                  </a:extLst>
                </p:cNvPr>
                <p:cNvSpPr/>
                <p:nvPr/>
              </p:nvSpPr>
              <p:spPr>
                <a:xfrm rot="10800000" flipV="1">
                  <a:off x="8689341" y="2921926"/>
                  <a:ext cx="542144" cy="391658"/>
                </a:xfrm>
                <a:prstGeom prst="roundRect">
                  <a:avLst/>
                </a:prstGeom>
                <a:solidFill>
                  <a:schemeClr val="bg1"/>
                </a:solidFill>
                <a:ln w="57150" cmpd="sng">
                  <a:solidFill>
                    <a:schemeClr val="accent6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b="1" i="1" dirty="0"/>
                </a:p>
              </p:txBody>
            </p:sp>
            <p:sp>
              <p:nvSpPr>
                <p:cNvPr id="84" name="Rounded Rectangle 83">
                  <a:extLst>
                    <a:ext uri="{FF2B5EF4-FFF2-40B4-BE49-F238E27FC236}">
                      <a16:creationId xmlns:a16="http://schemas.microsoft.com/office/drawing/2014/main" id="{00782A70-1594-4E32-BF74-C2FC7E81EFC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 flipV="1">
                  <a:off x="8757443" y="2997471"/>
                  <a:ext cx="404956" cy="240567"/>
                </a:xfrm>
                <a:prstGeom prst="roundRect">
                  <a:avLst>
                    <a:gd name="adj" fmla="val 50000"/>
                  </a:avLst>
                </a:prstGeom>
                <a:noFill/>
                <a:ln w="57150" cmpd="sng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b="1" i="1" dirty="0"/>
                </a:p>
              </p:txBody>
            </p:sp>
            <p:sp>
              <p:nvSpPr>
                <p:cNvPr id="85" name="Rounded Rectangle 84">
                  <a:extLst>
                    <a:ext uri="{FF2B5EF4-FFF2-40B4-BE49-F238E27FC236}">
                      <a16:creationId xmlns:a16="http://schemas.microsoft.com/office/drawing/2014/main" id="{7C3F393B-A621-BE1A-C576-ECB435AE5F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0800000" flipV="1">
                  <a:off x="8843187" y="3093998"/>
                  <a:ext cx="244383" cy="5029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2">
                    <a:lumMod val="50000"/>
                  </a:schemeClr>
                </a:solidFill>
                <a:ln w="57150" cmpd="sng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b="1" i="1" dirty="0"/>
                </a:p>
              </p:txBody>
            </p:sp>
          </p:grp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6A6BD29-65A5-118B-F5E3-7E22032EE307}"/>
                  </a:ext>
                </a:extLst>
              </p:cNvPr>
              <p:cNvSpPr txBox="1"/>
              <p:nvPr/>
            </p:nvSpPr>
            <p:spPr>
              <a:xfrm>
                <a:off x="6700604" y="1633929"/>
                <a:ext cx="457176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T" sz="1100" dirty="0"/>
                  <a:t>EEVs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40BBEC7-6B26-6A1D-CA32-BFEDD79D6674}"/>
                  </a:ext>
                </a:extLst>
              </p:cNvPr>
              <p:cNvSpPr txBox="1"/>
              <p:nvPr/>
            </p:nvSpPr>
            <p:spPr>
              <a:xfrm>
                <a:off x="8833993" y="2158220"/>
                <a:ext cx="474810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T" sz="1100" dirty="0"/>
                  <a:t>IMVs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171A73C-C8CF-1883-4783-2F4C016AF38A}"/>
                </a:ext>
              </a:extLst>
            </p:cNvPr>
            <p:cNvSpPr txBox="1"/>
            <p:nvPr/>
          </p:nvSpPr>
          <p:spPr>
            <a:xfrm>
              <a:off x="4313584" y="5888078"/>
              <a:ext cx="102784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050" dirty="0"/>
                <a:t>“Green” Clones</a:t>
              </a:r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A133CDF-D2C1-986D-492F-4D8B38EEC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l="7068" t="3305" r="3793" b="3086"/>
            <a:stretch/>
          </p:blipFill>
          <p:spPr>
            <a:xfrm>
              <a:off x="3981406" y="4644989"/>
              <a:ext cx="1721060" cy="1252331"/>
            </a:xfrm>
            <a:prstGeom prst="rect">
              <a:avLst/>
            </a:prstGeom>
          </p:spPr>
        </p:pic>
        <p:grpSp>
          <p:nvGrpSpPr>
            <p:cNvPr id="188" name="Group 187">
              <a:extLst>
                <a:ext uri="{FF2B5EF4-FFF2-40B4-BE49-F238E27FC236}">
                  <a16:creationId xmlns:a16="http://schemas.microsoft.com/office/drawing/2014/main" id="{363A4782-9C9E-FCAF-A53B-643882AA3809}"/>
                </a:ext>
              </a:extLst>
            </p:cNvPr>
            <p:cNvGrpSpPr/>
            <p:nvPr/>
          </p:nvGrpSpPr>
          <p:grpSpPr>
            <a:xfrm>
              <a:off x="6246661" y="5692569"/>
              <a:ext cx="3434679" cy="435429"/>
              <a:chOff x="6001001" y="6238479"/>
              <a:chExt cx="3434679" cy="435429"/>
            </a:xfrm>
          </p:grpSpPr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1AE94B62-9A88-A0F9-2833-B621F682F7ED}"/>
                  </a:ext>
                </a:extLst>
              </p:cNvPr>
              <p:cNvGrpSpPr/>
              <p:nvPr/>
            </p:nvGrpSpPr>
            <p:grpSpPr>
              <a:xfrm>
                <a:off x="6047606" y="6294137"/>
                <a:ext cx="3388074" cy="307777"/>
                <a:chOff x="6284002" y="3637570"/>
                <a:chExt cx="3388074" cy="307777"/>
              </a:xfrm>
            </p:grpSpPr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A1D43D00-CCFF-AE0F-698E-4668992740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4002" y="3774376"/>
                  <a:ext cx="2872780" cy="0"/>
                </a:xfrm>
                <a:prstGeom prst="line">
                  <a:avLst/>
                </a:prstGeom>
                <a:ln w="2540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0F41EDBB-5899-A845-F37B-B43A9F2EE7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84002" y="3809456"/>
                  <a:ext cx="2872780" cy="0"/>
                </a:xfrm>
                <a:prstGeom prst="line">
                  <a:avLst/>
                </a:prstGeom>
                <a:ln w="2540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ED1E18C2-8C62-981D-3EF9-4C7CE7FE3C55}"/>
                    </a:ext>
                  </a:extLst>
                </p:cNvPr>
                <p:cNvSpPr txBox="1"/>
                <p:nvPr/>
              </p:nvSpPr>
              <p:spPr>
                <a:xfrm>
                  <a:off x="9079791" y="3637570"/>
                  <a:ext cx="59228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x-none" sz="1400" dirty="0">
                      <a:solidFill>
                        <a:schemeClr val="accent1"/>
                      </a:solidFill>
                    </a:rPr>
                    <a:t>MVA</a:t>
                  </a:r>
                </a:p>
              </p:txBody>
            </p:sp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BC0007E5-3B57-DF9B-205A-BFDE96478159}"/>
                    </a:ext>
                  </a:extLst>
                </p:cNvPr>
                <p:cNvGrpSpPr/>
                <p:nvPr/>
              </p:nvGrpSpPr>
              <p:grpSpPr>
                <a:xfrm>
                  <a:off x="6462613" y="3682938"/>
                  <a:ext cx="716484" cy="215444"/>
                  <a:chOff x="1081207" y="1371666"/>
                  <a:chExt cx="716484" cy="215444"/>
                </a:xfrm>
              </p:grpSpPr>
              <p:sp>
                <p:nvSpPr>
                  <p:cNvPr id="150" name="Rectangle 15">
                    <a:extLst>
                      <a:ext uri="{FF2B5EF4-FFF2-40B4-BE49-F238E27FC236}">
                        <a16:creationId xmlns:a16="http://schemas.microsoft.com/office/drawing/2014/main" id="{2E431607-34CA-5157-1A49-FF6C4312FC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81207" y="1407388"/>
                    <a:ext cx="716484" cy="144000"/>
                  </a:xfrm>
                  <a:prstGeom prst="rect">
                    <a:avLst/>
                  </a:prstGeom>
                  <a:solidFill>
                    <a:schemeClr val="bg1"/>
                  </a:solidFill>
                  <a:ln w="25400">
                    <a:solidFill>
                      <a:srgbClr val="C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900" b="1" dirty="0"/>
                  </a:p>
                </p:txBody>
              </p:sp>
              <p:sp>
                <p:nvSpPr>
                  <p:cNvPr id="151" name="TextBox 150">
                    <a:extLst>
                      <a:ext uri="{FF2B5EF4-FFF2-40B4-BE49-F238E27FC236}">
                        <a16:creationId xmlns:a16="http://schemas.microsoft.com/office/drawing/2014/main" id="{B8D6F594-891C-752A-BF4C-A2495F5217B0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190022" y="1371666"/>
                    <a:ext cx="498855" cy="21544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x-none" sz="800" b="1" i="1" dirty="0">
                        <a:solidFill>
                          <a:srgbClr val="C00000"/>
                        </a:solidFill>
                      </a:rPr>
                      <a:t>Flank-1</a:t>
                    </a:r>
                  </a:p>
                </p:txBody>
              </p:sp>
            </p:grpSp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85BC6B13-DFD9-E023-F5E9-8274F74A5DBC}"/>
                    </a:ext>
                  </a:extLst>
                </p:cNvPr>
                <p:cNvGrpSpPr/>
                <p:nvPr/>
              </p:nvGrpSpPr>
              <p:grpSpPr>
                <a:xfrm>
                  <a:off x="8250196" y="3682938"/>
                  <a:ext cx="716484" cy="215444"/>
                  <a:chOff x="3466720" y="1358154"/>
                  <a:chExt cx="716484" cy="215444"/>
                </a:xfrm>
              </p:grpSpPr>
              <p:sp>
                <p:nvSpPr>
                  <p:cNvPr id="148" name="Rectangle 15">
                    <a:extLst>
                      <a:ext uri="{FF2B5EF4-FFF2-40B4-BE49-F238E27FC236}">
                        <a16:creationId xmlns:a16="http://schemas.microsoft.com/office/drawing/2014/main" id="{BAC0B121-23D5-2893-98E0-EAB3B8757C7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6720" y="1397917"/>
                    <a:ext cx="716484" cy="144000"/>
                  </a:xfrm>
                  <a:prstGeom prst="rect">
                    <a:avLst/>
                  </a:prstGeom>
                  <a:solidFill>
                    <a:schemeClr val="bg1"/>
                  </a:solidFill>
                  <a:ln w="25400">
                    <a:solidFill>
                      <a:srgbClr val="C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900" b="1" dirty="0"/>
                  </a:p>
                </p:txBody>
              </p:sp>
              <p:sp>
                <p:nvSpPr>
                  <p:cNvPr id="149" name="TextBox 148">
                    <a:extLst>
                      <a:ext uri="{FF2B5EF4-FFF2-40B4-BE49-F238E27FC236}">
                        <a16:creationId xmlns:a16="http://schemas.microsoft.com/office/drawing/2014/main" id="{26B29B42-7BEB-B5AD-D4EF-B07057F783E3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567196" y="1358154"/>
                    <a:ext cx="498855" cy="21544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x-none" sz="800" b="1" i="1">
                        <a:solidFill>
                          <a:srgbClr val="C00000"/>
                        </a:solidFill>
                      </a:rPr>
                      <a:t>Flank-</a:t>
                    </a:r>
                    <a:r>
                      <a:rPr lang="it-IT" sz="800" b="1" i="1" dirty="0">
                        <a:solidFill>
                          <a:srgbClr val="C00000"/>
                        </a:solidFill>
                      </a:rPr>
                      <a:t>2</a:t>
                    </a:r>
                    <a:endParaRPr lang="x-none" sz="800" b="1" i="1" dirty="0">
                      <a:solidFill>
                        <a:srgbClr val="C00000"/>
                      </a:solidFill>
                    </a:endParaRPr>
                  </a:p>
                </p:txBody>
              </p:sp>
            </p:grpSp>
            <p:grpSp>
              <p:nvGrpSpPr>
                <p:cNvPr id="139" name="Group 138">
                  <a:extLst>
                    <a:ext uri="{FF2B5EF4-FFF2-40B4-BE49-F238E27FC236}">
                      <a16:creationId xmlns:a16="http://schemas.microsoft.com/office/drawing/2014/main" id="{70B8D5E5-8461-C2CB-CA27-20600F429709}"/>
                    </a:ext>
                  </a:extLst>
                </p:cNvPr>
                <p:cNvGrpSpPr/>
                <p:nvPr/>
              </p:nvGrpSpPr>
              <p:grpSpPr>
                <a:xfrm>
                  <a:off x="7187389" y="3682938"/>
                  <a:ext cx="234000" cy="215444"/>
                  <a:chOff x="2080274" y="2855250"/>
                  <a:chExt cx="232756" cy="215444"/>
                </a:xfrm>
              </p:grpSpPr>
              <p:sp>
                <p:nvSpPr>
                  <p:cNvPr id="146" name="Rectangle 15">
                    <a:extLst>
                      <a:ext uri="{FF2B5EF4-FFF2-40B4-BE49-F238E27FC236}">
                        <a16:creationId xmlns:a16="http://schemas.microsoft.com/office/drawing/2014/main" id="{6C73111E-D239-B987-EF6D-F42A336FB40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22852" y="2886566"/>
                    <a:ext cx="147600" cy="144000"/>
                  </a:xfrm>
                  <a:prstGeom prst="rect">
                    <a:avLst/>
                  </a:prstGeom>
                  <a:solidFill>
                    <a:srgbClr val="7030A0"/>
                  </a:solidFill>
                  <a:ln w="317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900" b="1" dirty="0"/>
                  </a:p>
                </p:txBody>
              </p:sp>
              <p:sp>
                <p:nvSpPr>
                  <p:cNvPr id="147" name="TextBox 146">
                    <a:extLst>
                      <a:ext uri="{FF2B5EF4-FFF2-40B4-BE49-F238E27FC236}">
                        <a16:creationId xmlns:a16="http://schemas.microsoft.com/office/drawing/2014/main" id="{36186C39-D80B-2FE0-1F4E-4AB3825AE215}"/>
                      </a:ext>
                    </a:extLst>
                  </p:cNvPr>
                  <p:cNvSpPr txBox="1"/>
                  <p:nvPr/>
                </p:nvSpPr>
                <p:spPr>
                  <a:xfrm>
                    <a:off x="2080274" y="2855250"/>
                    <a:ext cx="232756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x-none" sz="800" b="1" dirty="0">
                        <a:solidFill>
                          <a:schemeClr val="bg1"/>
                        </a:solidFill>
                      </a:rPr>
                      <a:t>Z</a:t>
                    </a:r>
                  </a:p>
                </p:txBody>
              </p:sp>
            </p:grpSp>
            <p:grpSp>
              <p:nvGrpSpPr>
                <p:cNvPr id="140" name="Group 139">
                  <a:extLst>
                    <a:ext uri="{FF2B5EF4-FFF2-40B4-BE49-F238E27FC236}">
                      <a16:creationId xmlns:a16="http://schemas.microsoft.com/office/drawing/2014/main" id="{C1DA8324-06F6-D91C-6D66-3C8502A035C8}"/>
                    </a:ext>
                  </a:extLst>
                </p:cNvPr>
                <p:cNvGrpSpPr/>
                <p:nvPr/>
              </p:nvGrpSpPr>
              <p:grpSpPr>
                <a:xfrm flipH="1">
                  <a:off x="7896962" y="3680860"/>
                  <a:ext cx="288862" cy="219600"/>
                  <a:chOff x="1829377" y="496999"/>
                  <a:chExt cx="288862" cy="219600"/>
                </a:xfrm>
              </p:grpSpPr>
              <p:sp>
                <p:nvSpPr>
                  <p:cNvPr id="144" name="Right Arrow 143">
                    <a:extLst>
                      <a:ext uri="{FF2B5EF4-FFF2-40B4-BE49-F238E27FC236}">
                        <a16:creationId xmlns:a16="http://schemas.microsoft.com/office/drawing/2014/main" id="{AAB064DE-B54F-7D09-F9AA-A949704FDCE1}"/>
                      </a:ext>
                    </a:extLst>
                  </p:cNvPr>
                  <p:cNvSpPr/>
                  <p:nvPr/>
                </p:nvSpPr>
                <p:spPr>
                  <a:xfrm>
                    <a:off x="1867822" y="496999"/>
                    <a:ext cx="219600" cy="219600"/>
                  </a:xfrm>
                  <a:prstGeom prst="rightArrow">
                    <a:avLst/>
                  </a:prstGeom>
                  <a:solidFill>
                    <a:srgbClr val="00B0F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x-none"/>
                  </a:p>
                </p:txBody>
              </p:sp>
              <p:sp>
                <p:nvSpPr>
                  <p:cNvPr id="145" name="TextBox 144">
                    <a:extLst>
                      <a:ext uri="{FF2B5EF4-FFF2-40B4-BE49-F238E27FC236}">
                        <a16:creationId xmlns:a16="http://schemas.microsoft.com/office/drawing/2014/main" id="{EE326B31-FC50-966C-50B8-810760F538D9}"/>
                      </a:ext>
                    </a:extLst>
                  </p:cNvPr>
                  <p:cNvSpPr txBox="1"/>
                  <p:nvPr/>
                </p:nvSpPr>
                <p:spPr>
                  <a:xfrm>
                    <a:off x="1829377" y="499077"/>
                    <a:ext cx="288862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x-none" sz="800" dirty="0">
                        <a:solidFill>
                          <a:schemeClr val="bg1"/>
                        </a:solidFill>
                      </a:rPr>
                      <a:t>P2</a:t>
                    </a:r>
                  </a:p>
                </p:txBody>
              </p:sp>
            </p:grpSp>
            <p:sp>
              <p:nvSpPr>
                <p:cNvPr id="142" name="Rectangle 15">
                  <a:extLst>
                    <a:ext uri="{FF2B5EF4-FFF2-40B4-BE49-F238E27FC236}">
                      <a16:creationId xmlns:a16="http://schemas.microsoft.com/office/drawing/2014/main" id="{A735E829-0457-7181-671C-6A8F75FD69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23081" y="3722163"/>
                  <a:ext cx="468000" cy="144000"/>
                </a:xfrm>
                <a:prstGeom prst="rect">
                  <a:avLst/>
                </a:prstGeom>
                <a:solidFill>
                  <a:schemeClr val="tx1"/>
                </a:solidFill>
                <a:ln w="317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sz="900" b="1" dirty="0">
                      <a:solidFill>
                        <a:schemeClr val="bg1"/>
                      </a:solidFill>
                    </a:rPr>
                    <a:t>TG</a:t>
                  </a:r>
                </a:p>
              </p:txBody>
            </p:sp>
          </p:grp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7E36AA66-8334-9989-1AE0-8EC912D0032C}"/>
                  </a:ext>
                </a:extLst>
              </p:cNvPr>
              <p:cNvSpPr/>
              <p:nvPr/>
            </p:nvSpPr>
            <p:spPr>
              <a:xfrm>
                <a:off x="6001001" y="6238479"/>
                <a:ext cx="3344805" cy="435429"/>
              </a:xfrm>
              <a:prstGeom prst="rect">
                <a:avLst/>
              </a:prstGeom>
              <a:solidFill>
                <a:schemeClr val="accent1">
                  <a:alpha val="18647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</p:grp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9E8CC4C8-C6AC-08AB-311A-4C083427C88D}"/>
                </a:ext>
              </a:extLst>
            </p:cNvPr>
            <p:cNvSpPr txBox="1"/>
            <p:nvPr/>
          </p:nvSpPr>
          <p:spPr>
            <a:xfrm rot="16200000">
              <a:off x="3998459" y="2161569"/>
              <a:ext cx="9909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Virus-Sorting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FCF2FCE-4374-0EA6-1EA4-CB8ADA8B8AE3}"/>
                </a:ext>
              </a:extLst>
            </p:cNvPr>
            <p:cNvSpPr txBox="1"/>
            <p:nvPr/>
          </p:nvSpPr>
          <p:spPr>
            <a:xfrm rot="16200000">
              <a:off x="7057832" y="3610507"/>
              <a:ext cx="9909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Virus-Sorting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FB327759-A03E-0DBF-67B5-F122A3F2E529}"/>
                </a:ext>
              </a:extLst>
            </p:cNvPr>
            <p:cNvSpPr txBox="1"/>
            <p:nvPr/>
          </p:nvSpPr>
          <p:spPr>
            <a:xfrm>
              <a:off x="8347217" y="2447403"/>
              <a:ext cx="827470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IT" sz="900" dirty="0"/>
                <a:t>MVA-HAG-TG</a:t>
              </a:r>
            </a:p>
            <a:p>
              <a:pPr algn="ctr"/>
              <a:r>
                <a:rPr lang="en-IT" sz="900" dirty="0"/>
                <a:t>-infected CEF </a:t>
              </a:r>
            </a:p>
            <a:p>
              <a:pPr algn="ctr"/>
              <a:r>
                <a:rPr lang="en-IT" sz="900" dirty="0"/>
                <a:t>Supernatant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89907019-A4B4-A7AE-133C-8A9D0384B248}"/>
                </a:ext>
              </a:extLst>
            </p:cNvPr>
            <p:cNvSpPr txBox="1"/>
            <p:nvPr/>
          </p:nvSpPr>
          <p:spPr>
            <a:xfrm>
              <a:off x="4217159" y="4394581"/>
              <a:ext cx="12057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100" dirty="0"/>
                <a:t>Terminal Dilution 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3859FEB-4C4E-E626-6FE6-FF725138EB47}"/>
                </a:ext>
              </a:extLst>
            </p:cNvPr>
            <p:cNvGrpSpPr/>
            <p:nvPr/>
          </p:nvGrpSpPr>
          <p:grpSpPr>
            <a:xfrm>
              <a:off x="3872586" y="1067789"/>
              <a:ext cx="4234543" cy="525161"/>
              <a:chOff x="3872586" y="1067789"/>
              <a:chExt cx="4234543" cy="525161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7F66ABCB-A439-9FA7-C585-6F30766395A6}"/>
                  </a:ext>
                </a:extLst>
              </p:cNvPr>
              <p:cNvGrpSpPr/>
              <p:nvPr/>
            </p:nvGrpSpPr>
            <p:grpSpPr>
              <a:xfrm>
                <a:off x="3872586" y="1067789"/>
                <a:ext cx="4234543" cy="525161"/>
                <a:chOff x="3954472" y="344457"/>
                <a:chExt cx="4234543" cy="525161"/>
              </a:xfrm>
            </p:grpSpPr>
            <p:grpSp>
              <p:nvGrpSpPr>
                <p:cNvPr id="91" name="Group 90">
                  <a:extLst>
                    <a:ext uri="{FF2B5EF4-FFF2-40B4-BE49-F238E27FC236}">
                      <a16:creationId xmlns:a16="http://schemas.microsoft.com/office/drawing/2014/main" id="{398DF5A1-9475-54CD-BC95-5D64DB4A32E5}"/>
                    </a:ext>
                  </a:extLst>
                </p:cNvPr>
                <p:cNvGrpSpPr/>
                <p:nvPr/>
              </p:nvGrpSpPr>
              <p:grpSpPr>
                <a:xfrm>
                  <a:off x="3956553" y="344457"/>
                  <a:ext cx="4230380" cy="525161"/>
                  <a:chOff x="3578087" y="1178871"/>
                  <a:chExt cx="4230380" cy="525161"/>
                </a:xfrm>
              </p:grpSpPr>
              <p:grpSp>
                <p:nvGrpSpPr>
                  <p:cNvPr id="92" name="Group 91">
                    <a:extLst>
                      <a:ext uri="{FF2B5EF4-FFF2-40B4-BE49-F238E27FC236}">
                        <a16:creationId xmlns:a16="http://schemas.microsoft.com/office/drawing/2014/main" id="{42521D6E-E6F5-0CBD-4779-F436E3A0809D}"/>
                      </a:ext>
                    </a:extLst>
                  </p:cNvPr>
                  <p:cNvGrpSpPr/>
                  <p:nvPr/>
                </p:nvGrpSpPr>
                <p:grpSpPr>
                  <a:xfrm>
                    <a:off x="3846221" y="1178871"/>
                    <a:ext cx="3962246" cy="525161"/>
                    <a:chOff x="3846221" y="1178871"/>
                    <a:chExt cx="3962246" cy="525161"/>
                  </a:xfrm>
                </p:grpSpPr>
                <p:sp>
                  <p:nvSpPr>
                    <p:cNvPr id="94" name="TextBox 93">
                      <a:extLst>
                        <a:ext uri="{FF2B5EF4-FFF2-40B4-BE49-F238E27FC236}">
                          <a16:creationId xmlns:a16="http://schemas.microsoft.com/office/drawing/2014/main" id="{5744304F-7FCB-001C-0B86-7A33C0565B3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45593" y="1473200"/>
                      <a:ext cx="641522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IT" sz="900" dirty="0"/>
                        <a:t>EGFP   HA</a:t>
                      </a:r>
                    </a:p>
                  </p:txBody>
                </p:sp>
                <p:grpSp>
                  <p:nvGrpSpPr>
                    <p:cNvPr id="95" name="Group 94">
                      <a:extLst>
                        <a:ext uri="{FF2B5EF4-FFF2-40B4-BE49-F238E27FC236}">
                          <a16:creationId xmlns:a16="http://schemas.microsoft.com/office/drawing/2014/main" id="{8421A9D0-35AE-EC50-DB55-7699EDCC2B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846221" y="1178871"/>
                      <a:ext cx="3962246" cy="359784"/>
                      <a:chOff x="939028" y="2652071"/>
                      <a:chExt cx="3962246" cy="359784"/>
                    </a:xfrm>
                  </p:grpSpPr>
                  <p:sp>
                    <p:nvSpPr>
                      <p:cNvPr id="96" name="TextBox 95">
                        <a:extLst>
                          <a:ext uri="{FF2B5EF4-FFF2-40B4-BE49-F238E27FC236}">
                            <a16:creationId xmlns:a16="http://schemas.microsoft.com/office/drawing/2014/main" id="{5D04C94E-F4AB-FC45-03BC-AD40EF04E49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577147" y="2652071"/>
                        <a:ext cx="396262" cy="2308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x-none" sz="900" dirty="0"/>
                          <a:t>HAG</a:t>
                        </a:r>
                      </a:p>
                    </p:txBody>
                  </p:sp>
                  <p:grpSp>
                    <p:nvGrpSpPr>
                      <p:cNvPr id="97" name="Group 96">
                        <a:extLst>
                          <a:ext uri="{FF2B5EF4-FFF2-40B4-BE49-F238E27FC236}">
                            <a16:creationId xmlns:a16="http://schemas.microsoft.com/office/drawing/2014/main" id="{57846DBB-3573-B922-E688-ED069291B7D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9028" y="2791787"/>
                        <a:ext cx="3962246" cy="220068"/>
                        <a:chOff x="869580" y="2868710"/>
                        <a:chExt cx="3962246" cy="220068"/>
                      </a:xfrm>
                    </p:grpSpPr>
                    <p:cxnSp>
                      <p:nvCxnSpPr>
                        <p:cNvPr id="98" name="Straight Connector 97">
                          <a:extLst>
                            <a:ext uri="{FF2B5EF4-FFF2-40B4-BE49-F238E27FC236}">
                              <a16:creationId xmlns:a16="http://schemas.microsoft.com/office/drawing/2014/main" id="{E871890A-A1DA-8D23-C0BA-817078D137A8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869580" y="2978744"/>
                          <a:ext cx="3962246" cy="0"/>
                        </a:xfrm>
                        <a:prstGeom prst="line">
                          <a:avLst/>
                        </a:prstGeom>
                        <a:ln w="25400" cmpd="sng">
                          <a:solidFill>
                            <a:srgbClr val="C00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99" name="Group 98">
                          <a:extLst>
                            <a:ext uri="{FF2B5EF4-FFF2-40B4-BE49-F238E27FC236}">
                              <a16:creationId xmlns:a16="http://schemas.microsoft.com/office/drawing/2014/main" id="{45793D4F-7B8E-E56E-A03E-09AD30AB53F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81207" y="2871022"/>
                          <a:ext cx="716484" cy="215444"/>
                          <a:chOff x="1081207" y="1371666"/>
                          <a:chExt cx="716484" cy="215444"/>
                        </a:xfrm>
                      </p:grpSpPr>
                      <p:sp>
                        <p:nvSpPr>
                          <p:cNvPr id="121" name="Rectangle 15">
                            <a:extLst>
                              <a:ext uri="{FF2B5EF4-FFF2-40B4-BE49-F238E27FC236}">
                                <a16:creationId xmlns:a16="http://schemas.microsoft.com/office/drawing/2014/main" id="{84716476-1859-4731-8E50-9F04768B201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081207" y="1407388"/>
                            <a:ext cx="716484" cy="144000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25400">
                            <a:solidFill>
                              <a:srgbClr val="C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en-US" sz="900" b="1" dirty="0"/>
                          </a:p>
                        </p:txBody>
                      </p:sp>
                      <p:sp>
                        <p:nvSpPr>
                          <p:cNvPr id="122" name="TextBox 121">
                            <a:extLst>
                              <a:ext uri="{FF2B5EF4-FFF2-40B4-BE49-F238E27FC236}">
                                <a16:creationId xmlns:a16="http://schemas.microsoft.com/office/drawing/2014/main" id="{E021A0C9-B959-B2CC-5F46-905D121AF345}"/>
                              </a:ext>
                            </a:extLst>
                          </p:cNvPr>
                          <p:cNvSpPr txBox="1">
                            <a:spLocks/>
                          </p:cNvSpPr>
                          <p:nvPr/>
                        </p:nvSpPr>
                        <p:spPr>
                          <a:xfrm>
                            <a:off x="1190022" y="1371666"/>
                            <a:ext cx="498855" cy="2154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x-none" sz="800" b="1" i="1" dirty="0">
                                <a:solidFill>
                                  <a:srgbClr val="C00000"/>
                                </a:solidFill>
                              </a:rPr>
                              <a:t>Flank-1</a:t>
                            </a:r>
                          </a:p>
                        </p:txBody>
                      </p:sp>
                    </p:grpSp>
                    <p:grpSp>
                      <p:nvGrpSpPr>
                        <p:cNvPr id="100" name="Group 99">
                          <a:extLst>
                            <a:ext uri="{FF2B5EF4-FFF2-40B4-BE49-F238E27FC236}">
                              <a16:creationId xmlns:a16="http://schemas.microsoft.com/office/drawing/2014/main" id="{2A1255AA-54F4-E2D5-472A-1693DAF5EE9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012209" y="2871022"/>
                          <a:ext cx="716484" cy="215444"/>
                          <a:chOff x="3466720" y="1358154"/>
                          <a:chExt cx="716484" cy="215444"/>
                        </a:xfrm>
                      </p:grpSpPr>
                      <p:sp>
                        <p:nvSpPr>
                          <p:cNvPr id="119" name="Rectangle 15">
                            <a:extLst>
                              <a:ext uri="{FF2B5EF4-FFF2-40B4-BE49-F238E27FC236}">
                                <a16:creationId xmlns:a16="http://schemas.microsoft.com/office/drawing/2014/main" id="{3888F530-E120-7AF0-722E-1BFD48C9504A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466720" y="1397917"/>
                            <a:ext cx="716484" cy="144000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25400">
                            <a:solidFill>
                              <a:srgbClr val="C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en-US" sz="900" b="1" dirty="0"/>
                          </a:p>
                        </p:txBody>
                      </p:sp>
                      <p:sp>
                        <p:nvSpPr>
                          <p:cNvPr id="120" name="TextBox 119">
                            <a:extLst>
                              <a:ext uri="{FF2B5EF4-FFF2-40B4-BE49-F238E27FC236}">
                                <a16:creationId xmlns:a16="http://schemas.microsoft.com/office/drawing/2014/main" id="{FDEC3E8E-D828-2192-DD1A-F1E8E9E336AC}"/>
                              </a:ext>
                            </a:extLst>
                          </p:cNvPr>
                          <p:cNvSpPr txBox="1">
                            <a:spLocks/>
                          </p:cNvSpPr>
                          <p:nvPr/>
                        </p:nvSpPr>
                        <p:spPr>
                          <a:xfrm>
                            <a:off x="3567196" y="1358154"/>
                            <a:ext cx="498855" cy="2154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x-none" sz="800" b="1" i="1">
                                <a:solidFill>
                                  <a:srgbClr val="C00000"/>
                                </a:solidFill>
                              </a:rPr>
                              <a:t>Flank-</a:t>
                            </a:r>
                            <a:r>
                              <a:rPr lang="it-IT" sz="800" b="1" i="1" dirty="0">
                                <a:solidFill>
                                  <a:srgbClr val="C00000"/>
                                </a:solidFill>
                              </a:rPr>
                              <a:t>2</a:t>
                            </a:r>
                            <a:endParaRPr lang="x-none" sz="800" b="1" i="1" dirty="0">
                              <a:solidFill>
                                <a:srgbClr val="C00000"/>
                              </a:solidFill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1" name="Group 100">
                          <a:extLst>
                            <a:ext uri="{FF2B5EF4-FFF2-40B4-BE49-F238E27FC236}">
                              <a16:creationId xmlns:a16="http://schemas.microsoft.com/office/drawing/2014/main" id="{BCBBBAE6-EAA6-2939-6E1B-9F9CF03F200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956085" y="2868710"/>
                          <a:ext cx="327600" cy="220068"/>
                          <a:chOff x="2063720" y="3020592"/>
                          <a:chExt cx="327600" cy="220068"/>
                        </a:xfrm>
                      </p:grpSpPr>
                      <p:sp>
                        <p:nvSpPr>
                          <p:cNvPr id="117" name="Right Arrow 116">
                            <a:extLst>
                              <a:ext uri="{FF2B5EF4-FFF2-40B4-BE49-F238E27FC236}">
                                <a16:creationId xmlns:a16="http://schemas.microsoft.com/office/drawing/2014/main" id="{2AB628BA-A649-22F6-7F90-FE9D8AD1831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112884" y="3021060"/>
                            <a:ext cx="216000" cy="219600"/>
                          </a:xfrm>
                          <a:prstGeom prst="rightArrow">
                            <a:avLst/>
                          </a:pr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x-none"/>
                          </a:p>
                        </p:txBody>
                      </p:sp>
                      <p:sp>
                        <p:nvSpPr>
                          <p:cNvPr id="118" name="TextBox 117">
                            <a:extLst>
                              <a:ext uri="{FF2B5EF4-FFF2-40B4-BE49-F238E27FC236}">
                                <a16:creationId xmlns:a16="http://schemas.microsoft.com/office/drawing/2014/main" id="{887A1000-CE0C-3258-A3F4-88920E37AE91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2063720" y="3020592"/>
                            <a:ext cx="327600" cy="215444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x-none" sz="800" dirty="0">
                                <a:solidFill>
                                  <a:schemeClr val="bg1"/>
                                </a:solidFill>
                              </a:rPr>
                              <a:t>P1</a:t>
                            </a:r>
                          </a:p>
                        </p:txBody>
                      </p:sp>
                    </p:grpSp>
                    <p:grpSp>
                      <p:nvGrpSpPr>
                        <p:cNvPr id="102" name="Group 101">
                          <a:extLst>
                            <a:ext uri="{FF2B5EF4-FFF2-40B4-BE49-F238E27FC236}">
                              <a16:creationId xmlns:a16="http://schemas.microsoft.com/office/drawing/2014/main" id="{CC3BABB5-254F-4E14-27F6-2BEE1BFC7AD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784963" y="2871022"/>
                          <a:ext cx="234000" cy="215444"/>
                          <a:chOff x="2080274" y="2855250"/>
                          <a:chExt cx="232756" cy="215444"/>
                        </a:xfrm>
                      </p:grpSpPr>
                      <p:sp>
                        <p:nvSpPr>
                          <p:cNvPr id="115" name="Rectangle 15">
                            <a:extLst>
                              <a:ext uri="{FF2B5EF4-FFF2-40B4-BE49-F238E27FC236}">
                                <a16:creationId xmlns:a16="http://schemas.microsoft.com/office/drawing/2014/main" id="{30FB3681-B284-6FAC-A3C3-51DD00E32C8D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22852" y="2886566"/>
                            <a:ext cx="147600" cy="144000"/>
                          </a:xfrm>
                          <a:prstGeom prst="rect">
                            <a:avLst/>
                          </a:prstGeom>
                          <a:solidFill>
                            <a:srgbClr val="7030A0"/>
                          </a:solidFill>
                          <a:ln w="317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en-US" sz="900" b="1" dirty="0"/>
                          </a:p>
                        </p:txBody>
                      </p:sp>
                      <p:sp>
                        <p:nvSpPr>
                          <p:cNvPr id="116" name="TextBox 115">
                            <a:extLst>
                              <a:ext uri="{FF2B5EF4-FFF2-40B4-BE49-F238E27FC236}">
                                <a16:creationId xmlns:a16="http://schemas.microsoft.com/office/drawing/2014/main" id="{B10C3261-9C2E-51CF-71F0-5B1B7CACAC6A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2080274" y="2855250"/>
                            <a:ext cx="232756" cy="215444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x-none" sz="800" b="1" dirty="0">
                                <a:solidFill>
                                  <a:schemeClr val="bg1"/>
                                </a:solidFill>
                              </a:rPr>
                              <a:t>Z</a:t>
                            </a:r>
                          </a:p>
                        </p:txBody>
                      </p:sp>
                    </p:grpSp>
                    <p:grpSp>
                      <p:nvGrpSpPr>
                        <p:cNvPr id="103" name="Group 102">
                          <a:extLst>
                            <a:ext uri="{FF2B5EF4-FFF2-40B4-BE49-F238E27FC236}">
                              <a16:creationId xmlns:a16="http://schemas.microsoft.com/office/drawing/2014/main" id="{E330A8A7-A4ED-0B23-2E6F-52CC0D77679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 flipH="1">
                          <a:off x="3723347" y="2868944"/>
                          <a:ext cx="288862" cy="219600"/>
                          <a:chOff x="1829377" y="496999"/>
                          <a:chExt cx="288862" cy="219600"/>
                        </a:xfrm>
                      </p:grpSpPr>
                      <p:sp>
                        <p:nvSpPr>
                          <p:cNvPr id="113" name="Right Arrow 112">
                            <a:extLst>
                              <a:ext uri="{FF2B5EF4-FFF2-40B4-BE49-F238E27FC236}">
                                <a16:creationId xmlns:a16="http://schemas.microsoft.com/office/drawing/2014/main" id="{85258A8A-442D-50F2-0632-2D8E77DD6CA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67822" y="496999"/>
                            <a:ext cx="219600" cy="219600"/>
                          </a:xfrm>
                          <a:prstGeom prst="rightArrow">
                            <a:avLst/>
                          </a:prstGeom>
                          <a:solidFill>
                            <a:srgbClr val="00B0F0"/>
                          </a:solidFill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x-none"/>
                          </a:p>
                        </p:txBody>
                      </p:sp>
                      <p:sp>
                        <p:nvSpPr>
                          <p:cNvPr id="114" name="TextBox 113">
                            <a:extLst>
                              <a:ext uri="{FF2B5EF4-FFF2-40B4-BE49-F238E27FC236}">
                                <a16:creationId xmlns:a16="http://schemas.microsoft.com/office/drawing/2014/main" id="{B9E0DC0D-7F84-F9E7-63C4-ADCB4B9566CB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829377" y="499077"/>
                            <a:ext cx="288862" cy="215444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x-none" sz="800" dirty="0">
                                <a:solidFill>
                                  <a:schemeClr val="bg1"/>
                                </a:solidFill>
                              </a:rPr>
                              <a:t>P2</a:t>
                            </a:r>
                          </a:p>
                        </p:txBody>
                      </p:sp>
                    </p:grpSp>
                    <p:sp>
                      <p:nvSpPr>
                        <p:cNvPr id="104" name="Rectangle 15">
                          <a:extLst>
                            <a:ext uri="{FF2B5EF4-FFF2-40B4-BE49-F238E27FC236}">
                              <a16:creationId xmlns:a16="http://schemas.microsoft.com/office/drawing/2014/main" id="{AB58EC7F-90EB-D882-9451-D729265FF6B1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57774" y="2906744"/>
                          <a:ext cx="468000" cy="144000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 w="3175">
                          <a:solidFill>
                            <a:schemeClr val="accent1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900" b="1" dirty="0">
                              <a:solidFill>
                                <a:schemeClr val="bg1"/>
                              </a:solidFill>
                            </a:rPr>
                            <a:t>TG</a:t>
                          </a:r>
                        </a:p>
                      </p:txBody>
                    </p:sp>
                    <p:grpSp>
                      <p:nvGrpSpPr>
                        <p:cNvPr id="105" name="Group 104">
                          <a:extLst>
                            <a:ext uri="{FF2B5EF4-FFF2-40B4-BE49-F238E27FC236}">
                              <a16:creationId xmlns:a16="http://schemas.microsoft.com/office/drawing/2014/main" id="{B6DD0577-2AEB-749F-4A50-62E8069B2D3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039855" y="2871022"/>
                          <a:ext cx="234000" cy="215444"/>
                          <a:chOff x="2080274" y="2855250"/>
                          <a:chExt cx="232756" cy="215444"/>
                        </a:xfrm>
                      </p:grpSpPr>
                      <p:sp>
                        <p:nvSpPr>
                          <p:cNvPr id="111" name="Rectangle 15">
                            <a:extLst>
                              <a:ext uri="{FF2B5EF4-FFF2-40B4-BE49-F238E27FC236}">
                                <a16:creationId xmlns:a16="http://schemas.microsoft.com/office/drawing/2014/main" id="{10E7C290-FB5E-ECB3-AF6F-A84AA2305A8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22852" y="2886566"/>
                            <a:ext cx="147600" cy="144000"/>
                          </a:xfrm>
                          <a:prstGeom prst="rect">
                            <a:avLst/>
                          </a:prstGeom>
                          <a:solidFill>
                            <a:srgbClr val="7030A0"/>
                          </a:solidFill>
                          <a:ln w="317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en-US" sz="900" b="1" dirty="0"/>
                          </a:p>
                        </p:txBody>
                      </p:sp>
                      <p:sp>
                        <p:nvSpPr>
                          <p:cNvPr id="112" name="TextBox 111">
                            <a:extLst>
                              <a:ext uri="{FF2B5EF4-FFF2-40B4-BE49-F238E27FC236}">
                                <a16:creationId xmlns:a16="http://schemas.microsoft.com/office/drawing/2014/main" id="{8AD2A9BF-EEF5-76B7-8365-88CDF0EAC375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2080274" y="2855250"/>
                            <a:ext cx="232756" cy="215444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x-none" sz="800" b="1" dirty="0">
                                <a:solidFill>
                                  <a:schemeClr val="bg1"/>
                                </a:solidFill>
                              </a:rPr>
                              <a:t>Z</a:t>
                            </a:r>
                          </a:p>
                        </p:txBody>
                      </p:sp>
                    </p:grpSp>
                    <p:grpSp>
                      <p:nvGrpSpPr>
                        <p:cNvPr id="106" name="Group 105">
                          <a:extLst>
                            <a:ext uri="{FF2B5EF4-FFF2-40B4-BE49-F238E27FC236}">
                              <a16:creationId xmlns:a16="http://schemas.microsoft.com/office/drawing/2014/main" id="{84E8D2E3-978F-D5C7-0F32-7C5E08D0894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236061" y="2905281"/>
                          <a:ext cx="803059" cy="158400"/>
                          <a:chOff x="2120103" y="4397598"/>
                          <a:chExt cx="803059" cy="158400"/>
                        </a:xfrm>
                      </p:grpSpPr>
                      <p:grpSp>
                        <p:nvGrpSpPr>
                          <p:cNvPr id="107" name="Group 106">
                            <a:extLst>
                              <a:ext uri="{FF2B5EF4-FFF2-40B4-BE49-F238E27FC236}">
                                <a16:creationId xmlns:a16="http://schemas.microsoft.com/office/drawing/2014/main" id="{632CBDAA-7C5A-8D05-08B8-C6B982805FD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22852" y="4397598"/>
                            <a:ext cx="792782" cy="158400"/>
                            <a:chOff x="2122852" y="4397598"/>
                            <a:chExt cx="792782" cy="158400"/>
                          </a:xfrm>
                        </p:grpSpPr>
                        <p:sp>
                          <p:nvSpPr>
                            <p:cNvPr id="109" name="Rectangle 15">
                              <a:extLst>
                                <a:ext uri="{FF2B5EF4-FFF2-40B4-BE49-F238E27FC236}">
                                  <a16:creationId xmlns:a16="http://schemas.microsoft.com/office/drawing/2014/main" id="{5709ACB0-8077-DCB7-1675-7494A07D9335}"/>
                                </a:ext>
                              </a:extLst>
                            </p:cNvPr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627634" y="4397598"/>
                              <a:ext cx="288000" cy="158400"/>
                            </a:xfrm>
                            <a:prstGeom prst="rect">
                              <a:avLst/>
                            </a:prstGeom>
                            <a:solidFill>
                              <a:srgbClr val="FFC000"/>
                            </a:solidFill>
                            <a:ln w="317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/>
                            <a:p>
                              <a:endParaRPr lang="en-US" sz="900" b="1" dirty="0"/>
                            </a:p>
                          </p:txBody>
                        </p:sp>
                        <p:sp>
                          <p:nvSpPr>
                            <p:cNvPr id="110" name="Rectangle 15">
                              <a:extLst>
                                <a:ext uri="{FF2B5EF4-FFF2-40B4-BE49-F238E27FC236}">
                                  <a16:creationId xmlns:a16="http://schemas.microsoft.com/office/drawing/2014/main" id="{86C5BF5F-2D5C-46EC-1CAC-B3B398360CEC}"/>
                                </a:ext>
                              </a:extLst>
                            </p:cNvPr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122852" y="4397598"/>
                              <a:ext cx="504000" cy="144000"/>
                            </a:xfrm>
                            <a:prstGeom prst="rect">
                              <a:avLst/>
                            </a:prstGeom>
                            <a:solidFill>
                              <a:srgbClr val="92D050"/>
                            </a:solidFill>
                            <a:ln w="317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/>
                            <a:p>
                              <a:endParaRPr lang="en-US" sz="900" b="1" dirty="0"/>
                            </a:p>
                          </p:txBody>
                        </p:sp>
                      </p:grpSp>
                      <p:sp>
                        <p:nvSpPr>
                          <p:cNvPr id="108" name="Rectangle 107">
                            <a:extLst>
                              <a:ext uri="{FF2B5EF4-FFF2-40B4-BE49-F238E27FC236}">
                                <a16:creationId xmlns:a16="http://schemas.microsoft.com/office/drawing/2014/main" id="{E948289F-2731-30C5-B2B9-034AC1547DB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120103" y="4405918"/>
                            <a:ext cx="803059" cy="144000"/>
                          </a:xfrm>
                          <a:prstGeom prst="rect">
                            <a:avLst/>
                          </a:prstGeom>
                          <a:noFill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x-none"/>
                          </a:p>
                        </p:txBody>
                      </p:sp>
                    </p:grpSp>
                  </p:grpSp>
                </p:grpSp>
              </p:grpSp>
              <p:sp>
                <p:nvSpPr>
                  <p:cNvPr id="93" name="TextBox 92">
                    <a:extLst>
                      <a:ext uri="{FF2B5EF4-FFF2-40B4-BE49-F238E27FC236}">
                        <a16:creationId xmlns:a16="http://schemas.microsoft.com/office/drawing/2014/main" id="{AC3C3C41-2B3C-AD12-8F48-92B38CABCCCE}"/>
                      </a:ext>
                    </a:extLst>
                  </p:cNvPr>
                  <p:cNvSpPr txBox="1"/>
                  <p:nvPr/>
                </p:nvSpPr>
                <p:spPr>
                  <a:xfrm>
                    <a:off x="3578087" y="1292087"/>
                    <a:ext cx="340158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IT" sz="1200" dirty="0"/>
                      <a:t>TP</a:t>
                    </a:r>
                  </a:p>
                </p:txBody>
              </p:sp>
            </p:grp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FE726D4E-F441-45D5-656C-D8233FA245A2}"/>
                    </a:ext>
                  </a:extLst>
                </p:cNvPr>
                <p:cNvSpPr/>
                <p:nvPr/>
              </p:nvSpPr>
              <p:spPr>
                <a:xfrm>
                  <a:off x="3954472" y="381314"/>
                  <a:ext cx="4234543" cy="435429"/>
                </a:xfrm>
                <a:prstGeom prst="rect">
                  <a:avLst/>
                </a:prstGeom>
                <a:solidFill>
                  <a:schemeClr val="accent1">
                    <a:alpha val="18647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T"/>
                </a:p>
              </p:txBody>
            </p:sp>
          </p:grp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1B077E86-E320-07AA-53A9-9F02CB03025B}"/>
                  </a:ext>
                </a:extLst>
              </p:cNvPr>
              <p:cNvCxnSpPr/>
              <p:nvPr/>
            </p:nvCxnSpPr>
            <p:spPr>
              <a:xfrm>
                <a:off x="6016625" y="1254125"/>
                <a:ext cx="0" cy="14287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8EFCAB-28D2-6940-7B0E-286F2D8F9ADB}"/>
                </a:ext>
              </a:extLst>
            </p:cNvPr>
            <p:cNvSpPr/>
            <p:nvPr/>
          </p:nvSpPr>
          <p:spPr>
            <a:xfrm>
              <a:off x="8353425" y="2447925"/>
              <a:ext cx="822325" cy="511175"/>
            </a:xfrm>
            <a:prstGeom prst="rect">
              <a:avLst/>
            </a:prstGeom>
            <a:solidFill>
              <a:schemeClr val="accent1">
                <a:alpha val="19108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600"/>
            </a:p>
          </p:txBody>
        </p:sp>
        <p:sp>
          <p:nvSpPr>
            <p:cNvPr id="10" name="Left Arrow 9">
              <a:extLst>
                <a:ext uri="{FF2B5EF4-FFF2-40B4-BE49-F238E27FC236}">
                  <a16:creationId xmlns:a16="http://schemas.microsoft.com/office/drawing/2014/main" id="{C6058EB3-7928-5C91-C967-27B5368790F9}"/>
                </a:ext>
              </a:extLst>
            </p:cNvPr>
            <p:cNvSpPr/>
            <p:nvPr/>
          </p:nvSpPr>
          <p:spPr>
            <a:xfrm>
              <a:off x="6238875" y="2873375"/>
              <a:ext cx="427932" cy="69330"/>
            </a:xfrm>
            <a:prstGeom prst="leftArrow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1" name="Bent Arrow 10">
              <a:extLst>
                <a:ext uri="{FF2B5EF4-FFF2-40B4-BE49-F238E27FC236}">
                  <a16:creationId xmlns:a16="http://schemas.microsoft.com/office/drawing/2014/main" id="{24D7C4EB-C3D4-1CBE-0DAE-C5501C4F591A}"/>
                </a:ext>
              </a:extLst>
            </p:cNvPr>
            <p:cNvSpPr/>
            <p:nvPr/>
          </p:nvSpPr>
          <p:spPr>
            <a:xfrm rot="5400000">
              <a:off x="8301036" y="1154116"/>
              <a:ext cx="255589" cy="566737"/>
            </a:xfrm>
            <a:prstGeom prst="bentArrow">
              <a:avLst>
                <a:gd name="adj1" fmla="val 13402"/>
                <a:gd name="adj2" fmla="val 15683"/>
                <a:gd name="adj3" fmla="val 20032"/>
                <a:gd name="adj4" fmla="val 36296"/>
              </a:avLst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>
                <a:solidFill>
                  <a:schemeClr val="tx1"/>
                </a:solidFill>
              </a:endParaRPr>
            </a:p>
          </p:txBody>
        </p:sp>
        <p:sp>
          <p:nvSpPr>
            <p:cNvPr id="12" name="Left Arrow 11">
              <a:extLst>
                <a:ext uri="{FF2B5EF4-FFF2-40B4-BE49-F238E27FC236}">
                  <a16:creationId xmlns:a16="http://schemas.microsoft.com/office/drawing/2014/main" id="{AC06EA48-19E2-6E55-A78C-D0C4E38898CA}"/>
                </a:ext>
              </a:extLst>
            </p:cNvPr>
            <p:cNvSpPr/>
            <p:nvPr/>
          </p:nvSpPr>
          <p:spPr>
            <a:xfrm flipH="1">
              <a:off x="5777344" y="4861368"/>
              <a:ext cx="1241251" cy="91193"/>
            </a:xfrm>
            <a:prstGeom prst="leftArrow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D67AF17-CF33-2479-C681-F88C96E9AB2D}"/>
                </a:ext>
              </a:extLst>
            </p:cNvPr>
            <p:cNvSpPr/>
            <p:nvPr/>
          </p:nvSpPr>
          <p:spPr>
            <a:xfrm>
              <a:off x="6276975" y="5635625"/>
              <a:ext cx="1082675" cy="127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2E4B4475-B72E-A5D0-A3A5-6AECFC2137F8}"/>
                </a:ext>
              </a:extLst>
            </p:cNvPr>
            <p:cNvSpPr txBox="1"/>
            <p:nvPr/>
          </p:nvSpPr>
          <p:spPr>
            <a:xfrm>
              <a:off x="6275507" y="5577179"/>
              <a:ext cx="107753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900" dirty="0"/>
                <a:t>Z/Z Recombination</a:t>
              </a:r>
            </a:p>
          </p:txBody>
        </p:sp>
        <p:sp>
          <p:nvSpPr>
            <p:cNvPr id="16" name="Left Arrow 15">
              <a:extLst>
                <a:ext uri="{FF2B5EF4-FFF2-40B4-BE49-F238E27FC236}">
                  <a16:creationId xmlns:a16="http://schemas.microsoft.com/office/drawing/2014/main" id="{69B546B0-E287-EB7B-8DCB-4060C64D2482}"/>
                </a:ext>
              </a:extLst>
            </p:cNvPr>
            <p:cNvSpPr/>
            <p:nvPr/>
          </p:nvSpPr>
          <p:spPr>
            <a:xfrm rot="16200000">
              <a:off x="3947333" y="4239433"/>
              <a:ext cx="539750" cy="69850"/>
            </a:xfrm>
            <a:prstGeom prst="leftArrow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</p:spTree>
    <p:extLst>
      <p:ext uri="{BB962C8B-B14F-4D97-AF65-F5344CB8AC3E}">
        <p14:creationId xmlns:p14="http://schemas.microsoft.com/office/powerpoint/2010/main" val="933533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194</Words>
  <Application>Microsoft Macintosh PowerPoint</Application>
  <PresentationFormat>Widescreen</PresentationFormat>
  <Paragraphs>98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cusmibio cusmibio</dc:creator>
  <cp:keywords/>
  <dc:description/>
  <cp:lastModifiedBy>giovanna viale</cp:lastModifiedBy>
  <cp:revision>5</cp:revision>
  <dcterms:created xsi:type="dcterms:W3CDTF">2023-05-13T19:54:51Z</dcterms:created>
  <dcterms:modified xsi:type="dcterms:W3CDTF">2023-05-14T17:47:18Z</dcterms:modified>
  <cp:category/>
</cp:coreProperties>
</file>