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257" r:id="rId3"/>
    <p:sldId id="256" r:id="rId5"/>
    <p:sldId id="258" r:id="rId6"/>
    <p:sldId id="259" r:id="rId7"/>
    <p:sldId id="260" r:id="rId8"/>
  </p:sldIdLst>
  <p:sldSz cx="6858000" cy="12192635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86374"/>
  </p:normalViewPr>
  <p:slideViewPr>
    <p:cSldViewPr snapToGrid="0" showGuides="1">
      <p:cViewPr varScale="1">
        <p:scale>
          <a:sx n="127" d="100"/>
          <a:sy n="127" d="100"/>
        </p:scale>
        <p:origin x="1952" y="184"/>
      </p:cViewPr>
      <p:guideLst>
        <p:guide orient="horz" pos="3840"/>
        <p:guide pos="21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81371" y="1279525"/>
            <a:ext cx="1942909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857250" y="2352164"/>
            <a:ext cx="5143500" cy="3888385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450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857250" y="6404254"/>
            <a:ext cx="5143500" cy="294386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  <a:ea typeface="+mn-ea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71488" y="980617"/>
            <a:ext cx="5915025" cy="9883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4331" y="459503"/>
            <a:ext cx="5915025" cy="2356788"/>
          </a:xfrm>
        </p:spPr>
        <p:txBody>
          <a:bodyPr anchor="ctr" anchorCtr="0">
            <a:normAutofit/>
          </a:bodyPr>
          <a:lstStyle>
            <a:lvl1pPr>
              <a:defRPr sz="33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4331" y="3245875"/>
            <a:ext cx="5915025" cy="7736474"/>
          </a:xfrm>
        </p:spPr>
        <p:txBody>
          <a:bodyPr>
            <a:normAutofit/>
          </a:bodyPr>
          <a:lstStyle>
            <a:lvl1pPr>
              <a:defRPr sz="2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15" y="834086"/>
            <a:ext cx="5798209" cy="7277778"/>
          </a:xfrm>
        </p:spPr>
        <p:txBody>
          <a:bodyPr anchor="b">
            <a:normAutofit/>
          </a:bodyPr>
          <a:lstStyle>
            <a:lvl1pPr>
              <a:defRPr sz="450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16" y="8196412"/>
            <a:ext cx="5798208" cy="115132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4331" y="459503"/>
            <a:ext cx="5915025" cy="2356788"/>
          </a:xfrm>
        </p:spPr>
        <p:txBody>
          <a:bodyPr>
            <a:normAutofit/>
          </a:bodyPr>
          <a:lstStyle>
            <a:lvl1pPr>
              <a:defRPr sz="3300" b="0" i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64331" y="3245875"/>
            <a:ext cx="2914650" cy="77364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364706" y="3245875"/>
            <a:ext cx="2914650" cy="77364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49175"/>
            <a:ext cx="5915025" cy="2356788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2381" y="3102458"/>
            <a:ext cx="2901255" cy="1464877"/>
          </a:xfrm>
        </p:spPr>
        <p:txBody>
          <a:bodyPr anchor="b">
            <a:norm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381" y="4650429"/>
            <a:ext cx="2901255" cy="635449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71863" y="3102458"/>
            <a:ext cx="2915543" cy="1464877"/>
          </a:xfrm>
        </p:spPr>
        <p:txBody>
          <a:bodyPr anchor="b">
            <a:norm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71863" y="4650429"/>
            <a:ext cx="2915543" cy="635449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1488" y="4918207"/>
            <a:ext cx="5915025" cy="2356788"/>
          </a:xfrm>
        </p:spPr>
        <p:txBody>
          <a:bodyPr>
            <a:normAutofit/>
          </a:bodyPr>
          <a:lstStyle>
            <a:lvl1pPr algn="ctr">
              <a:defRPr sz="33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63795" y="225800"/>
            <a:ext cx="2342925" cy="2845080"/>
          </a:xfrm>
        </p:spPr>
        <p:txBody>
          <a:bodyPr anchor="ctr" anchorCtr="0">
            <a:normAutofit/>
          </a:bodyPr>
          <a:lstStyle>
            <a:lvl1pPr>
              <a:defRPr sz="2400" b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2916000" y="1362541"/>
            <a:ext cx="3272273" cy="905768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66653" y="3657960"/>
            <a:ext cx="2342925" cy="677682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526272" y="649175"/>
            <a:ext cx="860240" cy="10333174"/>
          </a:xfrm>
        </p:spPr>
        <p:txBody>
          <a:bodyPr vert="eaVert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649175"/>
            <a:ext cx="4994976" cy="10333174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71488" y="649175"/>
            <a:ext cx="5915025" cy="235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1488" y="3245875"/>
            <a:ext cx="5915025" cy="7736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488" y="11301291"/>
            <a:ext cx="1543050" cy="64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713" y="11301291"/>
            <a:ext cx="2314575" cy="64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463" y="11301291"/>
            <a:ext cx="1543050" cy="64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.tiff"/><Relationship Id="rId6" Type="http://schemas.openxmlformats.org/officeDocument/2006/relationships/image" Target="../media/image5.tiff"/><Relationship Id="rId5" Type="http://schemas.openxmlformats.org/officeDocument/2006/relationships/image" Target="../media/image1.png"/><Relationship Id="rId4" Type="http://schemas.openxmlformats.org/officeDocument/2006/relationships/image" Target="../media/image4.tiff"/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tiff"/><Relationship Id="rId1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tiff"/><Relationship Id="rId3" Type="http://schemas.openxmlformats.org/officeDocument/2006/relationships/image" Target="../media/image11.tiff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si2371+pLC5-502-pri-2023.4.8(pLC5-237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2990" y="647700"/>
            <a:ext cx="2760345" cy="1941830"/>
          </a:xfrm>
          <a:prstGeom prst="rect">
            <a:avLst/>
          </a:prstGeom>
        </p:spPr>
      </p:pic>
      <p:pic>
        <p:nvPicPr>
          <p:cNvPr id="9" name="图片 8" descr="hsa_circ_0002371-siRNA-2022.8.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545" y="4760595"/>
            <a:ext cx="5068570" cy="2451100"/>
          </a:xfrm>
          <a:prstGeom prst="rect">
            <a:avLst/>
          </a:prstGeom>
        </p:spPr>
      </p:pic>
      <p:pic>
        <p:nvPicPr>
          <p:cNvPr id="4" name="图片 3" descr="si2371抑制效果-2022.8.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85" y="7496175"/>
            <a:ext cx="3566160" cy="1895475"/>
          </a:xfrm>
          <a:prstGeom prst="rect">
            <a:avLst/>
          </a:prstGeom>
        </p:spPr>
      </p:pic>
      <p:pic>
        <p:nvPicPr>
          <p:cNvPr id="10" name="图片 9" descr="hsa_circ_0002371-siRNA-2022.9.5（CCAR1）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7335" y="7394575"/>
            <a:ext cx="2760345" cy="215646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 rot="0">
            <a:off x="64135" y="862965"/>
            <a:ext cx="2204720" cy="1631950"/>
            <a:chOff x="480" y="16"/>
            <a:chExt cx="3472" cy="2570"/>
          </a:xfrm>
        </p:grpSpPr>
        <p:pic>
          <p:nvPicPr>
            <p:cNvPr id="67" name="图片 1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CF5">
                    <a:alpha val="100000"/>
                  </a:srgbClr>
                </a:clrFrom>
                <a:clrTo>
                  <a:srgbClr val="FFFCF5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80" y="16"/>
              <a:ext cx="3473" cy="25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矩形 11"/>
            <p:cNvSpPr/>
            <p:nvPr/>
          </p:nvSpPr>
          <p:spPr>
            <a:xfrm>
              <a:off x="1709" y="1048"/>
              <a:ext cx="1204" cy="5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>
                  <a:solidFill>
                    <a:schemeClr val="tx1"/>
                  </a:solidFill>
                  <a:latin typeface="Times New Roman Regular" panose="02020603050405020304" charset="0"/>
                  <a:cs typeface="Times New Roman Regular" panose="02020603050405020304" charset="0"/>
                </a:rPr>
                <a:t>pLC5</a:t>
              </a:r>
              <a:endParaRPr lang="en-US" altLang="zh-CN">
                <a:solidFill>
                  <a:schemeClr val="tx1"/>
                </a:solidFill>
                <a:latin typeface="Times New Roman Regular" panose="02020603050405020304" charset="0"/>
                <a:cs typeface="Times New Roman Regular" panose="0202060305040502030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9845" y="2802890"/>
            <a:ext cx="6887845" cy="1844040"/>
            <a:chOff x="0" y="7546"/>
            <a:chExt cx="10847" cy="2904"/>
          </a:xfrm>
        </p:grpSpPr>
        <p:grpSp>
          <p:nvGrpSpPr>
            <p:cNvPr id="21" name="组合 20"/>
            <p:cNvGrpSpPr/>
            <p:nvPr/>
          </p:nvGrpSpPr>
          <p:grpSpPr>
            <a:xfrm>
              <a:off x="2845" y="8331"/>
              <a:ext cx="8003" cy="1495"/>
              <a:chOff x="2749" y="8331"/>
              <a:chExt cx="8003" cy="1495"/>
            </a:xfrm>
          </p:grpSpPr>
          <p:sp>
            <p:nvSpPr>
              <p:cNvPr id="25" name="文本框 24"/>
              <p:cNvSpPr txBox="1"/>
              <p:nvPr/>
            </p:nvSpPr>
            <p:spPr>
              <a:xfrm>
                <a:off x="3656" y="8685"/>
                <a:ext cx="6876" cy="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 fontAlgn="base"/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B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ack-splicing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site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：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 5'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</a:t>
                </a:r>
                <a:r>
                  <a:rPr lang="en-US" altLang="zh-CN" sz="1100">
                    <a:solidFill>
                      <a:srgbClr val="FF0000"/>
                    </a:solidFill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TCGGGCTCAG</a:t>
                </a:r>
                <a:r>
                  <a:rPr lang="en-US" altLang="zh-CN" sz="1100">
                    <a:solidFill>
                      <a:srgbClr val="92D050"/>
                    </a:solidFill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ATAGGGATGAGGAAGAA</a:t>
                </a:r>
                <a:r>
                  <a:rPr lang="zh-CN" altLang="en-US" sz="1100">
                    <a:solidFill>
                      <a:srgbClr val="0070C0"/>
                    </a:solidFill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</a:t>
                </a:r>
                <a:r>
                  <a:rPr lang="en-US" altLang="zh-CN" sz="1100">
                    <a:solidFill>
                      <a:schemeClr val="tx1"/>
                    </a:solidFill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3'</a:t>
                </a:r>
                <a:endParaRPr lang="en-US" altLang="zh-CN" sz="1100">
                  <a:solidFill>
                    <a:schemeClr val="tx1"/>
                  </a:solidFill>
                  <a:latin typeface="Times New Roman Regular" panose="02020603050405020304" charset="0"/>
                  <a:cs typeface="Times New Roman Regular" panose="02020603050405020304" charset="0"/>
                  <a:sym typeface="+mn-ea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2749" y="8331"/>
                <a:ext cx="7394" cy="410"/>
              </a:xfrm>
              <a:prstGeom prst="rect">
                <a:avLst/>
              </a:prstGeom>
              <a:noFill/>
            </p:spPr>
            <p:txBody>
              <a:bodyPr wrap="square" lIns="107950" rtlCol="0">
                <a:spAutoFit/>
              </a:bodyPr>
              <a:p>
                <a:pPr algn="l" fontAlgn="base"/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hsa_circ_0002371 siRNA-1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：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 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 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3' UU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CCGAGUCUAUCCCUACUCCUU 5'</a:t>
                </a:r>
                <a:endParaRPr lang="en-US" altLang="zh-CN" sz="1100">
                  <a:latin typeface="Times New Roman Regular" panose="02020603050405020304" charset="0"/>
                  <a:cs typeface="Times New Roman Regular" panose="02020603050405020304" charset="0"/>
                  <a:sym typeface="+mn-ea"/>
                </a:endParaRP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2769" y="9051"/>
                <a:ext cx="7983" cy="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hsa_circ_0002371 siRNA-2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：    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 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3'</a:t>
                </a:r>
                <a:r>
                  <a:rPr lang="zh-CN" altLang="en-US" sz="1100" spc="200">
                    <a:solidFill>
                      <a:schemeClr val="tx1"/>
                    </a:solidFill>
                    <a:uFillTx/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</a:t>
                </a:r>
                <a:r>
                  <a:rPr lang="en-US" altLang="zh-CN" sz="1100" spc="200">
                    <a:solidFill>
                      <a:schemeClr val="tx1"/>
                    </a:solidFill>
                    <a:uFillTx/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UU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GAGUCGAUCCCUACUCCUU CU 5'</a:t>
                </a:r>
                <a:endParaRPr lang="en-US" altLang="zh-CN" sz="1100">
                  <a:latin typeface="Times New Roman Regular" panose="02020603050405020304" charset="0"/>
                  <a:cs typeface="Times New Roman Regular" panose="02020603050405020304" charset="0"/>
                  <a:sym typeface="+mn-ea"/>
                </a:endParaRP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2755" y="9416"/>
                <a:ext cx="7996" cy="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hsa_circ_0002371 siRNA-3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：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 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       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      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3'</a:t>
                </a:r>
                <a:r>
                  <a:rPr lang="zh-CN" altLang="en-US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UUAAGAGCCCGAGUCUAUCCCUA</a:t>
                </a:r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 5'</a:t>
                </a:r>
                <a:endParaRPr lang="en-US" altLang="zh-CN" sz="1100">
                  <a:latin typeface="Times New Roman Regular" panose="02020603050405020304" charset="0"/>
                  <a:cs typeface="Times New Roman Regular" panose="02020603050405020304" charset="0"/>
                  <a:sym typeface="+mn-ea"/>
                </a:endParaRPr>
              </a:p>
            </p:txBody>
          </p:sp>
          <p:cxnSp>
            <p:nvCxnSpPr>
              <p:cNvPr id="45" name="直接连接符 44"/>
              <p:cNvCxnSpPr/>
              <p:nvPr/>
            </p:nvCxnSpPr>
            <p:spPr>
              <a:xfrm>
                <a:off x="7627" y="8648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7796" y="8648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7938" y="8647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8082" y="8647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8250" y="8647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416" y="8647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8554" y="8648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>
                <a:off x="8236" y="901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直接连接符 75"/>
              <p:cNvCxnSpPr/>
              <p:nvPr/>
            </p:nvCxnSpPr>
            <p:spPr>
              <a:xfrm>
                <a:off x="8405" y="901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/>
              <p:cNvCxnSpPr/>
              <p:nvPr/>
            </p:nvCxnSpPr>
            <p:spPr>
              <a:xfrm>
                <a:off x="8552" y="901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/>
            </p:nvCxnSpPr>
            <p:spPr>
              <a:xfrm>
                <a:off x="7631" y="901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>
                <a:off x="7772" y="901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7944" y="901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8095" y="901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8705" y="8649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8874" y="8651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9025" y="8647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9166" y="8645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9335" y="8647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>
                <a:off x="9499" y="8643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>
                <a:off x="7166" y="865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/>
            </p:nvCxnSpPr>
            <p:spPr>
              <a:xfrm>
                <a:off x="7311" y="8656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/>
            </p:nvCxnSpPr>
            <p:spPr>
              <a:xfrm>
                <a:off x="7474" y="8651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/>
              <p:nvPr/>
            </p:nvCxnSpPr>
            <p:spPr>
              <a:xfrm>
                <a:off x="6723" y="8656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71"/>
              <p:cNvCxnSpPr/>
              <p:nvPr/>
            </p:nvCxnSpPr>
            <p:spPr>
              <a:xfrm>
                <a:off x="6866" y="8658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/>
              <p:nvPr/>
            </p:nvCxnSpPr>
            <p:spPr>
              <a:xfrm>
                <a:off x="7013" y="865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6419" y="865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6583" y="8649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8716" y="9009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8866" y="9010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9035" y="9012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9174" y="9014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9322" y="9009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9487" y="9007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9671" y="9009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9835" y="9005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6718" y="9009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6851" y="9012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7014" y="9007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7173" y="9005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7312" y="9007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7476" y="9003"/>
                <a:ext cx="0" cy="14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9" name="组合 128"/>
            <p:cNvGrpSpPr/>
            <p:nvPr/>
          </p:nvGrpSpPr>
          <p:grpSpPr>
            <a:xfrm rot="0">
              <a:off x="0" y="7546"/>
              <a:ext cx="4696" cy="2904"/>
              <a:chOff x="11139" y="11034"/>
              <a:chExt cx="4696" cy="2904"/>
            </a:xfrm>
          </p:grpSpPr>
          <p:grpSp>
            <p:nvGrpSpPr>
              <p:cNvPr id="128" name="组合 127"/>
              <p:cNvGrpSpPr/>
              <p:nvPr/>
            </p:nvGrpSpPr>
            <p:grpSpPr>
              <a:xfrm>
                <a:off x="11139" y="11610"/>
                <a:ext cx="3457" cy="2328"/>
                <a:chOff x="339" y="6385"/>
                <a:chExt cx="3457" cy="2328"/>
              </a:xfrm>
            </p:grpSpPr>
            <p:pic>
              <p:nvPicPr>
                <p:cNvPr id="18" name="图片 17" descr="图片7"/>
                <p:cNvPicPr>
                  <a:picLocks noChangeAspect="1"/>
                </p:cNvPicPr>
                <p:nvPr/>
              </p:nvPicPr>
              <p:blipFill>
                <a:blip r:embed="rId6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</a:blip>
                <a:srcRect l="27293" t="14462" r="27431" b="14154"/>
                <a:stretch>
                  <a:fillRect/>
                </a:stretch>
              </p:blipFill>
              <p:spPr>
                <a:xfrm>
                  <a:off x="886" y="6385"/>
                  <a:ext cx="2345" cy="2328"/>
                </a:xfrm>
                <a:prstGeom prst="rect">
                  <a:avLst/>
                </a:prstGeom>
              </p:spPr>
            </p:pic>
            <p:sp>
              <p:nvSpPr>
                <p:cNvPr id="35" name="文本框 34"/>
                <p:cNvSpPr txBox="1"/>
                <p:nvPr/>
              </p:nvSpPr>
              <p:spPr>
                <a:xfrm>
                  <a:off x="339" y="8099"/>
                  <a:ext cx="1027" cy="4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p>
                  <a:r>
                    <a:rPr lang="en-US" altLang="zh-CN" sz="1100">
                      <a:latin typeface="Times New Roman Regular" panose="02020603050405020304" charset="0"/>
                      <a:cs typeface="Times New Roman Regular" panose="02020603050405020304" charset="0"/>
                    </a:rPr>
                    <a:t>Exon 21</a:t>
                  </a:r>
                  <a:endParaRPr lang="en-US" altLang="zh-CN" sz="1100">
                    <a:latin typeface="Times New Roman Regular" panose="02020603050405020304" charset="0"/>
                    <a:cs typeface="Times New Roman Regular" panose="02020603050405020304" charset="0"/>
                  </a:endParaRPr>
                </a:p>
              </p:txBody>
            </p:sp>
            <p:sp>
              <p:nvSpPr>
                <p:cNvPr id="36" name="文本框 35"/>
                <p:cNvSpPr txBox="1"/>
                <p:nvPr/>
              </p:nvSpPr>
              <p:spPr>
                <a:xfrm>
                  <a:off x="2769" y="8099"/>
                  <a:ext cx="1027" cy="4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p>
                  <a:r>
                    <a:rPr lang="en-US" altLang="zh-CN" sz="1100">
                      <a:latin typeface="Times New Roman Regular" panose="02020603050405020304" charset="0"/>
                      <a:cs typeface="Times New Roman Regular" panose="02020603050405020304" charset="0"/>
                    </a:rPr>
                    <a:t>Exon 20</a:t>
                  </a:r>
                  <a:endParaRPr lang="en-US" altLang="zh-CN" sz="1100">
                    <a:latin typeface="Times New Roman Regular" panose="02020603050405020304" charset="0"/>
                    <a:cs typeface="Times New Roman Regular" panose="02020603050405020304" charset="0"/>
                  </a:endParaRPr>
                </a:p>
              </p:txBody>
            </p:sp>
            <p:sp>
              <p:nvSpPr>
                <p:cNvPr id="40" name="文本框 39"/>
                <p:cNvSpPr txBox="1"/>
                <p:nvPr/>
              </p:nvSpPr>
              <p:spPr>
                <a:xfrm>
                  <a:off x="920" y="7210"/>
                  <a:ext cx="2340" cy="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p>
                  <a:pPr algn="ctr"/>
                  <a:r>
                    <a:rPr lang="en-US" altLang="zh-CN" sz="1400">
                      <a:latin typeface="Times New Roman Regular" panose="02020603050405020304" charset="0"/>
                      <a:cs typeface="Times New Roman Regular" panose="02020603050405020304" charset="0"/>
                    </a:rPr>
                    <a:t>hsa_circ_0002371</a:t>
                  </a:r>
                  <a:endParaRPr lang="en-US" altLang="zh-CN" sz="1400">
                    <a:latin typeface="Times New Roman Regular" panose="02020603050405020304" charset="0"/>
                    <a:cs typeface="Times New Roman Regular" panose="02020603050405020304" charset="0"/>
                  </a:endParaRPr>
                </a:p>
                <a:p>
                  <a:pPr algn="ctr"/>
                  <a:r>
                    <a:rPr lang="zh-CN" altLang="en-US" sz="1100">
                      <a:latin typeface="Times New Roman Regular" panose="02020603050405020304" charset="0"/>
                      <a:cs typeface="Times New Roman Regular" panose="02020603050405020304" charset="0"/>
                    </a:rPr>
                    <a:t>（</a:t>
                  </a:r>
                  <a:r>
                    <a:rPr lang="en-US" altLang="zh-CN" sz="1100">
                      <a:latin typeface="Times New Roman Regular" panose="02020603050405020304" charset="0"/>
                      <a:cs typeface="Times New Roman Regular" panose="02020603050405020304" charset="0"/>
                    </a:rPr>
                    <a:t>Exon 20-Exon 21</a:t>
                  </a:r>
                  <a:r>
                    <a:rPr lang="zh-CN" altLang="en-US" sz="1100">
                      <a:latin typeface="Times New Roman Regular" panose="02020603050405020304" charset="0"/>
                      <a:cs typeface="Times New Roman Regular" panose="02020603050405020304" charset="0"/>
                    </a:rPr>
                    <a:t>）</a:t>
                  </a:r>
                  <a:endParaRPr lang="zh-CN" altLang="en-US" sz="1100">
                    <a:latin typeface="Times New Roman Regular" panose="02020603050405020304" charset="0"/>
                    <a:cs typeface="Times New Roman Regular" panose="02020603050405020304" charset="0"/>
                  </a:endParaRPr>
                </a:p>
              </p:txBody>
            </p:sp>
          </p:grpSp>
          <p:sp>
            <p:nvSpPr>
              <p:cNvPr id="114" name="空心弧 113"/>
              <p:cNvSpPr/>
              <p:nvPr/>
            </p:nvSpPr>
            <p:spPr>
              <a:xfrm rot="3060000">
                <a:off x="11622" y="11183"/>
                <a:ext cx="1748" cy="2076"/>
              </a:xfrm>
              <a:prstGeom prst="blockArc">
                <a:avLst>
                  <a:gd name="adj1" fmla="val 10687668"/>
                  <a:gd name="adj2" fmla="val 14107779"/>
                  <a:gd name="adj3" fmla="val 3424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/>
                  </a:solidFill>
                  <a:latin typeface="Times New Roman Regular" panose="02020603050405020304" charset="0"/>
                  <a:cs typeface="Times New Roman Regular" panose="02020603050405020304" charset="0"/>
                </a:endParaRPr>
              </a:p>
            </p:txBody>
          </p:sp>
          <p:sp>
            <p:nvSpPr>
              <p:cNvPr id="122" name="空心弧 121"/>
              <p:cNvSpPr/>
              <p:nvPr/>
            </p:nvSpPr>
            <p:spPr>
              <a:xfrm rot="3480000">
                <a:off x="11741" y="11492"/>
                <a:ext cx="1789" cy="1939"/>
              </a:xfrm>
              <a:prstGeom prst="blockArc">
                <a:avLst>
                  <a:gd name="adj1" fmla="val 10800000"/>
                  <a:gd name="adj2" fmla="val 13730761"/>
                  <a:gd name="adj3" fmla="val 2934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100">
                  <a:solidFill>
                    <a:schemeClr val="tx1"/>
                  </a:solidFill>
                  <a:latin typeface="Times New Roman Regular" panose="02020603050405020304" charset="0"/>
                  <a:cs typeface="Times New Roman Regular" panose="02020603050405020304" charset="0"/>
                </a:endParaRPr>
              </a:p>
            </p:txBody>
          </p:sp>
          <p:sp>
            <p:nvSpPr>
              <p:cNvPr id="123" name="空心弧 122"/>
              <p:cNvSpPr/>
              <p:nvPr/>
            </p:nvSpPr>
            <p:spPr>
              <a:xfrm rot="3780000">
                <a:off x="11717" y="11357"/>
                <a:ext cx="1789" cy="1939"/>
              </a:xfrm>
              <a:prstGeom prst="blockArc">
                <a:avLst>
                  <a:gd name="adj1" fmla="val 10129183"/>
                  <a:gd name="adj2" fmla="val 13383450"/>
                  <a:gd name="adj3" fmla="val 2947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100">
                  <a:solidFill>
                    <a:schemeClr val="tx1"/>
                  </a:solidFill>
                  <a:latin typeface="Times New Roman Regular" panose="02020603050405020304" charset="0"/>
                  <a:cs typeface="Times New Roman Regular" panose="02020603050405020304" charset="0"/>
                </a:endParaRPr>
              </a:p>
            </p:txBody>
          </p:sp>
          <p:sp>
            <p:nvSpPr>
              <p:cNvPr id="124" name="文本框 123"/>
              <p:cNvSpPr txBox="1"/>
              <p:nvPr/>
            </p:nvSpPr>
            <p:spPr>
              <a:xfrm>
                <a:off x="12853" y="11034"/>
                <a:ext cx="2982" cy="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hsa_circ_0002371 siRNA-3</a:t>
                </a:r>
                <a:endParaRPr lang="en-US" altLang="zh-CN" sz="1100">
                  <a:latin typeface="Times New Roman Regular" panose="02020603050405020304" charset="0"/>
                  <a:cs typeface="Times New Roman Regular" panose="02020603050405020304" charset="0"/>
                  <a:sym typeface="+mn-ea"/>
                </a:endParaRPr>
              </a:p>
            </p:txBody>
          </p:sp>
          <p:sp>
            <p:nvSpPr>
              <p:cNvPr id="125" name="文本框 124"/>
              <p:cNvSpPr txBox="1"/>
              <p:nvPr/>
            </p:nvSpPr>
            <p:spPr>
              <a:xfrm>
                <a:off x="12853" y="11222"/>
                <a:ext cx="2982" cy="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hsa_circ_0002371 siRNA-2</a:t>
                </a:r>
                <a:endParaRPr lang="en-US" altLang="zh-CN" sz="1100">
                  <a:latin typeface="Times New Roman Regular" panose="02020603050405020304" charset="0"/>
                  <a:cs typeface="Times New Roman Regular" panose="02020603050405020304" charset="0"/>
                  <a:sym typeface="+mn-ea"/>
                </a:endParaRPr>
              </a:p>
            </p:txBody>
          </p:sp>
          <p:sp>
            <p:nvSpPr>
              <p:cNvPr id="126" name="文本框 125"/>
              <p:cNvSpPr txBox="1"/>
              <p:nvPr/>
            </p:nvSpPr>
            <p:spPr>
              <a:xfrm>
                <a:off x="12853" y="11409"/>
                <a:ext cx="2982" cy="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 sz="1100">
                    <a:latin typeface="Times New Roman Regular" panose="02020603050405020304" charset="0"/>
                    <a:cs typeface="Times New Roman Regular" panose="02020603050405020304" charset="0"/>
                    <a:sym typeface="+mn-ea"/>
                  </a:rPr>
                  <a:t>hsa_circ_0002371 siRNA-1</a:t>
                </a:r>
                <a:endParaRPr lang="en-US" altLang="zh-CN" sz="1100">
                  <a:latin typeface="Times New Roman Regular" panose="02020603050405020304" charset="0"/>
                  <a:cs typeface="Times New Roman Regular" panose="02020603050405020304" charset="0"/>
                  <a:sym typeface="+mn-ea"/>
                </a:endParaRPr>
              </a:p>
            </p:txBody>
          </p:sp>
        </p:grpSp>
      </p:grpSp>
      <p:sp>
        <p:nvSpPr>
          <p:cNvPr id="15" name="文本框 14"/>
          <p:cNvSpPr txBox="1"/>
          <p:nvPr/>
        </p:nvSpPr>
        <p:spPr>
          <a:xfrm>
            <a:off x="108585" y="400050"/>
            <a:ext cx="347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A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89810" y="400050"/>
            <a:ext cx="3479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B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57750" y="400050"/>
            <a:ext cx="335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C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8585" y="2589530"/>
            <a:ext cx="347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D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90625" y="4646930"/>
            <a:ext cx="3225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E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4005" y="721169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F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994150" y="7211695"/>
            <a:ext cx="347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G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pic>
        <p:nvPicPr>
          <p:cNvPr id="17" name="图片 16" descr="2371-pLC5-24 h（CCAR1）-2022.12.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0" y="669925"/>
            <a:ext cx="1917700" cy="18776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0" y="124460"/>
            <a:ext cx="367411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b="1">
                <a:latin typeface="Times New Roman Bold" panose="02020603050405020304" charset="0"/>
                <a:ea typeface="Songti SC" panose="02010600040101010101" charset="-122"/>
                <a:cs typeface="Times New Roman Bold" panose="02020603050405020304" charset="0"/>
              </a:rPr>
              <a:t>Additional file 4: Figure S1</a:t>
            </a:r>
            <a:endParaRPr lang="en-US" altLang="en-US" b="1">
              <a:latin typeface="Times New Roman Bold" panose="02020603050405020304" charset="0"/>
              <a:ea typeface="Songti SC" panose="02010600040101010101" charset="-122"/>
              <a:cs typeface="Times New Roman Bold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0" y="2998470"/>
            <a:ext cx="347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A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pic>
        <p:nvPicPr>
          <p:cNvPr id="3" name="图片 2" descr="si2371-BCG-48 h-2023.1.16（用的2023.1.8的模板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084830"/>
            <a:ext cx="7114540" cy="420941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0" y="2722880"/>
            <a:ext cx="37719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b="1">
                <a:latin typeface="Times New Roman Bold" panose="02020603050405020304" charset="0"/>
                <a:ea typeface="Songti SC" panose="02010600040101010101" charset="-122"/>
                <a:cs typeface="Times New Roman Bold" panose="02020603050405020304" charset="0"/>
              </a:rPr>
              <a:t>Additional file 5: Figure S2</a:t>
            </a:r>
            <a:endParaRPr lang="en-US" altLang="en-US" b="1">
              <a:latin typeface="Times New Roman Bold" panose="02020603050405020304" charset="0"/>
              <a:ea typeface="Songti SC" panose="02010600040101010101" charset="-122"/>
              <a:cs typeface="Times New Roman Bold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24130" y="1628775"/>
            <a:ext cx="3479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A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3456940"/>
            <a:ext cx="335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B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pic>
        <p:nvPicPr>
          <p:cNvPr id="4" name="图片 3" descr="2371下游汇总-2023.1.30"/>
          <p:cNvPicPr>
            <a:picLocks noChangeAspect="1"/>
          </p:cNvPicPr>
          <p:nvPr/>
        </p:nvPicPr>
        <p:blipFill>
          <a:blip r:embed="rId1"/>
          <a:srcRect t="52391"/>
          <a:stretch>
            <a:fillRect/>
          </a:stretch>
        </p:blipFill>
        <p:spPr>
          <a:xfrm>
            <a:off x="24130" y="1850390"/>
            <a:ext cx="6863080" cy="1555115"/>
          </a:xfrm>
          <a:prstGeom prst="rect">
            <a:avLst/>
          </a:prstGeom>
        </p:spPr>
      </p:pic>
      <p:pic>
        <p:nvPicPr>
          <p:cNvPr id="2" name="图片 1" descr="hsa-miR-502-5p的mimic和inhibitor验证-2023.1.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" y="3646170"/>
            <a:ext cx="3693160" cy="17081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1387475"/>
            <a:ext cx="334962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b="1">
                <a:latin typeface="Times New Roman Bold" panose="02020603050405020304" charset="0"/>
                <a:ea typeface="Songti SC" panose="02010600040101010101" charset="-122"/>
                <a:cs typeface="Times New Roman Bold" panose="02020603050405020304" charset="0"/>
              </a:rPr>
              <a:t>Additional file 6: Figure S3</a:t>
            </a:r>
            <a:endParaRPr lang="en-US" altLang="en-US" b="1">
              <a:latin typeface="Times New Roman Bold" panose="02020603050405020304" charset="0"/>
              <a:ea typeface="Songti SC" panose="02010600040101010101" charset="-122"/>
              <a:cs typeface="Times New Roman Bold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0" y="358140"/>
            <a:ext cx="3479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A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pic>
        <p:nvPicPr>
          <p:cNvPr id="4" name="图片 3" descr="hsa-miR-502-5p-mimic-BCG-2023.1.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58140"/>
            <a:ext cx="6991985" cy="37109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0" y="93345"/>
            <a:ext cx="310896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b="1">
                <a:latin typeface="Times New Roman Bold" panose="02020603050405020304" charset="0"/>
                <a:ea typeface="Songti SC" panose="02010600040101010101" charset="-122"/>
                <a:cs typeface="Times New Roman Bold" panose="02020603050405020304" charset="0"/>
              </a:rPr>
              <a:t>Additional file 7: Figure S4</a:t>
            </a:r>
            <a:endParaRPr lang="en-US" altLang="en-US" b="1">
              <a:latin typeface="Times New Roman Bold" panose="02020603050405020304" charset="0"/>
              <a:ea typeface="Songti SC" panose="02010600040101010101" charset="-122"/>
              <a:cs typeface="Times New Roman Bold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截屏2023-03-12 17.24.02"/>
          <p:cNvPicPr>
            <a:picLocks noChangeAspect="1"/>
          </p:cNvPicPr>
          <p:nvPr/>
        </p:nvPicPr>
        <p:blipFill>
          <a:blip r:embed="rId1">
            <a:clrChange>
              <a:clrFrom>
                <a:srgbClr val="F9F9F9">
                  <a:alpha val="100000"/>
                </a:srgbClr>
              </a:clrFrom>
              <a:clrTo>
                <a:srgbClr val="F9F9F9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9990" y="4571365"/>
            <a:ext cx="4064635" cy="2849245"/>
          </a:xfrm>
          <a:prstGeom prst="rect">
            <a:avLst/>
          </a:prstGeom>
        </p:spPr>
      </p:pic>
      <p:pic>
        <p:nvPicPr>
          <p:cNvPr id="3" name="图片 2" descr="circinteratome预测的hsa_circ_0002371结合的蛋白"/>
          <p:cNvPicPr>
            <a:picLocks noChangeAspect="1"/>
          </p:cNvPicPr>
          <p:nvPr/>
        </p:nvPicPr>
        <p:blipFill>
          <a:blip r:embed="rId2"/>
          <a:srcRect t="47868" r="931"/>
          <a:stretch>
            <a:fillRect/>
          </a:stretch>
        </p:blipFill>
        <p:spPr>
          <a:xfrm>
            <a:off x="2785110" y="1240155"/>
            <a:ext cx="3775710" cy="2288540"/>
          </a:xfrm>
          <a:prstGeom prst="rect">
            <a:avLst/>
          </a:prstGeom>
        </p:spPr>
      </p:pic>
      <p:pic>
        <p:nvPicPr>
          <p:cNvPr id="5" name="图片 4" descr="si2371+pLC5-2371-502-3p-2023.3.20"/>
          <p:cNvPicPr>
            <a:picLocks noChangeAspect="1"/>
          </p:cNvPicPr>
          <p:nvPr/>
        </p:nvPicPr>
        <p:blipFill>
          <a:blip r:embed="rId3"/>
          <a:srcRect t="50709"/>
          <a:stretch>
            <a:fillRect/>
          </a:stretch>
        </p:blipFill>
        <p:spPr>
          <a:xfrm>
            <a:off x="0" y="2353945"/>
            <a:ext cx="2650490" cy="1998345"/>
          </a:xfrm>
          <a:prstGeom prst="rect">
            <a:avLst/>
          </a:prstGeom>
        </p:spPr>
      </p:pic>
      <p:pic>
        <p:nvPicPr>
          <p:cNvPr id="6" name="图片 5" descr="si2371+pLC5-2371-502-5p-2023.3.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51743"/>
          <a:stretch>
            <a:fillRect/>
          </a:stretch>
        </p:blipFill>
        <p:spPr>
          <a:xfrm>
            <a:off x="0" y="343535"/>
            <a:ext cx="2760980" cy="199898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08585" y="255905"/>
            <a:ext cx="347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A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739390" y="837565"/>
            <a:ext cx="335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B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03020" y="4363720"/>
            <a:ext cx="335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latin typeface="Times New Roman Regular" panose="02020603050405020304" charset="0"/>
                <a:cs typeface="Times New Roman Regular" panose="02020603050405020304" charset="0"/>
              </a:rPr>
              <a:t>C</a:t>
            </a:r>
            <a:endParaRPr lang="en-US" altLang="zh-CN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-43815"/>
            <a:ext cx="327850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b="1">
                <a:latin typeface="Times New Roman Bold" panose="02020603050405020304" charset="0"/>
                <a:ea typeface="Songti SC" panose="02010600040101010101" charset="-122"/>
                <a:cs typeface="Times New Roman Bold" panose="02020603050405020304" charset="0"/>
              </a:rPr>
              <a:t>Additional file 8: Figure S5</a:t>
            </a:r>
            <a:endParaRPr lang="en-US" altLang="en-US" b="1">
              <a:latin typeface="Times New Roman Bold" panose="02020603050405020304" charset="0"/>
              <a:ea typeface="Songti SC" panose="02010600040101010101" charset="-122"/>
              <a:cs typeface="Times New Roman Bold" panose="0202060305040502030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523</Words>
  <Application>WPS 文字</Application>
  <PresentationFormat>宽屏</PresentationFormat>
  <Paragraphs>61</Paragraphs>
  <Slides>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20" baseType="lpstr">
      <vt:lpstr>Arial</vt:lpstr>
      <vt:lpstr>宋体</vt:lpstr>
      <vt:lpstr>Wingdings</vt:lpstr>
      <vt:lpstr>Times New Roman Regular</vt:lpstr>
      <vt:lpstr>汉仪书宋二KW</vt:lpstr>
      <vt:lpstr>微软雅黑</vt:lpstr>
      <vt:lpstr>汉仪旗黑</vt:lpstr>
      <vt:lpstr>Calibri</vt:lpstr>
      <vt:lpstr>Helvetica Neue</vt:lpstr>
      <vt:lpstr>宋体</vt:lpstr>
      <vt:lpstr>Arial Unicode MS</vt:lpstr>
      <vt:lpstr>Times New Roman Bold</vt:lpstr>
      <vt:lpstr>Songti SC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梧桐</cp:lastModifiedBy>
  <cp:revision>16</cp:revision>
  <dcterms:created xsi:type="dcterms:W3CDTF">2023-06-14T08:07:28Z</dcterms:created>
  <dcterms:modified xsi:type="dcterms:W3CDTF">2023-06-14T08:07:28Z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2052-5.4.1.7920</vt:lpwstr>
  </property>
  <property fmtid="{D5CDD505-2E9C-101B-9397-08002B2CF9AE}" pid="3" name="ICV">
    <vt:lpwstr>2E229F26539AC92A038D44649602EB0F_41</vt:lpwstr>
  </property>
</Properties>
</file>