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12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0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1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2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7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37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2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99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74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97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70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1FEC-6FDF-4665-9D58-0198F102B7EF}" type="datetimeFigureOut">
              <a:rPr lang="en-GB" smtClean="0"/>
              <a:t>06/03/2021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F7CC4-6D44-43B5-ADF2-0F826D377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05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764704" y="179512"/>
            <a:ext cx="3816424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All OHCA cases  between 2009 and 2016</a:t>
            </a:r>
          </a:p>
          <a:p>
            <a:pPr algn="ctr"/>
            <a:r>
              <a:rPr lang="en-US" sz="1400" b="1" dirty="0" smtClean="0"/>
              <a:t>N = 986,760</a:t>
            </a:r>
            <a:endParaRPr lang="en-GB" sz="1400" b="1" dirty="0"/>
          </a:p>
        </p:txBody>
      </p:sp>
      <p:sp>
        <p:nvSpPr>
          <p:cNvPr id="5" name="角丸四角形 4"/>
          <p:cNvSpPr/>
          <p:nvPr/>
        </p:nvSpPr>
        <p:spPr>
          <a:xfrm>
            <a:off x="260648" y="2915816"/>
            <a:ext cx="4824536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All OHCA cases  with  fundamental records </a:t>
            </a:r>
          </a:p>
          <a:p>
            <a:pPr algn="ctr"/>
            <a:r>
              <a:rPr lang="en-US" sz="1400" b="1" dirty="0" smtClean="0"/>
              <a:t>N = 952,873</a:t>
            </a:r>
            <a:endParaRPr lang="en-GB" sz="1400" b="1" dirty="0"/>
          </a:p>
        </p:txBody>
      </p:sp>
      <p:cxnSp>
        <p:nvCxnSpPr>
          <p:cNvPr id="7" name="直線矢印コネクタ 6"/>
          <p:cNvCxnSpPr>
            <a:stCxn id="4" idx="2"/>
            <a:endCxn id="5" idx="0"/>
          </p:cNvCxnSpPr>
          <p:nvPr/>
        </p:nvCxnSpPr>
        <p:spPr>
          <a:xfrm>
            <a:off x="2672916" y="683568"/>
            <a:ext cx="0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角丸四角形 10"/>
          <p:cNvSpPr/>
          <p:nvPr/>
        </p:nvSpPr>
        <p:spPr>
          <a:xfrm>
            <a:off x="2933747" y="935596"/>
            <a:ext cx="3744416" cy="172819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Incomplete </a:t>
            </a:r>
            <a:r>
              <a:rPr lang="en-GB" sz="1400" b="1" dirty="0"/>
              <a:t>or </a:t>
            </a:r>
            <a:r>
              <a:rPr lang="en-GB" sz="1400" b="1" dirty="0" smtClean="0"/>
              <a:t>illogical records</a:t>
            </a:r>
          </a:p>
          <a:p>
            <a:pPr algn="ctr"/>
            <a:r>
              <a:rPr lang="en-GB" sz="1400" b="1" dirty="0" smtClean="0"/>
              <a:t>N = 33,887</a:t>
            </a:r>
          </a:p>
          <a:p>
            <a:pPr algn="ctr"/>
            <a:r>
              <a:rPr lang="en-US" sz="1200" dirty="0" smtClean="0"/>
              <a:t>Time of BCPR initiation  N = 14,896</a:t>
            </a:r>
          </a:p>
          <a:p>
            <a:pPr algn="ctr"/>
            <a:r>
              <a:rPr lang="en-GB" sz="1200" dirty="0" smtClean="0"/>
              <a:t>Time of EMS-initiated CPR  N = 18,306</a:t>
            </a:r>
          </a:p>
          <a:p>
            <a:pPr algn="ctr"/>
            <a:r>
              <a:rPr lang="en-US" sz="1200" dirty="0" smtClean="0"/>
              <a:t>Time of EMS defibrillation  N = 411</a:t>
            </a:r>
            <a:endParaRPr lang="en-GB" sz="1200" dirty="0" smtClean="0"/>
          </a:p>
          <a:p>
            <a:pPr algn="ctr"/>
            <a:r>
              <a:rPr lang="en-GB" sz="1200" dirty="0" smtClean="0"/>
              <a:t>Time of prehospital ROSC  N =342</a:t>
            </a:r>
          </a:p>
          <a:p>
            <a:pPr algn="ctr"/>
            <a:r>
              <a:rPr lang="en-US" sz="1200" dirty="0" smtClean="0"/>
              <a:t>Initial ECG rhythm  N = 2</a:t>
            </a:r>
          </a:p>
          <a:p>
            <a:pPr algn="ctr"/>
            <a:r>
              <a:rPr lang="en-US" sz="1200" dirty="0" smtClean="0"/>
              <a:t>Cerebral performance category  at 1-M   N = 8</a:t>
            </a:r>
          </a:p>
        </p:txBody>
      </p:sp>
      <p:cxnSp>
        <p:nvCxnSpPr>
          <p:cNvPr id="15" name="直線矢印コネクタ 14"/>
          <p:cNvCxnSpPr>
            <a:endCxn id="11" idx="1"/>
          </p:cNvCxnSpPr>
          <p:nvPr/>
        </p:nvCxnSpPr>
        <p:spPr>
          <a:xfrm>
            <a:off x="2672916" y="1799692"/>
            <a:ext cx="2608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5" idx="2"/>
          </p:cNvCxnSpPr>
          <p:nvPr/>
        </p:nvCxnSpPr>
        <p:spPr>
          <a:xfrm flipH="1">
            <a:off x="2667946" y="3419872"/>
            <a:ext cx="497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角丸四角形 17"/>
          <p:cNvSpPr/>
          <p:nvPr/>
        </p:nvSpPr>
        <p:spPr>
          <a:xfrm>
            <a:off x="2993139" y="3617894"/>
            <a:ext cx="3609203" cy="6120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ROSC before EMS </a:t>
            </a:r>
            <a:r>
              <a:rPr lang="en-US" sz="1400" b="1" smtClean="0"/>
              <a:t>contact with </a:t>
            </a:r>
            <a:r>
              <a:rPr lang="en-US" sz="1400" b="1" dirty="0" smtClean="0"/>
              <a:t>patient</a:t>
            </a:r>
          </a:p>
          <a:p>
            <a:pPr algn="ctr"/>
            <a:r>
              <a:rPr lang="en-US" sz="1400" b="1" dirty="0" smtClean="0"/>
              <a:t>N = 3,141</a:t>
            </a:r>
            <a:endParaRPr lang="en-GB" sz="1400" b="1" dirty="0"/>
          </a:p>
        </p:txBody>
      </p:sp>
      <p:sp>
        <p:nvSpPr>
          <p:cNvPr id="21" name="角丸四角形 20"/>
          <p:cNvSpPr/>
          <p:nvPr/>
        </p:nvSpPr>
        <p:spPr>
          <a:xfrm>
            <a:off x="264258" y="4355976"/>
            <a:ext cx="4824536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Resuscitation-attempted cases  with  fundamental records </a:t>
            </a:r>
          </a:p>
          <a:p>
            <a:pPr algn="ctr"/>
            <a:r>
              <a:rPr lang="en-US" sz="1400" b="1" dirty="0" smtClean="0"/>
              <a:t>N = 949,732</a:t>
            </a:r>
            <a:endParaRPr lang="en-GB" sz="1400" b="1" dirty="0"/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2662976" y="3923928"/>
            <a:ext cx="3093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角丸四角形 22"/>
          <p:cNvSpPr/>
          <p:nvPr/>
        </p:nvSpPr>
        <p:spPr>
          <a:xfrm>
            <a:off x="2972320" y="4986046"/>
            <a:ext cx="3609203" cy="6120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Uncertain or unknown witness  status</a:t>
            </a:r>
          </a:p>
          <a:p>
            <a:pPr algn="ctr"/>
            <a:r>
              <a:rPr lang="en-US" sz="1400" b="1" dirty="0" smtClean="0"/>
              <a:t>N = </a:t>
            </a:r>
            <a:r>
              <a:rPr lang="en-US" sz="1400" b="1" dirty="0" smtClean="0">
                <a:solidFill>
                  <a:schemeClr val="tx1"/>
                </a:solidFill>
              </a:rPr>
              <a:t>7,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586</a:t>
            </a:r>
            <a:endParaRPr lang="en-GB" sz="1400" b="1" dirty="0">
              <a:solidFill>
                <a:schemeClr val="tx1"/>
              </a:solidFill>
            </a:endParaRPr>
          </a:p>
        </p:txBody>
      </p:sp>
      <p:cxnSp>
        <p:nvCxnSpPr>
          <p:cNvPr id="25" name="直線矢印コネクタ 24"/>
          <p:cNvCxnSpPr/>
          <p:nvPr/>
        </p:nvCxnSpPr>
        <p:spPr>
          <a:xfrm flipH="1">
            <a:off x="2662976" y="4824028"/>
            <a:ext cx="4970" cy="1764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2665461" y="5292080"/>
            <a:ext cx="295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角丸四角形 27"/>
          <p:cNvSpPr/>
          <p:nvPr/>
        </p:nvSpPr>
        <p:spPr>
          <a:xfrm>
            <a:off x="2972320" y="5760132"/>
            <a:ext cx="3609203" cy="6120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ALS not indicative  (Age &lt; 8y)</a:t>
            </a:r>
          </a:p>
          <a:p>
            <a:pPr algn="ctr"/>
            <a:r>
              <a:rPr lang="en-US" sz="1400" b="1" dirty="0" smtClean="0"/>
              <a:t>N = 288</a:t>
            </a:r>
            <a:endParaRPr lang="en-GB" sz="1400" b="1" dirty="0"/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2691810" y="6037309"/>
            <a:ext cx="295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角丸四角形 31"/>
          <p:cNvSpPr/>
          <p:nvPr/>
        </p:nvSpPr>
        <p:spPr>
          <a:xfrm>
            <a:off x="803277" y="6567439"/>
            <a:ext cx="3816424" cy="504056"/>
          </a:xfrm>
          <a:prstGeom prst="roundRect">
            <a:avLst/>
          </a:prstGeom>
          <a:ln w="38100" cmpd="thickThin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/>
              <a:t>ALS-indicative cases for analysis</a:t>
            </a:r>
          </a:p>
          <a:p>
            <a:pPr algn="ctr"/>
            <a:r>
              <a:rPr lang="en-US" sz="1400" b="1" dirty="0" smtClean="0"/>
              <a:t>N = 941,858</a:t>
            </a:r>
            <a:endParaRPr lang="en-GB" sz="1400" b="1" dirty="0"/>
          </a:p>
        </p:txBody>
      </p:sp>
      <p:sp>
        <p:nvSpPr>
          <p:cNvPr id="34" name="角丸四角形 33"/>
          <p:cNvSpPr/>
          <p:nvPr/>
        </p:nvSpPr>
        <p:spPr>
          <a:xfrm>
            <a:off x="174570" y="7740352"/>
            <a:ext cx="20882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Unwitnessed cases</a:t>
            </a:r>
          </a:p>
          <a:p>
            <a:pPr algn="ctr"/>
            <a:r>
              <a:rPr lang="en-US" sz="1400" dirty="0" smtClean="0"/>
              <a:t>N = 558,210</a:t>
            </a:r>
            <a:endParaRPr lang="en-GB" sz="1400" dirty="0"/>
          </a:p>
        </p:txBody>
      </p:sp>
      <p:sp>
        <p:nvSpPr>
          <p:cNvPr id="35" name="角丸四角形 34"/>
          <p:cNvSpPr/>
          <p:nvPr/>
        </p:nvSpPr>
        <p:spPr>
          <a:xfrm>
            <a:off x="2415202" y="7740352"/>
            <a:ext cx="20882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Bystander-witnessed cases</a:t>
            </a:r>
          </a:p>
          <a:p>
            <a:pPr algn="ctr"/>
            <a:r>
              <a:rPr lang="en-US" sz="1400" dirty="0" smtClean="0"/>
              <a:t>N = 310,853</a:t>
            </a:r>
            <a:endParaRPr lang="en-GB" sz="1400" dirty="0"/>
          </a:p>
        </p:txBody>
      </p:sp>
      <p:sp>
        <p:nvSpPr>
          <p:cNvPr id="36" name="角丸四角形 35"/>
          <p:cNvSpPr/>
          <p:nvPr/>
        </p:nvSpPr>
        <p:spPr>
          <a:xfrm>
            <a:off x="4655834" y="7717013"/>
            <a:ext cx="20882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EMS-witnessed cases</a:t>
            </a:r>
          </a:p>
          <a:p>
            <a:pPr algn="ctr"/>
            <a:r>
              <a:rPr lang="en-US" sz="1400" dirty="0" smtClean="0"/>
              <a:t>N = 72,795</a:t>
            </a:r>
            <a:endParaRPr lang="en-GB" sz="1400" dirty="0"/>
          </a:p>
        </p:txBody>
      </p:sp>
      <p:cxnSp>
        <p:nvCxnSpPr>
          <p:cNvPr id="38" name="直線コネクタ 37"/>
          <p:cNvCxnSpPr>
            <a:stCxn id="32" idx="2"/>
          </p:cNvCxnSpPr>
          <p:nvPr/>
        </p:nvCxnSpPr>
        <p:spPr>
          <a:xfrm>
            <a:off x="2711489" y="7071495"/>
            <a:ext cx="0" cy="380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>
            <a:endCxn id="34" idx="0"/>
          </p:cNvCxnSpPr>
          <p:nvPr/>
        </p:nvCxnSpPr>
        <p:spPr>
          <a:xfrm>
            <a:off x="1218686" y="745232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484930" y="745232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>
            <a:off x="5751174" y="745232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1218686" y="7452320"/>
            <a:ext cx="45324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89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126</Words>
  <Application>Microsoft Office PowerPoint</Application>
  <PresentationFormat>画面に合わせる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稲葉英夫</dc:creator>
  <cp:lastModifiedBy>Morita Hideki</cp:lastModifiedBy>
  <cp:revision>12</cp:revision>
  <dcterms:created xsi:type="dcterms:W3CDTF">2020-07-01T22:30:54Z</dcterms:created>
  <dcterms:modified xsi:type="dcterms:W3CDTF">2021-03-06T05:07:53Z</dcterms:modified>
</cp:coreProperties>
</file>