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0"/>
  </p:notesMasterIdLst>
  <p:sldIdLst>
    <p:sldId id="256" r:id="rId2"/>
    <p:sldId id="275" r:id="rId3"/>
    <p:sldId id="266" r:id="rId4"/>
    <p:sldId id="276" r:id="rId5"/>
    <p:sldId id="268" r:id="rId6"/>
    <p:sldId id="273" r:id="rId7"/>
    <p:sldId id="274" r:id="rId8"/>
    <p:sldId id="272" r:id="rId9"/>
  </p:sldIdLst>
  <p:sldSz cx="6858000" cy="9906000" type="A4"/>
  <p:notesSz cx="6810375" cy="99425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6240" userDrawn="1">
          <p15:clr>
            <a:srgbClr val="A4A3A4"/>
          </p15:clr>
        </p15:guide>
        <p15:guide id="2" pos="4320" userDrawn="1">
          <p15:clr>
            <a:srgbClr val="A4A3A4"/>
          </p15:clr>
        </p15:guide>
        <p15:guide id="3" orient="horz" pos="1373">
          <p15:clr>
            <a:srgbClr val="A4A3A4"/>
          </p15:clr>
        </p15:guide>
        <p15:guide id="4" pos="1576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32" userDrawn="1">
          <p15:clr>
            <a:srgbClr val="A4A3A4"/>
          </p15:clr>
        </p15:guide>
        <p15:guide id="2" pos="2145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ienan Savage" initials="" lastIdx="6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21" autoAdjust="0"/>
    <p:restoredTop sz="95657" autoAdjust="0"/>
  </p:normalViewPr>
  <p:slideViewPr>
    <p:cSldViewPr snapToGrid="0" snapToObjects="1">
      <p:cViewPr varScale="1">
        <p:scale>
          <a:sx n="130" d="100"/>
          <a:sy n="130" d="100"/>
        </p:scale>
        <p:origin x="-656" y="-96"/>
      </p:cViewPr>
      <p:guideLst>
        <p:guide orient="horz" pos="6240"/>
        <p:guide orient="horz" pos="1373"/>
        <p:guide pos="4319"/>
        <p:guide pos="157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 varScale="1">
        <p:scale>
          <a:sx n="72" d="100"/>
          <a:sy n="72" d="100"/>
        </p:scale>
        <p:origin x="3592" y="216"/>
      </p:cViewPr>
      <p:guideLst>
        <p:guide orient="horz" pos="3132"/>
        <p:guide pos="214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commentAuthors" Target="commentAuthors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7636" y="0"/>
            <a:ext cx="2951163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0F380E-83BA-A54C-B300-34251E097D8E}" type="datetimeFigureOut">
              <a:rPr lang="en-US" smtClean="0"/>
              <a:t>21/02/19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44725" y="1243013"/>
            <a:ext cx="2320925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038" y="4784835"/>
            <a:ext cx="5448300" cy="3914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51163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7636" y="9443662"/>
            <a:ext cx="2951163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908E82-A87A-D944-90ED-CE640AAB9B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0990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08E82-A87A-D944-90ED-CE640AAB9BA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7343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EBDA2F-D2C4-A449-A786-0D88700FE15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2812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08E82-A87A-D944-90ED-CE640AAB9BA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136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1DEAC-B472-D147-B523-F77995CB5DBD}" type="datetimeFigureOut">
              <a:rPr lang="en-US" smtClean="0"/>
              <a:t>21/02/19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947BD-90C1-8D43-BDFF-3F738FE4286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1DEAC-B472-D147-B523-F77995CB5DBD}" type="datetimeFigureOut">
              <a:rPr lang="en-US" smtClean="0"/>
              <a:t>21/02/19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947BD-90C1-8D43-BDFF-3F738FE4286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1DEAC-B472-D147-B523-F77995CB5DBD}" type="datetimeFigureOut">
              <a:rPr lang="en-US" smtClean="0"/>
              <a:t>21/02/19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947BD-90C1-8D43-BDFF-3F738FE4286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1DEAC-B472-D147-B523-F77995CB5DBD}" type="datetimeFigureOut">
              <a:rPr lang="en-US" smtClean="0"/>
              <a:t>21/02/19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947BD-90C1-8D43-BDFF-3F738FE4286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1DEAC-B472-D147-B523-F77995CB5DBD}" type="datetimeFigureOut">
              <a:rPr lang="en-US" smtClean="0"/>
              <a:t>21/02/19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947BD-90C1-8D43-BDFF-3F738FE4286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1DEAC-B472-D147-B523-F77995CB5DBD}" type="datetimeFigureOut">
              <a:rPr lang="en-US" smtClean="0"/>
              <a:t>21/02/19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947BD-90C1-8D43-BDFF-3F738FE4286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1DEAC-B472-D147-B523-F77995CB5DBD}" type="datetimeFigureOut">
              <a:rPr lang="en-US" smtClean="0"/>
              <a:t>21/02/19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947BD-90C1-8D43-BDFF-3F738FE4286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1DEAC-B472-D147-B523-F77995CB5DBD}" type="datetimeFigureOut">
              <a:rPr lang="en-US" smtClean="0"/>
              <a:t>21/02/19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947BD-90C1-8D43-BDFF-3F738FE4286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1DEAC-B472-D147-B523-F77995CB5DBD}" type="datetimeFigureOut">
              <a:rPr lang="en-US" smtClean="0"/>
              <a:t>21/02/19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947BD-90C1-8D43-BDFF-3F738FE4286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1DEAC-B472-D147-B523-F77995CB5DBD}" type="datetimeFigureOut">
              <a:rPr lang="en-US" smtClean="0"/>
              <a:t>21/02/19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947BD-90C1-8D43-BDFF-3F738FE4286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1DEAC-B472-D147-B523-F77995CB5DBD}" type="datetimeFigureOut">
              <a:rPr lang="en-US" smtClean="0"/>
              <a:t>21/02/19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947BD-90C1-8D43-BDFF-3F738FE4286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41DEAC-B472-D147-B523-F77995CB5DBD}" type="datetimeFigureOut">
              <a:rPr lang="en-US" smtClean="0"/>
              <a:t>21/02/19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7947BD-90C1-8D43-BDFF-3F738FE428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756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em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10.emf"/><Relationship Id="rId8" Type="http://schemas.openxmlformats.org/officeDocument/2006/relationships/image" Target="../media/image11.emf"/><Relationship Id="rId9" Type="http://schemas.openxmlformats.org/officeDocument/2006/relationships/image" Target="../media/image12.emf"/><Relationship Id="rId10" Type="http://schemas.openxmlformats.org/officeDocument/2006/relationships/image" Target="../media/image13.emf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4" Type="http://schemas.openxmlformats.org/officeDocument/2006/relationships/image" Target="../media/image16.emf"/><Relationship Id="rId5" Type="http://schemas.openxmlformats.org/officeDocument/2006/relationships/image" Target="../media/image17.emf"/><Relationship Id="rId6" Type="http://schemas.openxmlformats.org/officeDocument/2006/relationships/image" Target="../media/image18.png"/><Relationship Id="rId7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6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9.png"/><Relationship Id="rId12" Type="http://schemas.openxmlformats.org/officeDocument/2006/relationships/image" Target="../media/image30.png"/><Relationship Id="rId13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6" Type="http://schemas.openxmlformats.org/officeDocument/2006/relationships/image" Target="../media/image24.png"/><Relationship Id="rId7" Type="http://schemas.openxmlformats.org/officeDocument/2006/relationships/image" Target="../media/image25.png"/><Relationship Id="rId8" Type="http://schemas.openxmlformats.org/officeDocument/2006/relationships/image" Target="../media/image26.png"/><Relationship Id="rId9" Type="http://schemas.openxmlformats.org/officeDocument/2006/relationships/image" Target="../media/image27.png"/><Relationship Id="rId10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11" Type="http://schemas.openxmlformats.org/officeDocument/2006/relationships/image" Target="../media/image41.png"/><Relationship Id="rId12" Type="http://schemas.openxmlformats.org/officeDocument/2006/relationships/image" Target="../media/image42.png"/><Relationship Id="rId13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png"/><Relationship Id="rId3" Type="http://schemas.openxmlformats.org/officeDocument/2006/relationships/image" Target="../media/image33.png"/><Relationship Id="rId4" Type="http://schemas.openxmlformats.org/officeDocument/2006/relationships/image" Target="../media/image34.png"/><Relationship Id="rId5" Type="http://schemas.openxmlformats.org/officeDocument/2006/relationships/image" Target="../media/image35.png"/><Relationship Id="rId6" Type="http://schemas.openxmlformats.org/officeDocument/2006/relationships/image" Target="../media/image36.png"/><Relationship Id="rId7" Type="http://schemas.openxmlformats.org/officeDocument/2006/relationships/image" Target="../media/image37.png"/><Relationship Id="rId8" Type="http://schemas.openxmlformats.org/officeDocument/2006/relationships/image" Target="../media/image38.png"/><Relationship Id="rId9" Type="http://schemas.openxmlformats.org/officeDocument/2006/relationships/image" Target="../media/image39.png"/><Relationship Id="rId10" Type="http://schemas.openxmlformats.org/officeDocument/2006/relationships/image" Target="../media/image4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4.png"/><Relationship Id="rId3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Box 71"/>
          <p:cNvSpPr txBox="1"/>
          <p:nvPr/>
        </p:nvSpPr>
        <p:spPr>
          <a:xfrm>
            <a:off x="-3363686" y="1037238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4991" y="174083"/>
            <a:ext cx="2104557" cy="2204847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452" y="491264"/>
            <a:ext cx="2705430" cy="1605342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334292" y="125501"/>
            <a:ext cx="2462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</a:t>
            </a:r>
            <a:endParaRPr lang="en-US" dirty="0"/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520"/>
          <a:stretch/>
        </p:blipFill>
        <p:spPr>
          <a:xfrm>
            <a:off x="3365852" y="2540776"/>
            <a:ext cx="1683651" cy="1814045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3226948" y="125501"/>
            <a:ext cx="2462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73034" y="2187857"/>
            <a:ext cx="2462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3234991" y="2187857"/>
            <a:ext cx="2462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330872" y="5051819"/>
            <a:ext cx="2547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Figure S1</a:t>
            </a:r>
            <a:endParaRPr lang="en-US" dirty="0"/>
          </a:p>
        </p:txBody>
      </p:sp>
      <p:grpSp>
        <p:nvGrpSpPr>
          <p:cNvPr id="38" name="Group 37"/>
          <p:cNvGrpSpPr/>
          <p:nvPr/>
        </p:nvGrpSpPr>
        <p:grpSpPr>
          <a:xfrm>
            <a:off x="347235" y="2530854"/>
            <a:ext cx="3026379" cy="2166806"/>
            <a:chOff x="2172190" y="2418618"/>
            <a:chExt cx="3026379" cy="2166806"/>
          </a:xfrm>
        </p:grpSpPr>
        <p:pic>
          <p:nvPicPr>
            <p:cNvPr id="39" name="Picture 38"/>
            <p:cNvPicPr>
              <a:picLocks noChangeAspect="1"/>
            </p:cNvPicPr>
            <p:nvPr/>
          </p:nvPicPr>
          <p:blipFill rotWithShape="1">
            <a:blip r:embed="rId6"/>
            <a:srcRect r="21481"/>
            <a:stretch/>
          </p:blipFill>
          <p:spPr>
            <a:xfrm>
              <a:off x="2172190" y="2418618"/>
              <a:ext cx="2115080" cy="2166806"/>
            </a:xfrm>
            <a:prstGeom prst="rect">
              <a:avLst/>
            </a:prstGeom>
          </p:spPr>
        </p:pic>
        <p:sp>
          <p:nvSpPr>
            <p:cNvPr id="40" name="TextBox 39"/>
            <p:cNvSpPr txBox="1"/>
            <p:nvPr/>
          </p:nvSpPr>
          <p:spPr>
            <a:xfrm>
              <a:off x="4197981" y="2830797"/>
              <a:ext cx="100058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smtClean="0"/>
                <a:t>STAG2 WT</a:t>
              </a:r>
              <a:endParaRPr lang="en-US" sz="1000" dirty="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4191645" y="2983197"/>
              <a:ext cx="100058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smtClean="0"/>
                <a:t>ΔSTAG2</a:t>
              </a:r>
              <a:endParaRPr lang="en-US" sz="1000" dirty="0"/>
            </a:p>
          </p:txBody>
        </p:sp>
      </p:grpSp>
    </p:spTree>
    <p:extLst>
      <p:ext uri="{BB962C8B-B14F-4D97-AF65-F5344CB8AC3E}">
        <p14:creationId xmlns:p14="http://schemas.microsoft.com/office/powerpoint/2010/main" val="19811806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4656" y="402109"/>
            <a:ext cx="2686361" cy="251304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30872" y="3204591"/>
            <a:ext cx="2547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Figure </a:t>
            </a:r>
            <a:r>
              <a:rPr lang="en-US" dirty="0" smtClean="0"/>
              <a:t>S2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49940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1" t="23254" r="65796" b="30060"/>
          <a:stretch/>
        </p:blipFill>
        <p:spPr>
          <a:xfrm>
            <a:off x="1014178" y="1796489"/>
            <a:ext cx="1477617" cy="148252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1" t="23253" r="65797" b="30061"/>
          <a:stretch/>
        </p:blipFill>
        <p:spPr>
          <a:xfrm>
            <a:off x="1014178" y="3488013"/>
            <a:ext cx="1477617" cy="148252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1054183" y="3111574"/>
            <a:ext cx="127221" cy="127435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073647" y="4803097"/>
            <a:ext cx="127221" cy="127435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119201" y="3039358"/>
            <a:ext cx="6629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= 10</a:t>
            </a:r>
            <a:endParaRPr lang="en-US" sz="1000" dirty="0"/>
          </a:p>
        </p:txBody>
      </p:sp>
      <p:sp>
        <p:nvSpPr>
          <p:cNvPr id="8" name="TextBox 7"/>
          <p:cNvSpPr txBox="1"/>
          <p:nvPr/>
        </p:nvSpPr>
        <p:spPr>
          <a:xfrm>
            <a:off x="1137257" y="4730883"/>
            <a:ext cx="6629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= 4</a:t>
            </a:r>
            <a:endParaRPr lang="en-US" sz="10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00" t="43782" r="65449" b="39894"/>
          <a:stretch/>
        </p:blipFill>
        <p:spPr>
          <a:xfrm>
            <a:off x="1016141" y="6037458"/>
            <a:ext cx="1477617" cy="1428904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36" t="43639" r="65270" b="39480"/>
          <a:stretch/>
        </p:blipFill>
        <p:spPr>
          <a:xfrm>
            <a:off x="1016141" y="7829314"/>
            <a:ext cx="1477617" cy="1428904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2" name="Rectangle 11"/>
          <p:cNvSpPr/>
          <p:nvPr/>
        </p:nvSpPr>
        <p:spPr>
          <a:xfrm>
            <a:off x="1076380" y="7285641"/>
            <a:ext cx="127221" cy="127435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60643" y="9077496"/>
            <a:ext cx="127221" cy="127435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141398" y="7213425"/>
            <a:ext cx="6629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= 29</a:t>
            </a:r>
            <a:endParaRPr lang="en-US" sz="1000" dirty="0"/>
          </a:p>
        </p:txBody>
      </p:sp>
      <p:sp>
        <p:nvSpPr>
          <p:cNvPr id="15" name="TextBox 14"/>
          <p:cNvSpPr txBox="1"/>
          <p:nvPr/>
        </p:nvSpPr>
        <p:spPr>
          <a:xfrm>
            <a:off x="1124253" y="9005282"/>
            <a:ext cx="6629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= 15</a:t>
            </a:r>
            <a:endParaRPr lang="en-US" sz="1000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718" y="5506787"/>
            <a:ext cx="1542077" cy="182205"/>
          </a:xfrm>
          <a:prstGeom prst="rect">
            <a:avLst/>
          </a:prstGeom>
        </p:spPr>
      </p:pic>
      <p:cxnSp>
        <p:nvCxnSpPr>
          <p:cNvPr id="20" name="Straight Connector 19"/>
          <p:cNvCxnSpPr/>
          <p:nvPr/>
        </p:nvCxnSpPr>
        <p:spPr>
          <a:xfrm flipV="1">
            <a:off x="1033796" y="5688993"/>
            <a:ext cx="1077808" cy="18273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2215299" y="5688992"/>
            <a:ext cx="275818" cy="18273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2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718" y="1255355"/>
            <a:ext cx="1542077" cy="182205"/>
          </a:xfrm>
          <a:prstGeom prst="rect">
            <a:avLst/>
          </a:prstGeom>
        </p:spPr>
      </p:pic>
      <p:cxnSp>
        <p:nvCxnSpPr>
          <p:cNvPr id="25" name="Straight Connector 24"/>
          <p:cNvCxnSpPr/>
          <p:nvPr/>
        </p:nvCxnSpPr>
        <p:spPr>
          <a:xfrm>
            <a:off x="1385740" y="1448023"/>
            <a:ext cx="1106055" cy="21526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V="1">
            <a:off x="1060643" y="1448024"/>
            <a:ext cx="249683" cy="2084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 rot="16200000">
            <a:off x="55749" y="2203899"/>
            <a:ext cx="14505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STAG2 WT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 rot="16200000">
            <a:off x="226985" y="3976199"/>
            <a:ext cx="1140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△</a:t>
            </a:r>
            <a:r>
              <a:rPr lang="en-US" dirty="0" smtClean="0"/>
              <a:t>STAG2</a:t>
            </a: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 rot="16200000">
            <a:off x="13482" y="6349405"/>
            <a:ext cx="1503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STAG2 WT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 rot="16200000">
            <a:off x="195034" y="8302117"/>
            <a:ext cx="1140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△</a:t>
            </a:r>
            <a:r>
              <a:rPr lang="en-US" dirty="0" smtClean="0"/>
              <a:t>STAG2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277586" y="828573"/>
            <a:ext cx="4874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764972" y="1373870"/>
            <a:ext cx="4874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B</a:t>
            </a:r>
            <a:endParaRPr lang="en-US" b="1" dirty="0"/>
          </a:p>
        </p:txBody>
      </p:sp>
      <p:sp>
        <p:nvSpPr>
          <p:cNvPr id="36" name="TextBox 35"/>
          <p:cNvSpPr txBox="1"/>
          <p:nvPr/>
        </p:nvSpPr>
        <p:spPr>
          <a:xfrm>
            <a:off x="2764972" y="5782501"/>
            <a:ext cx="4874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D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41043" y="5460711"/>
            <a:ext cx="4874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</a:t>
            </a:r>
            <a:endParaRPr lang="en-US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0" y="9532492"/>
            <a:ext cx="2547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Figure </a:t>
            </a:r>
            <a:r>
              <a:rPr lang="en-US" dirty="0" smtClean="0"/>
              <a:t>S3</a:t>
            </a:r>
            <a:endParaRPr lang="en-US" dirty="0"/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1800" y="2162948"/>
            <a:ext cx="4133327" cy="2455959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997" y="6456648"/>
            <a:ext cx="4149463" cy="241833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950902" y="1592819"/>
            <a:ext cx="23015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29.2 Mb       Chr8      30.2 Mb</a:t>
            </a:r>
            <a:endParaRPr lang="en-US" sz="1000" dirty="0"/>
          </a:p>
        </p:txBody>
      </p:sp>
      <p:sp>
        <p:nvSpPr>
          <p:cNvPr id="40" name="TextBox 39"/>
          <p:cNvSpPr txBox="1"/>
          <p:nvPr/>
        </p:nvSpPr>
        <p:spPr>
          <a:xfrm>
            <a:off x="949718" y="3292296"/>
            <a:ext cx="23015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29.2 Mb       Chr8      30.2 Mb</a:t>
            </a:r>
            <a:endParaRPr lang="en-US" sz="1000" dirty="0"/>
          </a:p>
        </p:txBody>
      </p:sp>
      <p:sp>
        <p:nvSpPr>
          <p:cNvPr id="41" name="TextBox 40"/>
          <p:cNvSpPr txBox="1"/>
          <p:nvPr/>
        </p:nvSpPr>
        <p:spPr>
          <a:xfrm>
            <a:off x="949718" y="5835681"/>
            <a:ext cx="23015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60 Mb             Chr18     62 Mb</a:t>
            </a:r>
            <a:endParaRPr lang="en-US" sz="1000" dirty="0"/>
          </a:p>
        </p:txBody>
      </p:sp>
      <p:sp>
        <p:nvSpPr>
          <p:cNvPr id="42" name="TextBox 41"/>
          <p:cNvSpPr txBox="1"/>
          <p:nvPr/>
        </p:nvSpPr>
        <p:spPr>
          <a:xfrm>
            <a:off x="945377" y="7623972"/>
            <a:ext cx="23015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60 Mb             Chr18     62 Mb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4588306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0" t="3507" r="3434" b="3546"/>
          <a:stretch/>
        </p:blipFill>
        <p:spPr>
          <a:xfrm>
            <a:off x="1260467" y="123036"/>
            <a:ext cx="4782078" cy="458583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30872" y="5051819"/>
            <a:ext cx="2547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Figure </a:t>
            </a:r>
            <a:r>
              <a:rPr lang="en-US" dirty="0" smtClean="0"/>
              <a:t>S4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318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4917" y="4929004"/>
            <a:ext cx="3225800" cy="2126705"/>
            <a:chOff x="3492716" y="4929004"/>
            <a:chExt cx="3225800" cy="2126705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92716" y="4929004"/>
              <a:ext cx="3225800" cy="2126705"/>
            </a:xfrm>
            <a:prstGeom prst="rect">
              <a:avLst/>
            </a:prstGeom>
          </p:spPr>
        </p:pic>
        <p:grpSp>
          <p:nvGrpSpPr>
            <p:cNvPr id="67" name="Group 66"/>
            <p:cNvGrpSpPr/>
            <p:nvPr/>
          </p:nvGrpSpPr>
          <p:grpSpPr>
            <a:xfrm>
              <a:off x="4271435" y="6764916"/>
              <a:ext cx="977898" cy="169277"/>
              <a:chOff x="4271435" y="6764916"/>
              <a:chExt cx="977898" cy="169277"/>
            </a:xfrm>
          </p:grpSpPr>
          <p:sp>
            <p:nvSpPr>
              <p:cNvPr id="43" name="Rectangle 42"/>
              <p:cNvSpPr/>
              <p:nvPr/>
            </p:nvSpPr>
            <p:spPr>
              <a:xfrm>
                <a:off x="4334933" y="6781848"/>
                <a:ext cx="825500" cy="118534"/>
              </a:xfrm>
              <a:prstGeom prst="rect">
                <a:avLst/>
              </a:prstGeom>
              <a:solidFill>
                <a:srgbClr val="FFFFFF"/>
              </a:solidFill>
              <a:ln>
                <a:solidFill>
                  <a:srgbClr val="FFFFF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45" name="Straight Connector 44"/>
              <p:cNvCxnSpPr/>
              <p:nvPr/>
            </p:nvCxnSpPr>
            <p:spPr>
              <a:xfrm>
                <a:off x="4271435" y="6807249"/>
                <a:ext cx="977898" cy="0"/>
              </a:xfrm>
              <a:prstGeom prst="line">
                <a:avLst/>
              </a:prstGeom>
              <a:ln w="635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" name="TextBox 45"/>
              <p:cNvSpPr txBox="1"/>
              <p:nvPr/>
            </p:nvSpPr>
            <p:spPr>
              <a:xfrm>
                <a:off x="4387612" y="6764916"/>
                <a:ext cx="675454" cy="1692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00" dirty="0" smtClean="0"/>
                  <a:t>Selumetinib (nM)</a:t>
                </a:r>
                <a:endParaRPr lang="en-US" sz="500" dirty="0"/>
              </a:p>
            </p:txBody>
          </p:sp>
        </p:grpSp>
        <p:grpSp>
          <p:nvGrpSpPr>
            <p:cNvPr id="68" name="Group 67"/>
            <p:cNvGrpSpPr/>
            <p:nvPr/>
          </p:nvGrpSpPr>
          <p:grpSpPr>
            <a:xfrm>
              <a:off x="5600703" y="6764916"/>
              <a:ext cx="977898" cy="169277"/>
              <a:chOff x="4271435" y="6764916"/>
              <a:chExt cx="977898" cy="169277"/>
            </a:xfrm>
          </p:grpSpPr>
          <p:sp>
            <p:nvSpPr>
              <p:cNvPr id="69" name="Rectangle 68"/>
              <p:cNvSpPr/>
              <p:nvPr/>
            </p:nvSpPr>
            <p:spPr>
              <a:xfrm>
                <a:off x="4334933" y="6781848"/>
                <a:ext cx="825500" cy="118534"/>
              </a:xfrm>
              <a:prstGeom prst="rect">
                <a:avLst/>
              </a:prstGeom>
              <a:solidFill>
                <a:srgbClr val="FFFFFF"/>
              </a:solidFill>
              <a:ln>
                <a:solidFill>
                  <a:srgbClr val="FFFFF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70" name="Straight Connector 69"/>
              <p:cNvCxnSpPr/>
              <p:nvPr/>
            </p:nvCxnSpPr>
            <p:spPr>
              <a:xfrm>
                <a:off x="4271435" y="6807249"/>
                <a:ext cx="977898" cy="0"/>
              </a:xfrm>
              <a:prstGeom prst="line">
                <a:avLst/>
              </a:prstGeom>
              <a:ln w="635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1" name="TextBox 70"/>
              <p:cNvSpPr txBox="1"/>
              <p:nvPr/>
            </p:nvSpPr>
            <p:spPr>
              <a:xfrm>
                <a:off x="4387612" y="6764916"/>
                <a:ext cx="675454" cy="1692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00" dirty="0" smtClean="0"/>
                  <a:t>Selumetinib (nM)</a:t>
                </a:r>
                <a:endParaRPr lang="en-US" sz="500" dirty="0"/>
              </a:p>
            </p:txBody>
          </p:sp>
        </p:grpSp>
      </p:grpSp>
      <p:grpSp>
        <p:nvGrpSpPr>
          <p:cNvPr id="3" name="Group 2"/>
          <p:cNvGrpSpPr/>
          <p:nvPr/>
        </p:nvGrpSpPr>
        <p:grpSpPr>
          <a:xfrm>
            <a:off x="0" y="2617633"/>
            <a:ext cx="3225800" cy="2126705"/>
            <a:chOff x="3485357" y="2699293"/>
            <a:chExt cx="3225800" cy="2126705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85357" y="2699293"/>
              <a:ext cx="3225800" cy="2126705"/>
            </a:xfrm>
            <a:prstGeom prst="rect">
              <a:avLst/>
            </a:prstGeom>
          </p:spPr>
        </p:pic>
        <p:grpSp>
          <p:nvGrpSpPr>
            <p:cNvPr id="72" name="Group 71"/>
            <p:cNvGrpSpPr/>
            <p:nvPr/>
          </p:nvGrpSpPr>
          <p:grpSpPr>
            <a:xfrm>
              <a:off x="4271435" y="4534972"/>
              <a:ext cx="977898" cy="169277"/>
              <a:chOff x="4271435" y="6764916"/>
              <a:chExt cx="977898" cy="169277"/>
            </a:xfrm>
          </p:grpSpPr>
          <p:sp>
            <p:nvSpPr>
              <p:cNvPr id="73" name="Rectangle 72"/>
              <p:cNvSpPr/>
              <p:nvPr/>
            </p:nvSpPr>
            <p:spPr>
              <a:xfrm>
                <a:off x="4334933" y="6781848"/>
                <a:ext cx="825500" cy="118534"/>
              </a:xfrm>
              <a:prstGeom prst="rect">
                <a:avLst/>
              </a:prstGeom>
              <a:solidFill>
                <a:srgbClr val="FFFFFF"/>
              </a:solidFill>
              <a:ln>
                <a:solidFill>
                  <a:srgbClr val="FFFFF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74" name="Straight Connector 73"/>
              <p:cNvCxnSpPr/>
              <p:nvPr/>
            </p:nvCxnSpPr>
            <p:spPr>
              <a:xfrm>
                <a:off x="4271435" y="6807249"/>
                <a:ext cx="977898" cy="0"/>
              </a:xfrm>
              <a:prstGeom prst="line">
                <a:avLst/>
              </a:prstGeom>
              <a:ln w="635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5" name="TextBox 74"/>
              <p:cNvSpPr txBox="1"/>
              <p:nvPr/>
            </p:nvSpPr>
            <p:spPr>
              <a:xfrm>
                <a:off x="4387612" y="6764916"/>
                <a:ext cx="675454" cy="1692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00" dirty="0" smtClean="0"/>
                  <a:t>Selumetinib (nM)</a:t>
                </a:r>
                <a:endParaRPr lang="en-US" sz="500" dirty="0"/>
              </a:p>
            </p:txBody>
          </p:sp>
        </p:grpSp>
        <p:grpSp>
          <p:nvGrpSpPr>
            <p:cNvPr id="76" name="Group 75"/>
            <p:cNvGrpSpPr/>
            <p:nvPr/>
          </p:nvGrpSpPr>
          <p:grpSpPr>
            <a:xfrm>
              <a:off x="5600703" y="4534972"/>
              <a:ext cx="977898" cy="169277"/>
              <a:chOff x="4271435" y="6764916"/>
              <a:chExt cx="977898" cy="169277"/>
            </a:xfrm>
          </p:grpSpPr>
          <p:sp>
            <p:nvSpPr>
              <p:cNvPr id="77" name="Rectangle 76"/>
              <p:cNvSpPr/>
              <p:nvPr/>
            </p:nvSpPr>
            <p:spPr>
              <a:xfrm>
                <a:off x="4334933" y="6781848"/>
                <a:ext cx="825500" cy="118534"/>
              </a:xfrm>
              <a:prstGeom prst="rect">
                <a:avLst/>
              </a:prstGeom>
              <a:solidFill>
                <a:srgbClr val="FFFFFF"/>
              </a:solidFill>
              <a:ln>
                <a:solidFill>
                  <a:srgbClr val="FFFFF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78" name="Straight Connector 77"/>
              <p:cNvCxnSpPr/>
              <p:nvPr/>
            </p:nvCxnSpPr>
            <p:spPr>
              <a:xfrm>
                <a:off x="4271435" y="6807249"/>
                <a:ext cx="977898" cy="0"/>
              </a:xfrm>
              <a:prstGeom prst="line">
                <a:avLst/>
              </a:prstGeom>
              <a:ln w="635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9" name="TextBox 78"/>
              <p:cNvSpPr txBox="1"/>
              <p:nvPr/>
            </p:nvSpPr>
            <p:spPr>
              <a:xfrm>
                <a:off x="4387612" y="6764916"/>
                <a:ext cx="675454" cy="1692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00" dirty="0" smtClean="0"/>
                  <a:t>Selumetinib (nM)</a:t>
                </a:r>
                <a:endParaRPr lang="en-US" sz="500" dirty="0"/>
              </a:p>
            </p:txBody>
          </p:sp>
        </p:grpSp>
      </p:grpSp>
      <p:sp>
        <p:nvSpPr>
          <p:cNvPr id="2" name="TextBox 1"/>
          <p:cNvSpPr txBox="1"/>
          <p:nvPr/>
        </p:nvSpPr>
        <p:spPr>
          <a:xfrm>
            <a:off x="0" y="7489466"/>
            <a:ext cx="46599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Figure </a:t>
            </a:r>
            <a:r>
              <a:rPr lang="en-US" dirty="0" smtClean="0"/>
              <a:t>S5</a:t>
            </a:r>
            <a:endParaRPr lang="en-US" sz="1400" dirty="0"/>
          </a:p>
        </p:txBody>
      </p:sp>
      <p:sp>
        <p:nvSpPr>
          <p:cNvPr id="22" name="TextBox 21"/>
          <p:cNvSpPr txBox="1"/>
          <p:nvPr/>
        </p:nvSpPr>
        <p:spPr>
          <a:xfrm>
            <a:off x="127000" y="0"/>
            <a:ext cx="2462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3362246" y="0"/>
            <a:ext cx="2462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127000" y="2555639"/>
            <a:ext cx="2462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</a:t>
            </a:r>
            <a:endParaRPr lang="en-US" dirty="0" smtClean="0"/>
          </a:p>
        </p:txBody>
      </p:sp>
      <p:sp>
        <p:nvSpPr>
          <p:cNvPr id="25" name="TextBox 24"/>
          <p:cNvSpPr txBox="1"/>
          <p:nvPr/>
        </p:nvSpPr>
        <p:spPr>
          <a:xfrm>
            <a:off x="3362246" y="2555639"/>
            <a:ext cx="2462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127000" y="4744338"/>
            <a:ext cx="2462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</a:t>
            </a: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3608468" y="2701043"/>
            <a:ext cx="3086316" cy="2043295"/>
            <a:chOff x="139484" y="4970709"/>
            <a:chExt cx="3086316" cy="2043295"/>
          </a:xfrm>
        </p:grpSpPr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39484" y="4970709"/>
              <a:ext cx="3086316" cy="2043295"/>
            </a:xfrm>
            <a:prstGeom prst="rect">
              <a:avLst/>
            </a:prstGeom>
          </p:spPr>
        </p:pic>
        <p:sp>
          <p:nvSpPr>
            <p:cNvPr id="53" name="Rectangle 52"/>
            <p:cNvSpPr/>
            <p:nvPr/>
          </p:nvSpPr>
          <p:spPr>
            <a:xfrm>
              <a:off x="863608" y="6773490"/>
              <a:ext cx="825500" cy="118534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5" name="Straight Connector 54"/>
            <p:cNvCxnSpPr/>
            <p:nvPr/>
          </p:nvCxnSpPr>
          <p:spPr>
            <a:xfrm>
              <a:off x="820034" y="6798891"/>
              <a:ext cx="970666" cy="0"/>
            </a:xfrm>
            <a:prstGeom prst="line">
              <a:avLst/>
            </a:prstGeom>
            <a:ln w="635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TextBox 55"/>
            <p:cNvSpPr txBox="1"/>
            <p:nvPr/>
          </p:nvSpPr>
          <p:spPr>
            <a:xfrm>
              <a:off x="954384" y="6756558"/>
              <a:ext cx="675454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00" dirty="0" smtClean="0"/>
                <a:t>Selumetinib (nM)</a:t>
              </a:r>
              <a:endParaRPr lang="en-US" sz="500" dirty="0"/>
            </a:p>
          </p:txBody>
        </p:sp>
        <p:sp>
          <p:nvSpPr>
            <p:cNvPr id="58" name="Rectangle 57"/>
            <p:cNvSpPr/>
            <p:nvPr/>
          </p:nvSpPr>
          <p:spPr>
            <a:xfrm>
              <a:off x="2180174" y="6773490"/>
              <a:ext cx="825500" cy="118534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0" name="Straight Connector 59"/>
            <p:cNvCxnSpPr/>
            <p:nvPr/>
          </p:nvCxnSpPr>
          <p:spPr>
            <a:xfrm>
              <a:off x="2116676" y="6798891"/>
              <a:ext cx="969424" cy="0"/>
            </a:xfrm>
            <a:prstGeom prst="line">
              <a:avLst/>
            </a:prstGeom>
            <a:ln w="635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TextBox 60"/>
            <p:cNvSpPr txBox="1"/>
            <p:nvPr/>
          </p:nvSpPr>
          <p:spPr>
            <a:xfrm>
              <a:off x="2249785" y="6756558"/>
              <a:ext cx="675454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00" dirty="0" smtClean="0"/>
                <a:t>Selumetinib (nM)</a:t>
              </a:r>
              <a:endParaRPr lang="en-US" sz="500" dirty="0"/>
            </a:p>
          </p:txBody>
        </p:sp>
      </p:grp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09"/>
          <a:stretch/>
        </p:blipFill>
        <p:spPr>
          <a:xfrm>
            <a:off x="14917" y="215334"/>
            <a:ext cx="3399107" cy="210152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4248" y="298147"/>
            <a:ext cx="3602736" cy="1895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4298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254" y="238523"/>
            <a:ext cx="2597598" cy="156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9841" y="232895"/>
            <a:ext cx="2593996" cy="156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041" y="1773457"/>
            <a:ext cx="2593996" cy="156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9841" y="1779962"/>
            <a:ext cx="2597598" cy="156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254" y="3335908"/>
            <a:ext cx="2597598" cy="156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7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9841" y="3340789"/>
            <a:ext cx="2593996" cy="156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8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254" y="4898361"/>
            <a:ext cx="2597598" cy="156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9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9841" y="4901614"/>
            <a:ext cx="2593996" cy="156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10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254" y="6460813"/>
            <a:ext cx="2597598" cy="156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11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9841" y="6462441"/>
            <a:ext cx="2597598" cy="156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1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254" y="8023263"/>
            <a:ext cx="2597598" cy="156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1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9841" y="8023265"/>
            <a:ext cx="2597598" cy="156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832528" y="9560808"/>
            <a:ext cx="46599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Figure </a:t>
            </a:r>
            <a:r>
              <a:rPr lang="en-US" dirty="0" smtClean="0"/>
              <a:t>S6</a:t>
            </a:r>
            <a:endParaRPr lang="en-US" sz="1400" dirty="0"/>
          </a:p>
        </p:txBody>
      </p:sp>
      <p:sp>
        <p:nvSpPr>
          <p:cNvPr id="2" name="TextBox 1"/>
          <p:cNvSpPr txBox="1"/>
          <p:nvPr/>
        </p:nvSpPr>
        <p:spPr>
          <a:xfrm>
            <a:off x="2227859" y="183931"/>
            <a:ext cx="530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***</a:t>
            </a:r>
            <a:endParaRPr lang="en-GB" dirty="0"/>
          </a:p>
        </p:txBody>
      </p:sp>
      <p:sp>
        <p:nvSpPr>
          <p:cNvPr id="39" name="TextBox 38"/>
          <p:cNvSpPr txBox="1"/>
          <p:nvPr/>
        </p:nvSpPr>
        <p:spPr>
          <a:xfrm>
            <a:off x="4897936" y="7948039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**</a:t>
            </a:r>
            <a:endParaRPr lang="en-GB" dirty="0"/>
          </a:p>
        </p:txBody>
      </p:sp>
      <p:sp>
        <p:nvSpPr>
          <p:cNvPr id="40" name="TextBox 39"/>
          <p:cNvSpPr txBox="1"/>
          <p:nvPr/>
        </p:nvSpPr>
        <p:spPr>
          <a:xfrm>
            <a:off x="2313018" y="6406573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*</a:t>
            </a:r>
            <a:endParaRPr lang="en-GB" dirty="0"/>
          </a:p>
        </p:txBody>
      </p:sp>
      <p:sp>
        <p:nvSpPr>
          <p:cNvPr id="41" name="TextBox 40"/>
          <p:cNvSpPr txBox="1"/>
          <p:nvPr/>
        </p:nvSpPr>
        <p:spPr>
          <a:xfrm>
            <a:off x="4955644" y="4834205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*</a:t>
            </a:r>
            <a:endParaRPr lang="en-GB" dirty="0"/>
          </a:p>
        </p:txBody>
      </p:sp>
      <p:sp>
        <p:nvSpPr>
          <p:cNvPr id="42" name="TextBox 41"/>
          <p:cNvSpPr txBox="1"/>
          <p:nvPr/>
        </p:nvSpPr>
        <p:spPr>
          <a:xfrm>
            <a:off x="4955644" y="3299866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*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85976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/>
          <p:cNvPicPr>
            <a:picLocks noChangeAspect="1"/>
          </p:cNvPicPr>
          <p:nvPr/>
        </p:nvPicPr>
        <p:blipFill>
          <a:blip r:embed="rId2">
            <a:biLevel thresh="75000"/>
          </a:blip>
          <a:stretch>
            <a:fillRect/>
          </a:stretch>
        </p:blipFill>
        <p:spPr>
          <a:xfrm>
            <a:off x="825501" y="233763"/>
            <a:ext cx="2593447" cy="15600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3">
            <a:biLevel thresh="75000"/>
          </a:blip>
          <a:stretch>
            <a:fillRect/>
          </a:stretch>
        </p:blipFill>
        <p:spPr>
          <a:xfrm>
            <a:off x="3431637" y="237331"/>
            <a:ext cx="2562763" cy="15600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4">
            <a:biLevel thresh="75000"/>
          </a:blip>
          <a:stretch>
            <a:fillRect/>
          </a:stretch>
        </p:blipFill>
        <p:spPr>
          <a:xfrm>
            <a:off x="825501" y="1782283"/>
            <a:ext cx="2592387" cy="15600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5">
            <a:biLevel thresh="75000"/>
          </a:blip>
          <a:stretch>
            <a:fillRect/>
          </a:stretch>
        </p:blipFill>
        <p:spPr>
          <a:xfrm>
            <a:off x="3428981" y="1782283"/>
            <a:ext cx="2565419" cy="15600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6">
            <a:biLevel thresh="75000"/>
          </a:blip>
          <a:stretch>
            <a:fillRect/>
          </a:stretch>
        </p:blipFill>
        <p:spPr>
          <a:xfrm>
            <a:off x="825500" y="3359527"/>
            <a:ext cx="2590787" cy="15600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7">
            <a:biLevel thresh="75000"/>
          </a:blip>
          <a:stretch>
            <a:fillRect/>
          </a:stretch>
        </p:blipFill>
        <p:spPr>
          <a:xfrm>
            <a:off x="3431438" y="3359527"/>
            <a:ext cx="2550261" cy="15600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8">
            <a:biLevel thresh="75000"/>
          </a:blip>
          <a:stretch>
            <a:fillRect/>
          </a:stretch>
        </p:blipFill>
        <p:spPr>
          <a:xfrm>
            <a:off x="838201" y="4934356"/>
            <a:ext cx="2590787" cy="15600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9">
            <a:biLevel thresh="75000"/>
          </a:blip>
          <a:stretch>
            <a:fillRect/>
          </a:stretch>
        </p:blipFill>
        <p:spPr>
          <a:xfrm>
            <a:off x="3431636" y="4934356"/>
            <a:ext cx="2550062" cy="15600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10">
            <a:biLevel thresh="75000"/>
          </a:blip>
          <a:stretch>
            <a:fillRect/>
          </a:stretch>
        </p:blipFill>
        <p:spPr>
          <a:xfrm>
            <a:off x="825501" y="6502380"/>
            <a:ext cx="2592387" cy="15600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11">
            <a:biLevel thresh="75000"/>
          </a:blip>
          <a:stretch>
            <a:fillRect/>
          </a:stretch>
        </p:blipFill>
        <p:spPr>
          <a:xfrm>
            <a:off x="3431637" y="6502380"/>
            <a:ext cx="2562763" cy="15600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12">
            <a:biLevel thresh="75000"/>
          </a:blip>
          <a:stretch>
            <a:fillRect/>
          </a:stretch>
        </p:blipFill>
        <p:spPr>
          <a:xfrm>
            <a:off x="825501" y="8075417"/>
            <a:ext cx="2593447" cy="15600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13">
            <a:biLevel thresh="75000"/>
          </a:blip>
          <a:stretch>
            <a:fillRect/>
          </a:stretch>
        </p:blipFill>
        <p:spPr>
          <a:xfrm>
            <a:off x="3431257" y="8075417"/>
            <a:ext cx="2563140" cy="15600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2" name="TextBox 21"/>
          <p:cNvSpPr txBox="1"/>
          <p:nvPr/>
        </p:nvSpPr>
        <p:spPr>
          <a:xfrm>
            <a:off x="818880" y="9560808"/>
            <a:ext cx="46599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Figure </a:t>
            </a:r>
            <a:r>
              <a:rPr lang="en-US" dirty="0" smtClean="0"/>
              <a:t>S7</a:t>
            </a:r>
            <a:endParaRPr lang="en-US" sz="1400" dirty="0"/>
          </a:p>
        </p:txBody>
      </p:sp>
      <p:sp>
        <p:nvSpPr>
          <p:cNvPr id="27" name="TextBox 26"/>
          <p:cNvSpPr txBox="1"/>
          <p:nvPr/>
        </p:nvSpPr>
        <p:spPr>
          <a:xfrm>
            <a:off x="2227859" y="183931"/>
            <a:ext cx="530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***</a:t>
            </a:r>
            <a:endParaRPr lang="en-GB" dirty="0"/>
          </a:p>
        </p:txBody>
      </p:sp>
      <p:sp>
        <p:nvSpPr>
          <p:cNvPr id="29" name="TextBox 28"/>
          <p:cNvSpPr txBox="1"/>
          <p:nvPr/>
        </p:nvSpPr>
        <p:spPr>
          <a:xfrm>
            <a:off x="2285567" y="3314987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**</a:t>
            </a:r>
            <a:endParaRPr lang="en-GB" dirty="0"/>
          </a:p>
        </p:txBody>
      </p:sp>
      <p:sp>
        <p:nvSpPr>
          <p:cNvPr id="42" name="TextBox 41"/>
          <p:cNvSpPr txBox="1"/>
          <p:nvPr/>
        </p:nvSpPr>
        <p:spPr>
          <a:xfrm>
            <a:off x="4950932" y="1702324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*</a:t>
            </a:r>
            <a:endParaRPr lang="en-GB" dirty="0"/>
          </a:p>
        </p:txBody>
      </p:sp>
      <p:sp>
        <p:nvSpPr>
          <p:cNvPr id="43" name="TextBox 42"/>
          <p:cNvSpPr txBox="1"/>
          <p:nvPr/>
        </p:nvSpPr>
        <p:spPr>
          <a:xfrm>
            <a:off x="4893224" y="4851287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**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08982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02288" y="9503100"/>
            <a:ext cx="46599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Figure </a:t>
            </a:r>
            <a:r>
              <a:rPr lang="en-US" dirty="0" smtClean="0"/>
              <a:t>S8</a:t>
            </a:r>
            <a:endParaRPr lang="en-US" sz="1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6595087"/>
            <a:ext cx="4578493" cy="274953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Chart 5"/>
          <p:cNvPicPr>
            <a:picLocks noGrp="1" noRot="1" noChangeAspect="1" noMove="1" noResize="1" noEditPoints="1" noAdjustHandles="1" noChangeArrowheads="1" noChangeShapeType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3581400"/>
            <a:ext cx="4572000" cy="27432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599509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31777</TotalTime>
  <Words>111</Words>
  <Application>Microsoft Macintosh PowerPoint</Application>
  <PresentationFormat>A4 Paper (210x297 mm)</PresentationFormat>
  <Paragraphs>53</Paragraphs>
  <Slides>8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Smith</dc:creator>
  <cp:lastModifiedBy>Kienan  Savage</cp:lastModifiedBy>
  <cp:revision>110</cp:revision>
  <cp:lastPrinted>2018-04-26T14:12:02Z</cp:lastPrinted>
  <dcterms:created xsi:type="dcterms:W3CDTF">2017-12-07T13:20:30Z</dcterms:created>
  <dcterms:modified xsi:type="dcterms:W3CDTF">2019-02-21T14:04:51Z</dcterms:modified>
</cp:coreProperties>
</file>