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421" r:id="rId2"/>
    <p:sldId id="449" r:id="rId3"/>
    <p:sldId id="453" r:id="rId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淡色スタイル 3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13" autoAdjust="0"/>
    <p:restoredTop sz="95082" autoAdjust="0"/>
  </p:normalViewPr>
  <p:slideViewPr>
    <p:cSldViewPr snapToGrid="0">
      <p:cViewPr varScale="1">
        <p:scale>
          <a:sx n="128" d="100"/>
          <a:sy n="128" d="100"/>
        </p:scale>
        <p:origin x="33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17FFA5-0CD9-4ABA-AADA-4218F321310D}" type="datetimeFigureOut">
              <a:rPr kumimoji="1" lang="ja-JP" altLang="en-US" smtClean="0"/>
              <a:t>2023/6/12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C0E2A2-2782-46B3-8433-151580042F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8889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0E2A2-2782-46B3-8433-151580042F5C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4615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0E2A2-2782-46B3-8433-151580042F5C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7610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0E2A2-2782-46B3-8433-151580042F5C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8808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17B28-E68E-4639-9ABA-41D3B2E823DA}" type="datetimeFigureOut">
              <a:rPr kumimoji="1" lang="ja-JP" altLang="en-US" smtClean="0"/>
              <a:t>2023/6/12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118F9-5961-48EF-8C5D-79E95B34CA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7095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17B28-E68E-4639-9ABA-41D3B2E823DA}" type="datetimeFigureOut">
              <a:rPr kumimoji="1" lang="ja-JP" altLang="en-US" smtClean="0"/>
              <a:t>2023/6/12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118F9-5961-48EF-8C5D-79E95B34CA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1188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17B28-E68E-4639-9ABA-41D3B2E823DA}" type="datetimeFigureOut">
              <a:rPr kumimoji="1" lang="ja-JP" altLang="en-US" smtClean="0"/>
              <a:t>2023/6/12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118F9-5961-48EF-8C5D-79E95B34CA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0703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07AC9653-37CC-9B1A-3E90-30D852D9E1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64" indent="0" algn="ctr">
              <a:buNone/>
              <a:defRPr sz="1125"/>
            </a:lvl2pPr>
            <a:lvl3pPr marL="514328" indent="0" algn="ctr">
              <a:buNone/>
              <a:defRPr sz="1013"/>
            </a:lvl3pPr>
            <a:lvl4pPr marL="771493" indent="0" algn="ctr">
              <a:buNone/>
              <a:defRPr sz="900"/>
            </a:lvl4pPr>
            <a:lvl5pPr marL="1028657" indent="0" algn="ctr">
              <a:buNone/>
              <a:defRPr sz="900"/>
            </a:lvl5pPr>
            <a:lvl6pPr marL="1285821" indent="0" algn="ctr">
              <a:buNone/>
              <a:defRPr sz="900"/>
            </a:lvl6pPr>
            <a:lvl7pPr marL="1542985" indent="0" algn="ctr">
              <a:buNone/>
              <a:defRPr sz="900"/>
            </a:lvl7pPr>
            <a:lvl8pPr marL="1800150" indent="0" algn="ctr">
              <a:buNone/>
              <a:defRPr sz="900"/>
            </a:lvl8pPr>
            <a:lvl9pPr marL="2057314" indent="0" algn="ctr">
              <a:buNone/>
              <a:defRPr sz="9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7" name="タイトル 6">
            <a:extLst>
              <a:ext uri="{FF2B5EF4-FFF2-40B4-BE49-F238E27FC236}">
                <a16:creationId xmlns:a16="http://schemas.microsoft.com/office/drawing/2014/main" id="{B8E322FF-D445-4624-372B-768647C5A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8" name="日付プレースホルダー 7">
            <a:extLst>
              <a:ext uri="{FF2B5EF4-FFF2-40B4-BE49-F238E27FC236}">
                <a16:creationId xmlns:a16="http://schemas.microsoft.com/office/drawing/2014/main" id="{637E76BE-FD0A-0F6F-8FF7-8149A51BB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17B28-E68E-4639-9ABA-41D3B2E823DA}" type="datetimeFigureOut">
              <a:rPr kumimoji="1" lang="ja-JP" altLang="en-US" smtClean="0"/>
              <a:t>2023/6/12</a:t>
            </a:fld>
            <a:endParaRPr kumimoji="1" lang="ja-JP" altLang="en-US"/>
          </a:p>
        </p:txBody>
      </p:sp>
      <p:sp>
        <p:nvSpPr>
          <p:cNvPr id="9" name="フッター プレースホルダー 8">
            <a:extLst>
              <a:ext uri="{FF2B5EF4-FFF2-40B4-BE49-F238E27FC236}">
                <a16:creationId xmlns:a16="http://schemas.microsoft.com/office/drawing/2014/main" id="{A16A5569-6502-BB5F-DE78-ED185FF02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" name="スライド番号プレースホルダー 9">
            <a:extLst>
              <a:ext uri="{FF2B5EF4-FFF2-40B4-BE49-F238E27FC236}">
                <a16:creationId xmlns:a16="http://schemas.microsoft.com/office/drawing/2014/main" id="{7E3C44BD-2821-1AC5-C28C-487FC99EE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118F9-5961-48EF-8C5D-79E95B34CA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1021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17B28-E68E-4639-9ABA-41D3B2E823DA}" type="datetimeFigureOut">
              <a:rPr kumimoji="1" lang="ja-JP" altLang="en-US" smtClean="0"/>
              <a:t>2023/6/12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118F9-5961-48EF-8C5D-79E95B34CA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3495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17B28-E68E-4639-9ABA-41D3B2E823DA}" type="datetimeFigureOut">
              <a:rPr kumimoji="1" lang="ja-JP" altLang="en-US" smtClean="0"/>
              <a:t>2023/6/12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118F9-5961-48EF-8C5D-79E95B34CA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8713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17B28-E68E-4639-9ABA-41D3B2E823DA}" type="datetimeFigureOut">
              <a:rPr kumimoji="1" lang="ja-JP" altLang="en-US" smtClean="0"/>
              <a:t>2023/6/12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118F9-5961-48EF-8C5D-79E95B34CA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7230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17B28-E68E-4639-9ABA-41D3B2E823DA}" type="datetimeFigureOut">
              <a:rPr kumimoji="1" lang="ja-JP" altLang="en-US" smtClean="0"/>
              <a:t>2023/6/12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118F9-5961-48EF-8C5D-79E95B34CA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4679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17B28-E68E-4639-9ABA-41D3B2E823DA}" type="datetimeFigureOut">
              <a:rPr kumimoji="1" lang="ja-JP" altLang="en-US" smtClean="0"/>
              <a:t>2023/6/12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118F9-5961-48EF-8C5D-79E95B34CA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8031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17B28-E68E-4639-9ABA-41D3B2E823DA}" type="datetimeFigureOut">
              <a:rPr kumimoji="1" lang="ja-JP" altLang="en-US" smtClean="0"/>
              <a:t>2023/6/12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118F9-5961-48EF-8C5D-79E95B34CA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4752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17B28-E68E-4639-9ABA-41D3B2E823DA}" type="datetimeFigureOut">
              <a:rPr kumimoji="1" lang="ja-JP" altLang="en-US" smtClean="0"/>
              <a:t>2023/6/12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118F9-5961-48EF-8C5D-79E95B34CA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0273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17B28-E68E-4639-9ABA-41D3B2E823DA}" type="datetimeFigureOut">
              <a:rPr kumimoji="1" lang="ja-JP" altLang="en-US" smtClean="0"/>
              <a:t>2023/6/12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118F9-5961-48EF-8C5D-79E95B34CA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2775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17B28-E68E-4639-9ABA-41D3B2E823DA}" type="datetimeFigureOut">
              <a:rPr kumimoji="1" lang="ja-JP" altLang="en-US" smtClean="0"/>
              <a:t>2023/6/12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118F9-5961-48EF-8C5D-79E95B34CA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8133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49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6">
            <a:extLst>
              <a:ext uri="{FF2B5EF4-FFF2-40B4-BE49-F238E27FC236}">
                <a16:creationId xmlns:a16="http://schemas.microsoft.com/office/drawing/2014/main" id="{A7CBA0DD-41AC-F07B-682E-0ED5ED8B4F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1915081"/>
              </p:ext>
            </p:extLst>
          </p:nvPr>
        </p:nvGraphicFramePr>
        <p:xfrm>
          <a:off x="96644" y="649112"/>
          <a:ext cx="6583255" cy="71162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72422">
                  <a:extLst>
                    <a:ext uri="{9D8B030D-6E8A-4147-A177-3AD203B41FA5}">
                      <a16:colId xmlns:a16="http://schemas.microsoft.com/office/drawing/2014/main" val="1529001641"/>
                    </a:ext>
                  </a:extLst>
                </a:gridCol>
                <a:gridCol w="1736006">
                  <a:extLst>
                    <a:ext uri="{9D8B030D-6E8A-4147-A177-3AD203B41FA5}">
                      <a16:colId xmlns:a16="http://schemas.microsoft.com/office/drawing/2014/main" val="2291601474"/>
                    </a:ext>
                  </a:extLst>
                </a:gridCol>
                <a:gridCol w="1793083">
                  <a:extLst>
                    <a:ext uri="{9D8B030D-6E8A-4147-A177-3AD203B41FA5}">
                      <a16:colId xmlns:a16="http://schemas.microsoft.com/office/drawing/2014/main" val="3384743060"/>
                    </a:ext>
                  </a:extLst>
                </a:gridCol>
                <a:gridCol w="881744">
                  <a:extLst>
                    <a:ext uri="{9D8B030D-6E8A-4147-A177-3AD203B41FA5}">
                      <a16:colId xmlns:a16="http://schemas.microsoft.com/office/drawing/2014/main" val="3747848097"/>
                    </a:ext>
                  </a:extLst>
                </a:gridCol>
              </a:tblGrid>
              <a:tr h="5136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2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Variables </a:t>
                      </a:r>
                      <a:endParaRPr lang="en" altLang="ja-JP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Manual compression </a:t>
                      </a:r>
                    </a:p>
                    <a:p>
                      <a:pPr algn="ctr"/>
                      <a:r>
                        <a:rPr kumimoji="1" lang="en-US" altLang="ja-JP" sz="105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(n=329)</a:t>
                      </a:r>
                      <a:endParaRPr kumimoji="1" lang="ja-JP" alt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Mechanical compression</a:t>
                      </a:r>
                    </a:p>
                    <a:p>
                      <a:pPr algn="ctr"/>
                      <a:r>
                        <a:rPr kumimoji="1" lang="en-US" altLang="ja-JP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05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(n=124)</a:t>
                      </a:r>
                      <a:endParaRPr kumimoji="1" lang="ja-JP" alt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 values</a:t>
                      </a:r>
                      <a:endParaRPr kumimoji="1" lang="ja-JP" alt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extLst>
                  <a:ext uri="{0D108BD9-81ED-4DB2-BD59-A6C34878D82A}">
                    <a16:rowId xmlns:a16="http://schemas.microsoft.com/office/drawing/2014/main" val="1078154066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dirty="0"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Age, years</a:t>
                      </a:r>
                      <a:endParaRPr kumimoji="1" lang="ja-JP" altLang="en-US" sz="1000" dirty="0"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61.0 [19.0, 90.0]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61.0 [22.0, 86.0]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0.905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4199833565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Sex Male </a:t>
                      </a:r>
                      <a:endParaRPr kumimoji="1"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269 (85.1) 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 (79.0) 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0.122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1117988678"/>
                  </a:ext>
                </a:extLst>
              </a:tr>
              <a:tr h="281445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Location of cardiac arrest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0.003</a:t>
                      </a:r>
                      <a:endParaRPr lang="en-US" altLang="ja-JP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extLst>
                  <a:ext uri="{0D108BD9-81ED-4DB2-BD59-A6C34878D82A}">
                    <a16:rowId xmlns:a16="http://schemas.microsoft.com/office/drawing/2014/main" val="1249528203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Home</a:t>
                      </a:r>
                      <a:endParaRPr kumimoji="1"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134 (40.9) 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 (47.6) 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2227187927"/>
                  </a:ext>
                </a:extLst>
              </a:tr>
              <a:tr h="180622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Public place</a:t>
                      </a:r>
                      <a:endParaRPr kumimoji="1"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 (16.5) 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(10.5) 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extLst>
                  <a:ext uri="{0D108BD9-81ED-4DB2-BD59-A6C34878D82A}">
                    <a16:rowId xmlns:a16="http://schemas.microsoft.com/office/drawing/2014/main" val="4201709430"/>
                  </a:ext>
                </a:extLst>
              </a:tr>
              <a:tr h="168697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Street</a:t>
                      </a:r>
                      <a:endParaRPr kumimoji="1"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 (14.6) 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( 4.0) 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extLst>
                  <a:ext uri="{0D108BD9-81ED-4DB2-BD59-A6C34878D82A}">
                    <a16:rowId xmlns:a16="http://schemas.microsoft.com/office/drawing/2014/main" val="1920328704"/>
                  </a:ext>
                </a:extLst>
              </a:tr>
              <a:tr h="207572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Ambulance </a:t>
                      </a:r>
                      <a:r>
                        <a:rPr kumimoji="1" lang="en-US" altLang="ja-JP" sz="10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kumimoji="1" lang="ja-JP" altLang="en-US" sz="1000" baseline="30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( 6.7) 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( 5.6) 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extLst>
                  <a:ext uri="{0D108BD9-81ED-4DB2-BD59-A6C34878D82A}">
                    <a16:rowId xmlns:a16="http://schemas.microsoft.com/office/drawing/2014/main" val="598697779"/>
                  </a:ext>
                </a:extLst>
              </a:tr>
              <a:tr h="202565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Workspace</a:t>
                      </a:r>
                      <a:endParaRPr kumimoji="1"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 (12.8) 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(15.3) 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extLst>
                  <a:ext uri="{0D108BD9-81ED-4DB2-BD59-A6C34878D82A}">
                    <a16:rowId xmlns:a16="http://schemas.microsoft.com/office/drawing/2014/main" val="3269671541"/>
                  </a:ext>
                </a:extLst>
              </a:tr>
              <a:tr h="174342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Others</a:t>
                      </a:r>
                      <a:endParaRPr kumimoji="1"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( 8.5) 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(16.9) 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extLst>
                  <a:ext uri="{0D108BD9-81ED-4DB2-BD59-A6C34878D82A}">
                    <a16:rowId xmlns:a16="http://schemas.microsoft.com/office/drawing/2014/main" val="2642579597"/>
                  </a:ext>
                </a:extLst>
              </a:tr>
              <a:tr h="201928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Initial cardiac rhythm</a:t>
                      </a:r>
                      <a:endParaRPr kumimoji="1"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0.092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extLst>
                  <a:ext uri="{0D108BD9-81ED-4DB2-BD59-A6C34878D82A}">
                    <a16:rowId xmlns:a16="http://schemas.microsoft.com/office/drawing/2014/main" val="1966355329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Asystole</a:t>
                      </a:r>
                      <a:endParaRPr kumimoji="1"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( 7.3) 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(11.4) 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225509258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Pulseless electrical activity</a:t>
                      </a:r>
                      <a:endParaRPr kumimoji="1"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 (17.4) 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(23.6) 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1867150288"/>
                  </a:ext>
                </a:extLst>
              </a:tr>
              <a:tr h="243611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Shockable rhythm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246 (75.2) 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 (65.0) 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2901470020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Witnessed cardiac arrest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252 (76.8)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88 (71.0)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0.222</a:t>
                      </a: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334883142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Bystander CPR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189 (57.6)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77 (65.3)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0.156</a:t>
                      </a: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2319534792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Prehospital intervention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1526382544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Defibrillation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251 (77.0)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79 (65.3)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0.015</a:t>
                      </a: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1650605203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Epinephrine administration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175 (53.5)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60 (50.0)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0.523</a:t>
                      </a: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3910692383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Airway management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0.001</a:t>
                      </a: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2397269666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No device (bag‐mask ventilation)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66 (20.4)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10 ( 8.2)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2784880922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Advanced airway (supraglottic airway)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34 (10.5)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7 ( 5.7)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2000183009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Advanced airway (endotracheal tube)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223 (69.0)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105 (86.1)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2340148385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ROSC before hospital arrival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46 (14.3)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 (16.3)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0.655</a:t>
                      </a: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3174913567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Initial cardiac rhythm on hospital arrival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0.906</a:t>
                      </a: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4230867331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Asystole</a:t>
                      </a:r>
                      <a:endParaRPr kumimoji="1"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50 (15.2)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 (16.9)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1018854611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Pulseless electrical activity</a:t>
                      </a:r>
                      <a:endParaRPr kumimoji="1"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99 (30.2)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37 (29.8)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2678731933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Shockable rhythm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179 (54.6)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66 (53.2)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2650261627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Cardiac rhythm at ECMO initiation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0.95</a:t>
                      </a: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3852452481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Asystole</a:t>
                      </a:r>
                      <a:endParaRPr kumimoji="1"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48 (14.6)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 (14.9)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4132926081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Pulseless electrical activity</a:t>
                      </a:r>
                      <a:endParaRPr kumimoji="1" lang="ja-JP" altLang="en-US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100 (30.5)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35 (28.9)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798129689"/>
                  </a:ext>
                </a:extLst>
              </a:tr>
              <a:tr h="216264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Shockable rhythm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180 (54.9)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68 (56.2)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2221040065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7AD3578-048E-25FD-5209-74C82F1EAE57}"/>
              </a:ext>
            </a:extLst>
          </p:cNvPr>
          <p:cNvSpPr txBox="1"/>
          <p:nvPr/>
        </p:nvSpPr>
        <p:spPr>
          <a:xfrm>
            <a:off x="0" y="118744"/>
            <a:ext cx="43045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1. Characteristics of patients at baseline  (5)</a:t>
            </a: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39121C18-3BAC-101A-7AA5-785FC48C68F6}"/>
              </a:ext>
            </a:extLst>
          </p:cNvPr>
          <p:cNvCxnSpPr/>
          <p:nvPr/>
        </p:nvCxnSpPr>
        <p:spPr>
          <a:xfrm>
            <a:off x="128561" y="649112"/>
            <a:ext cx="6650417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AEE1AEDD-209C-E2AC-F328-18D0581BADF9}"/>
              </a:ext>
            </a:extLst>
          </p:cNvPr>
          <p:cNvCxnSpPr/>
          <p:nvPr/>
        </p:nvCxnSpPr>
        <p:spPr>
          <a:xfrm>
            <a:off x="128560" y="1111956"/>
            <a:ext cx="6650417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F6B30C7F-FC73-5BA0-99E6-EF3352162DE3}"/>
              </a:ext>
            </a:extLst>
          </p:cNvPr>
          <p:cNvCxnSpPr/>
          <p:nvPr/>
        </p:nvCxnSpPr>
        <p:spPr>
          <a:xfrm>
            <a:off x="128560" y="7824781"/>
            <a:ext cx="6650417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6441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6">
            <a:extLst>
              <a:ext uri="{FF2B5EF4-FFF2-40B4-BE49-F238E27FC236}">
                <a16:creationId xmlns:a16="http://schemas.microsoft.com/office/drawing/2014/main" id="{A7CBA0DD-41AC-F07B-682E-0ED5ED8B4F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2407232"/>
              </p:ext>
            </p:extLst>
          </p:nvPr>
        </p:nvGraphicFramePr>
        <p:xfrm>
          <a:off x="128561" y="615666"/>
          <a:ext cx="6600877" cy="58070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0044">
                  <a:extLst>
                    <a:ext uri="{9D8B030D-6E8A-4147-A177-3AD203B41FA5}">
                      <a16:colId xmlns:a16="http://schemas.microsoft.com/office/drawing/2014/main" val="1529001641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2291601474"/>
                    </a:ext>
                  </a:extLst>
                </a:gridCol>
                <a:gridCol w="1801889">
                  <a:extLst>
                    <a:ext uri="{9D8B030D-6E8A-4147-A177-3AD203B41FA5}">
                      <a16:colId xmlns:a16="http://schemas.microsoft.com/office/drawing/2014/main" val="3384743060"/>
                    </a:ext>
                  </a:extLst>
                </a:gridCol>
                <a:gridCol w="881744">
                  <a:extLst>
                    <a:ext uri="{9D8B030D-6E8A-4147-A177-3AD203B41FA5}">
                      <a16:colId xmlns:a16="http://schemas.microsoft.com/office/drawing/2014/main" val="3747848097"/>
                    </a:ext>
                  </a:extLst>
                </a:gridCol>
              </a:tblGrid>
              <a:tr h="54709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2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Variables </a:t>
                      </a:r>
                      <a:endParaRPr lang="en" altLang="ja-JP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Manual compression </a:t>
                      </a:r>
                    </a:p>
                    <a:p>
                      <a:pPr algn="ctr"/>
                      <a:r>
                        <a:rPr kumimoji="1" lang="en-US" altLang="ja-JP" sz="105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(n=329)</a:t>
                      </a:r>
                      <a:endParaRPr kumimoji="1" lang="ja-JP" alt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Mechanical compression</a:t>
                      </a:r>
                    </a:p>
                    <a:p>
                      <a:pPr algn="ctr"/>
                      <a:r>
                        <a:rPr kumimoji="1" lang="en-US" altLang="ja-JP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05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(n=124)</a:t>
                      </a:r>
                      <a:endParaRPr kumimoji="1" lang="ja-JP" alt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 values</a:t>
                      </a:r>
                      <a:endParaRPr kumimoji="1" lang="ja-JP" alt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extLst>
                  <a:ext uri="{0D108BD9-81ED-4DB2-BD59-A6C34878D82A}">
                    <a16:rowId xmlns:a16="http://schemas.microsoft.com/office/drawing/2014/main" val="1078154066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Time course, minutes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989552525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Time from call ambulance to arrival </a:t>
                      </a:r>
                      <a:r>
                        <a:rPr kumimoji="1" lang="en" altLang="ja-JP" sz="1000" b="0" kern="120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36.00 [29.25, 45.00]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42.00 [32.25, 55.75]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0.009</a:t>
                      </a: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1803398696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Time from arrival to ECMO </a:t>
                      </a:r>
                      <a:r>
                        <a:rPr kumimoji="1" lang="en" altLang="ja-JP" sz="1000" b="0" kern="120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</a:t>
                      </a:r>
                      <a:endParaRPr lang="en" altLang="ja-JP" sz="1000" baseline="30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17.00 [13.00, 23.00]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20.50 [17.00, 31.00]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&lt;0.001</a:t>
                      </a: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1150003912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Time from call ambulance to ECMO </a:t>
                      </a:r>
                      <a:r>
                        <a:rPr kumimoji="1" lang="en" altLang="ja-JP" sz="1000" b="0" kern="120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 </a:t>
                      </a:r>
                      <a:endParaRPr lang="en" altLang="ja-JP" sz="1000" baseline="30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55.00 [47.00, 64.50]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67.00 [52.00, 84.00]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&lt;0.001</a:t>
                      </a: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1191025670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Estimated low flow time</a:t>
                      </a:r>
                      <a:r>
                        <a:rPr kumimoji="1" lang="en" altLang="ja-JP" sz="1000" b="0" kern="120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e</a:t>
                      </a:r>
                      <a:r>
                        <a:rPr kumimoji="1" lang="en" altLang="ja-JP" sz="1350" b="0" kern="120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n" altLang="ja-JP" sz="1000" baseline="30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54.00 [46.00, 63.00]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65.00 [52.00, 81.00]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&lt;0.001</a:t>
                      </a: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576390578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ROSC after hospital arrival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0.991</a:t>
                      </a:r>
                      <a:endParaRPr kumimoji="1" lang="ja-JP" altLang="en-US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4199833565"/>
                  </a:ext>
                </a:extLst>
              </a:tr>
              <a:tr h="190887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Before ECMO pump on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32 (11.6)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10 (10.9)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1117988678"/>
                  </a:ext>
                </a:extLst>
              </a:tr>
              <a:tr h="235407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After ECMO pump on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243 (88.4)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82 (89.1)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1249528203"/>
                  </a:ext>
                </a:extLst>
              </a:tr>
              <a:tr h="221403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Emergency coronary angiography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276 (84.1)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95 (76.6)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0.084</a:t>
                      </a: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2227187927"/>
                  </a:ext>
                </a:extLst>
              </a:tr>
              <a:tr h="180622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Percutaneous coronary intervention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167 (50.8)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58 (46.8)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0.515</a:t>
                      </a: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4201709430"/>
                  </a:ext>
                </a:extLst>
              </a:tr>
              <a:tr h="168697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Intra‐aortic balloon pumping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236 (72.0)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78 (62.9)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0.08</a:t>
                      </a: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1920328704"/>
                  </a:ext>
                </a:extLst>
              </a:tr>
              <a:tr h="20757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Cause of cardiac arrest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&lt;0.001</a:t>
                      </a:r>
                    </a:p>
                  </a:txBody>
                  <a:tcPr marL="51435" marR="51435" marT="25718" marB="25718" anchor="ctr"/>
                </a:tc>
                <a:extLst>
                  <a:ext uri="{0D108BD9-81ED-4DB2-BD59-A6C34878D82A}">
                    <a16:rowId xmlns:a16="http://schemas.microsoft.com/office/drawing/2014/main" val="598697779"/>
                  </a:ext>
                </a:extLst>
              </a:tr>
              <a:tr h="202565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Acute coronary syndrome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193 (58.7)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67 (54.0)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3269671541"/>
                  </a:ext>
                </a:extLst>
              </a:tr>
              <a:tr h="174342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Arrhythmia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46 (14.0)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35 (28.2)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2642579597"/>
                  </a:ext>
                </a:extLst>
              </a:tr>
              <a:tr h="201928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Myocarditis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3 ( 0.9)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0 ( 0.0)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1966355329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Myopathy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1 ( 0.3)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0 ( 0.0)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225509258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Other cardiac causes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62 (18.8)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7 ( 5.6)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1867150288"/>
                  </a:ext>
                </a:extLst>
              </a:tr>
              <a:tr h="243611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Other non‐cardiac causes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10 ( 3.0)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4 ( 3.2)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2901470020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Pulmonary embolism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9 ( 2.7)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4 ( 3.2)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334883142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Unknown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5 ( 1.5)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7 ( 5.6)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2319534792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Cause of death at hospital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0.276</a:t>
                      </a: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1526382544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Cardiac arrest as primary cause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192 (86.9)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96 (93.2)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2841093084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Complications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25 (11.3)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5 ( 4.9)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1650605203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Comorbidities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3 ( 1.4)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1 ( 1.0)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3910692383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Others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1 ( 0.5)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1 ( 1.0) 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2397269666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7AD3578-048E-25FD-5209-74C82F1EAE57}"/>
              </a:ext>
            </a:extLst>
          </p:cNvPr>
          <p:cNvSpPr txBox="1"/>
          <p:nvPr/>
        </p:nvSpPr>
        <p:spPr>
          <a:xfrm>
            <a:off x="0" y="118744"/>
            <a:ext cx="54250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1. Characteristics of patients at baseline (continued) (5)  </a:t>
            </a: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39121C18-3BAC-101A-7AA5-785FC48C68F6}"/>
              </a:ext>
            </a:extLst>
          </p:cNvPr>
          <p:cNvCxnSpPr/>
          <p:nvPr/>
        </p:nvCxnSpPr>
        <p:spPr>
          <a:xfrm>
            <a:off x="128561" y="649112"/>
            <a:ext cx="6650417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AEE1AEDD-209C-E2AC-F328-18D0581BADF9}"/>
              </a:ext>
            </a:extLst>
          </p:cNvPr>
          <p:cNvCxnSpPr/>
          <p:nvPr/>
        </p:nvCxnSpPr>
        <p:spPr>
          <a:xfrm>
            <a:off x="128561" y="1128890"/>
            <a:ext cx="6650417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31BF1509-5B05-82BD-442F-75CE0AADC362}"/>
              </a:ext>
            </a:extLst>
          </p:cNvPr>
          <p:cNvCxnSpPr/>
          <p:nvPr/>
        </p:nvCxnSpPr>
        <p:spPr>
          <a:xfrm>
            <a:off x="128561" y="6513985"/>
            <a:ext cx="6650417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4605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6">
            <a:extLst>
              <a:ext uri="{FF2B5EF4-FFF2-40B4-BE49-F238E27FC236}">
                <a16:creationId xmlns:a16="http://schemas.microsoft.com/office/drawing/2014/main" id="{A7CBA0DD-41AC-F07B-682E-0ED5ED8B4F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1310427"/>
              </p:ext>
            </p:extLst>
          </p:nvPr>
        </p:nvGraphicFramePr>
        <p:xfrm>
          <a:off x="128561" y="615665"/>
          <a:ext cx="6600877" cy="55859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54508">
                  <a:extLst>
                    <a:ext uri="{9D8B030D-6E8A-4147-A177-3AD203B41FA5}">
                      <a16:colId xmlns:a16="http://schemas.microsoft.com/office/drawing/2014/main" val="1529001641"/>
                    </a:ext>
                  </a:extLst>
                </a:gridCol>
                <a:gridCol w="1562736">
                  <a:extLst>
                    <a:ext uri="{9D8B030D-6E8A-4147-A177-3AD203B41FA5}">
                      <a16:colId xmlns:a16="http://schemas.microsoft.com/office/drawing/2014/main" val="2291601474"/>
                    </a:ext>
                  </a:extLst>
                </a:gridCol>
                <a:gridCol w="1801889">
                  <a:extLst>
                    <a:ext uri="{9D8B030D-6E8A-4147-A177-3AD203B41FA5}">
                      <a16:colId xmlns:a16="http://schemas.microsoft.com/office/drawing/2014/main" val="3384743060"/>
                    </a:ext>
                  </a:extLst>
                </a:gridCol>
                <a:gridCol w="881744">
                  <a:extLst>
                    <a:ext uri="{9D8B030D-6E8A-4147-A177-3AD203B41FA5}">
                      <a16:colId xmlns:a16="http://schemas.microsoft.com/office/drawing/2014/main" val="3747848097"/>
                    </a:ext>
                  </a:extLst>
                </a:gridCol>
              </a:tblGrid>
              <a:tr h="57617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2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Variables </a:t>
                      </a:r>
                      <a:endParaRPr lang="en" altLang="ja-JP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Manual compression </a:t>
                      </a:r>
                    </a:p>
                    <a:p>
                      <a:pPr algn="ctr"/>
                      <a:r>
                        <a:rPr kumimoji="1" lang="en-US" altLang="ja-JP" sz="105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(n=329)</a:t>
                      </a:r>
                      <a:endParaRPr kumimoji="1" lang="ja-JP" alt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Mechanical compression</a:t>
                      </a:r>
                    </a:p>
                    <a:p>
                      <a:pPr algn="ctr"/>
                      <a:r>
                        <a:rPr kumimoji="1" lang="en-US" altLang="ja-JP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05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(n=124)</a:t>
                      </a:r>
                      <a:endParaRPr kumimoji="1" lang="ja-JP" alt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 values</a:t>
                      </a:r>
                      <a:endParaRPr kumimoji="1" lang="ja-JP" alt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extLst>
                  <a:ext uri="{0D108BD9-81ED-4DB2-BD59-A6C34878D82A}">
                    <a16:rowId xmlns:a16="http://schemas.microsoft.com/office/drawing/2014/main" val="1078154066"/>
                  </a:ext>
                </a:extLst>
              </a:tr>
              <a:tr h="254967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Outcomes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4199833565"/>
                  </a:ext>
                </a:extLst>
              </a:tr>
              <a:tr h="214673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Mortality at hospital discharge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220 (66.9)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105 (84.7)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&lt;0.001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1117988678"/>
                  </a:ext>
                </a:extLst>
              </a:tr>
              <a:tr h="247923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altLang="ja-JP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Survival at hospital discharge </a:t>
                      </a: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109 (33.1)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19 (15.3)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3917990963"/>
                  </a:ext>
                </a:extLst>
              </a:tr>
              <a:tr h="375177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altLang="ja-JP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Mortality at hospital discharge of  patients under 75 years of age</a:t>
                      </a: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183 (64.2)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91 (85.0)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&lt;0.001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1249528203"/>
                  </a:ext>
                </a:extLst>
              </a:tr>
              <a:tr h="375177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altLang="ja-JP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Survival at hospital discharge for patients under 75 years of age</a:t>
                      </a: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102 (35.8)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16 (15.0)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3364647050"/>
                  </a:ext>
                </a:extLst>
              </a:tr>
              <a:tr h="233175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CPC 1-2 on hospital discharge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52 (15.8)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12 (9.7)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0.099</a:t>
                      </a: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2227187927"/>
                  </a:ext>
                </a:extLst>
              </a:tr>
              <a:tr h="214673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CPC 3-5 on hospital discharge 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277 (84.2)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112 (90.3)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4201709430"/>
                  </a:ext>
                </a:extLst>
              </a:tr>
              <a:tr h="375177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CPC 1-2 on hospital discharge </a:t>
                      </a:r>
                      <a:r>
                        <a:rPr lang="en" altLang="ja-JP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discharge of  patients under 75 years of age</a:t>
                      </a: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51 (17.9)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10 (9.3)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0.042</a:t>
                      </a: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1920328704"/>
                  </a:ext>
                </a:extLst>
              </a:tr>
              <a:tr h="375177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CPC 3-5 on hospital discharge </a:t>
                      </a:r>
                      <a:r>
                        <a:rPr lang="en" altLang="ja-JP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discharge of  patients under 75 years of age</a:t>
                      </a: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234 (82.1)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97 (90.7)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extLst>
                  <a:ext uri="{0D108BD9-81ED-4DB2-BD59-A6C34878D82A}">
                    <a16:rowId xmlns:a16="http://schemas.microsoft.com/office/drawing/2014/main" val="5986977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extLst>
                  <a:ext uri="{0D108BD9-81ED-4DB2-BD59-A6C34878D82A}">
                    <a16:rowId xmlns:a16="http://schemas.microsoft.com/office/drawing/2014/main" val="2514050467"/>
                  </a:ext>
                </a:extLst>
              </a:tr>
              <a:tr h="21467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Complications during ECPR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2205033063"/>
                  </a:ext>
                </a:extLst>
              </a:tr>
              <a:tr h="21467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Procedure of ECPR‐related complications</a:t>
                      </a:r>
                      <a:r>
                        <a:rPr kumimoji="1" lang="en" altLang="ja-JP" sz="1000" b="0" kern="120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 </a:t>
                      </a:r>
                      <a:endParaRPr lang="en" altLang="ja-JP" sz="1000" baseline="30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62 (18.8)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27 (21.8)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0.507</a:t>
                      </a: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3269671541"/>
                  </a:ext>
                </a:extLst>
              </a:tr>
              <a:tr h="214673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Cannula malposition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25 (7.6)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6 (4.8)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0.404</a:t>
                      </a: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2815517533"/>
                  </a:ext>
                </a:extLst>
              </a:tr>
              <a:tr h="270849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Unsuccessful cannulation </a:t>
                      </a:r>
                      <a:r>
                        <a:rPr kumimoji="1" lang="en" altLang="ja-JP" sz="135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2 (0.6)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2 (1.6 )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0.299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2642579597"/>
                  </a:ext>
                </a:extLst>
              </a:tr>
              <a:tr h="214673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Cannulation‐related bleeding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39 (11.9)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20 (16.1 )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0.273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56233834"/>
                  </a:ext>
                </a:extLst>
              </a:tr>
              <a:tr h="214673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Others 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3 (0.9)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5 (4.0)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0.039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1966355329"/>
                  </a:ext>
                </a:extLst>
              </a:tr>
              <a:tr h="21968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ECMO‐related complications ( including retroperitoneal hemorrhage)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8 (2.4)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8 (6.4)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0.024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225509258"/>
                  </a:ext>
                </a:extLst>
              </a:tr>
              <a:tr h="21968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Hemorrhage</a:t>
                      </a:r>
                      <a:endParaRPr lang="en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34 (10.3)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17 (13.7)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0.320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1867150288"/>
                  </a:ext>
                </a:extLst>
              </a:tr>
              <a:tr h="21968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altLang="ja-JP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Ischemia</a:t>
                      </a: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4 (1.2)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4 (3.3)</a:t>
                      </a:r>
                    </a:p>
                  </a:txBody>
                  <a:tcPr marL="4286" marR="4286" marT="4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0.222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86" marR="4286" marT="4286" marB="0" anchor="ctr"/>
                </a:tc>
                <a:extLst>
                  <a:ext uri="{0D108BD9-81ED-4DB2-BD59-A6C34878D82A}">
                    <a16:rowId xmlns:a16="http://schemas.microsoft.com/office/drawing/2014/main" val="1276908053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7AD3578-048E-25FD-5209-74C82F1EAE57}"/>
              </a:ext>
            </a:extLst>
          </p:cNvPr>
          <p:cNvSpPr txBox="1"/>
          <p:nvPr/>
        </p:nvSpPr>
        <p:spPr>
          <a:xfrm>
            <a:off x="-1" y="59110"/>
            <a:ext cx="924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2  </a:t>
            </a: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39121C18-3BAC-101A-7AA5-785FC48C68F6}"/>
              </a:ext>
            </a:extLst>
          </p:cNvPr>
          <p:cNvCxnSpPr/>
          <p:nvPr/>
        </p:nvCxnSpPr>
        <p:spPr>
          <a:xfrm>
            <a:off x="128561" y="649112"/>
            <a:ext cx="6650417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AEE1AEDD-209C-E2AC-F328-18D0581BADF9}"/>
              </a:ext>
            </a:extLst>
          </p:cNvPr>
          <p:cNvCxnSpPr/>
          <p:nvPr/>
        </p:nvCxnSpPr>
        <p:spPr>
          <a:xfrm>
            <a:off x="128561" y="1171282"/>
            <a:ext cx="6650417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31BF1509-5B05-82BD-442F-75CE0AADC362}"/>
              </a:ext>
            </a:extLst>
          </p:cNvPr>
          <p:cNvCxnSpPr/>
          <p:nvPr/>
        </p:nvCxnSpPr>
        <p:spPr>
          <a:xfrm>
            <a:off x="103791" y="6269504"/>
            <a:ext cx="6650417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FB48E02-A7E4-EA85-6109-AA3CB2CD61C0}"/>
              </a:ext>
            </a:extLst>
          </p:cNvPr>
          <p:cNvSpPr txBox="1"/>
          <p:nvPr/>
        </p:nvSpPr>
        <p:spPr>
          <a:xfrm>
            <a:off x="771176" y="62193"/>
            <a:ext cx="68611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altLang="ja-JP" sz="16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Outcome data and complications during extracorporeal cardiopulmonary resuscitation (5)</a:t>
            </a:r>
            <a:endParaRPr lang="en" altLang="ja-JP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211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36463</TotalTime>
  <Words>984</Words>
  <Application>Microsoft Macintosh PowerPoint</Application>
  <PresentationFormat>A4 210 x 297 mm</PresentationFormat>
  <Paragraphs>257</Paragraphs>
  <Slides>3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9" baseType="lpstr">
      <vt:lpstr>游ゴシック</vt:lpstr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CRRTにおける回路内凝固因子についての検討 ～持続緩徐式血液濾過器を含めて～</dc:title>
  <dc:creator>Tomohiro Oda</dc:creator>
  <cp:lastModifiedBy>太 永嶋</cp:lastModifiedBy>
  <cp:revision>255</cp:revision>
  <dcterms:created xsi:type="dcterms:W3CDTF">2022-12-31T05:36:55Z</dcterms:created>
  <dcterms:modified xsi:type="dcterms:W3CDTF">2023-06-12T13:23:53Z</dcterms:modified>
</cp:coreProperties>
</file>