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57" r:id="rId4"/>
    <p:sldId id="266" r:id="rId5"/>
    <p:sldId id="264" r:id="rId6"/>
    <p:sldId id="265" r:id="rId7"/>
    <p:sldId id="260"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300"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0954E1-5777-41CF-A8D6-951D3CD274AC}" type="datetimeFigureOut">
              <a:rPr lang="en-US" smtClean="0"/>
              <a:t>6/11/2023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308FE-34CF-42DF-BA46-13CECC352F0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0954E1-5777-41CF-A8D6-951D3CD274AC}" type="datetimeFigureOut">
              <a:rPr lang="en-US" smtClean="0"/>
              <a:t>6/11/2023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308FE-34CF-42DF-BA46-13CECC352F0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0954E1-5777-41CF-A8D6-951D3CD274AC}" type="datetimeFigureOut">
              <a:rPr lang="en-US" smtClean="0"/>
              <a:t>6/11/2023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308FE-34CF-42DF-BA46-13CECC352F0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0954E1-5777-41CF-A8D6-951D3CD274AC}" type="datetimeFigureOut">
              <a:rPr lang="en-US" smtClean="0"/>
              <a:t>6/11/2023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308FE-34CF-42DF-BA46-13CECC352F0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0954E1-5777-41CF-A8D6-951D3CD274AC}" type="datetimeFigureOut">
              <a:rPr lang="en-US" smtClean="0"/>
              <a:t>6/11/2023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D308FE-34CF-42DF-BA46-13CECC352F0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0954E1-5777-41CF-A8D6-951D3CD274AC}" type="datetimeFigureOut">
              <a:rPr lang="en-US" smtClean="0"/>
              <a:t>6/11/2023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D308FE-34CF-42DF-BA46-13CECC352F0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0954E1-5777-41CF-A8D6-951D3CD274AC}" type="datetimeFigureOut">
              <a:rPr lang="en-US" smtClean="0"/>
              <a:t>6/11/2023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D308FE-34CF-42DF-BA46-13CECC352F0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0954E1-5777-41CF-A8D6-951D3CD274AC}" type="datetimeFigureOut">
              <a:rPr lang="en-US" smtClean="0"/>
              <a:t>6/11/2023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308FE-34CF-42DF-BA46-13CECC352F0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0954E1-5777-41CF-A8D6-951D3CD274AC}" type="datetimeFigureOut">
              <a:rPr lang="en-US" smtClean="0"/>
              <a:t>6/11/2023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308FE-34CF-42DF-BA46-13CECC352F0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0954E1-5777-41CF-A8D6-951D3CD274AC}" type="datetimeFigureOut">
              <a:rPr lang="en-US" smtClean="0"/>
              <a:t>6/11/2023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308FE-34CF-42DF-BA46-13CECC352F0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0954E1-5777-41CF-A8D6-951D3CD274AC}" type="datetimeFigureOut">
              <a:rPr lang="en-US" smtClean="0"/>
              <a:t>6/11/2023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308FE-34CF-42DF-BA46-13CECC352F0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0954E1-5777-41CF-A8D6-951D3CD274AC}" type="datetimeFigureOut">
              <a:rPr lang="en-US" smtClean="0"/>
              <a:t>6/11/2023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D308FE-34CF-42DF-BA46-13CECC352F0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nomic_DNA.jpg"/>
          <p:cNvPicPr>
            <a:picLocks noChangeAspect="1"/>
          </p:cNvPicPr>
          <p:nvPr/>
        </p:nvPicPr>
        <p:blipFill>
          <a:blip r:embed="rId2" cstate="print"/>
          <a:stretch>
            <a:fillRect/>
          </a:stretch>
        </p:blipFill>
        <p:spPr>
          <a:xfrm>
            <a:off x="457200" y="304800"/>
            <a:ext cx="4693920" cy="5900928"/>
          </a:xfrm>
          <a:prstGeom prst="rect">
            <a:avLst/>
          </a:prstGeom>
        </p:spPr>
      </p:pic>
      <p:sp>
        <p:nvSpPr>
          <p:cNvPr id="3" name="TextBox 2">
            <a:extLst>
              <a:ext uri="{FF2B5EF4-FFF2-40B4-BE49-F238E27FC236}">
                <a16:creationId xmlns:a16="http://schemas.microsoft.com/office/drawing/2014/main" id="{4CAB84DF-3E99-4D5F-9B8B-72A6B04C3634}"/>
              </a:ext>
            </a:extLst>
          </p:cNvPr>
          <p:cNvSpPr txBox="1"/>
          <p:nvPr/>
        </p:nvSpPr>
        <p:spPr>
          <a:xfrm>
            <a:off x="5638800" y="1981200"/>
            <a:ext cx="4114800" cy="923330"/>
          </a:xfrm>
          <a:prstGeom prst="rect">
            <a:avLst/>
          </a:prstGeom>
          <a:noFill/>
        </p:spPr>
        <p:txBody>
          <a:bodyPr wrap="square" rtlCol="0">
            <a:spAutoFit/>
          </a:bodyPr>
          <a:lstStyle/>
          <a:p>
            <a:r>
              <a:rPr lang="en-US" b="1" dirty="0" smtClean="0">
                <a:latin typeface="Times New Roman" panose="02020603050405020304" pitchFamily="18" charset="0"/>
                <a:cs typeface="Times New Roman" panose="02020603050405020304" pitchFamily="18" charset="0"/>
              </a:rPr>
              <a:t>Fig. </a:t>
            </a:r>
            <a:r>
              <a:rPr lang="en-US" b="1" dirty="0">
                <a:latin typeface="Times New Roman" panose="02020603050405020304" pitchFamily="18" charset="0"/>
                <a:cs typeface="Times New Roman" panose="02020603050405020304" pitchFamily="18" charset="0"/>
              </a:rPr>
              <a:t>S1. </a:t>
            </a:r>
            <a:r>
              <a:rPr lang="en-US" dirty="0">
                <a:latin typeface="Times New Roman" panose="02020603050405020304" pitchFamily="18" charset="0"/>
                <a:cs typeface="Times New Roman" panose="02020603050405020304" pitchFamily="18" charset="0"/>
              </a:rPr>
              <a:t>Gel electrophoresis of genomic DNA extracted from OPCRh1, OPCRE2, and NPCRE2.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TS_300dpi.jpg"/>
          <p:cNvPicPr>
            <a:picLocks noChangeAspect="1"/>
          </p:cNvPicPr>
          <p:nvPr/>
        </p:nvPicPr>
        <p:blipFill>
          <a:blip r:embed="rId2" cstate="print"/>
          <a:stretch>
            <a:fillRect/>
          </a:stretch>
        </p:blipFill>
        <p:spPr>
          <a:xfrm>
            <a:off x="990600" y="762000"/>
            <a:ext cx="3377184" cy="3907536"/>
          </a:xfrm>
          <a:prstGeom prst="rect">
            <a:avLst/>
          </a:prstGeom>
        </p:spPr>
      </p:pic>
      <p:sp>
        <p:nvSpPr>
          <p:cNvPr id="3" name="TextBox 2">
            <a:extLst>
              <a:ext uri="{FF2B5EF4-FFF2-40B4-BE49-F238E27FC236}">
                <a16:creationId xmlns:a16="http://schemas.microsoft.com/office/drawing/2014/main" id="{9D66A005-D048-41A6-9A5F-011348B6DDB5}"/>
              </a:ext>
            </a:extLst>
          </p:cNvPr>
          <p:cNvSpPr txBox="1"/>
          <p:nvPr/>
        </p:nvSpPr>
        <p:spPr>
          <a:xfrm>
            <a:off x="4724400" y="2057400"/>
            <a:ext cx="6705600" cy="646331"/>
          </a:xfrm>
          <a:prstGeom prst="rect">
            <a:avLst/>
          </a:prstGeom>
          <a:noFill/>
        </p:spPr>
        <p:txBody>
          <a:bodyPr wrap="square" rtlCol="0">
            <a:spAutoFit/>
          </a:bodyPr>
          <a:lstStyle/>
          <a:p>
            <a:r>
              <a:rPr lang="en-US" b="1" dirty="0" smtClean="0">
                <a:latin typeface="Times New Roman" panose="02020603050405020304" pitchFamily="18" charset="0"/>
                <a:cs typeface="Times New Roman" panose="02020603050405020304" pitchFamily="18" charset="0"/>
              </a:rPr>
              <a:t>Fig. </a:t>
            </a:r>
            <a:r>
              <a:rPr lang="en-US" b="1" dirty="0">
                <a:latin typeface="Times New Roman" panose="02020603050405020304" pitchFamily="18" charset="0"/>
                <a:cs typeface="Times New Roman" panose="02020603050405020304" pitchFamily="18" charset="0"/>
              </a:rPr>
              <a:t>S2. </a:t>
            </a:r>
            <a:r>
              <a:rPr lang="en-US" dirty="0">
                <a:latin typeface="Times New Roman" panose="02020603050405020304" pitchFamily="18" charset="0"/>
                <a:cs typeface="Times New Roman" panose="02020603050405020304" pitchFamily="18" charset="0"/>
              </a:rPr>
              <a:t>Gel electrophoresis of amplified PCR product of NPCRE2, OPCRh1, and OPCRE2 using 1kb plus DNA ladder.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cture8.jpg"/>
          <p:cNvPicPr>
            <a:picLocks noChangeAspect="1"/>
          </p:cNvPicPr>
          <p:nvPr/>
        </p:nvPicPr>
        <p:blipFill>
          <a:blip r:embed="rId2" cstate="print"/>
          <a:stretch>
            <a:fillRect/>
          </a:stretch>
        </p:blipFill>
        <p:spPr>
          <a:xfrm>
            <a:off x="152400" y="152400"/>
            <a:ext cx="6035040" cy="6140405"/>
          </a:xfrm>
          <a:prstGeom prst="rect">
            <a:avLst/>
          </a:prstGeom>
        </p:spPr>
      </p:pic>
      <p:sp>
        <p:nvSpPr>
          <p:cNvPr id="3" name="TextBox 2">
            <a:extLst>
              <a:ext uri="{FF2B5EF4-FFF2-40B4-BE49-F238E27FC236}">
                <a16:creationId xmlns:a16="http://schemas.microsoft.com/office/drawing/2014/main" id="{398F0262-4480-45D8-B9F4-67B66B5E62CC}"/>
              </a:ext>
            </a:extLst>
          </p:cNvPr>
          <p:cNvSpPr txBox="1"/>
          <p:nvPr/>
        </p:nvSpPr>
        <p:spPr>
          <a:xfrm>
            <a:off x="6629400" y="1524000"/>
            <a:ext cx="5181600" cy="1200329"/>
          </a:xfrm>
          <a:prstGeom prst="rect">
            <a:avLst/>
          </a:prstGeom>
          <a:noFill/>
        </p:spPr>
        <p:txBody>
          <a:bodyPr wrap="square" rtlCol="0">
            <a:spAutoFit/>
          </a:bodyPr>
          <a:lstStyle/>
          <a:p>
            <a:r>
              <a:rPr lang="en-US" b="1" dirty="0" smtClean="0">
                <a:latin typeface="Times New Roman" panose="02020603050405020304" pitchFamily="18" charset="0"/>
                <a:cs typeface="Times New Roman" panose="02020603050405020304" pitchFamily="18" charset="0"/>
              </a:rPr>
              <a:t>Fig. </a:t>
            </a:r>
            <a:r>
              <a:rPr lang="en-US" b="1" dirty="0">
                <a:latin typeface="Times New Roman" panose="02020603050405020304" pitchFamily="18" charset="0"/>
                <a:cs typeface="Times New Roman" panose="02020603050405020304" pitchFamily="18" charset="0"/>
              </a:rPr>
              <a:t>S3</a:t>
            </a:r>
            <a:r>
              <a:rPr lang="en-US" dirty="0">
                <a:latin typeface="Times New Roman" panose="02020603050405020304" pitchFamily="18" charset="0"/>
                <a:cs typeface="Times New Roman" panose="02020603050405020304" pitchFamily="18" charset="0"/>
              </a:rPr>
              <a:t>. Plant growth prompting activities of endophytic fungus </a:t>
            </a:r>
            <a:r>
              <a:rPr lang="en-US" i="1" dirty="0" err="1">
                <a:latin typeface="Times New Roman" panose="02020603050405020304" pitchFamily="18" charset="0"/>
                <a:cs typeface="Times New Roman" panose="02020603050405020304" pitchFamily="18" charset="0"/>
              </a:rPr>
              <a:t>Talaromyces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adpressus</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(OPCRE2) (left) and </a:t>
            </a:r>
            <a:r>
              <a:rPr lang="en-US" i="1" dirty="0" err="1">
                <a:latin typeface="Times New Roman" panose="02020603050405020304" pitchFamily="18" charset="0"/>
                <a:cs typeface="Times New Roman" panose="02020603050405020304" pitchFamily="18" charset="0"/>
              </a:rPr>
              <a:t>Talaromyces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argentinensis</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(OPCRh1) (right) at 0 mM and 900 mM NaCl stress.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9DC901-9C1F-49FD-8079-DE4A27D400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18586"/>
            <a:ext cx="5181600" cy="6798062"/>
          </a:xfrm>
          <a:prstGeom prst="rect">
            <a:avLst/>
          </a:prstGeom>
        </p:spPr>
      </p:pic>
      <p:sp>
        <p:nvSpPr>
          <p:cNvPr id="4" name="TextBox 3">
            <a:extLst>
              <a:ext uri="{FF2B5EF4-FFF2-40B4-BE49-F238E27FC236}">
                <a16:creationId xmlns:a16="http://schemas.microsoft.com/office/drawing/2014/main" id="{0AC18ED6-4A7B-4830-B4FD-C3B570AB8B15}"/>
              </a:ext>
            </a:extLst>
          </p:cNvPr>
          <p:cNvSpPr txBox="1"/>
          <p:nvPr/>
        </p:nvSpPr>
        <p:spPr>
          <a:xfrm>
            <a:off x="6084849" y="18586"/>
            <a:ext cx="5638800" cy="6690550"/>
          </a:xfrm>
          <a:prstGeom prst="rect">
            <a:avLst/>
          </a:prstGeom>
          <a:noFill/>
        </p:spPr>
        <p:txBody>
          <a:bodyPr wrap="square">
            <a:spAutoFit/>
          </a:bodyPr>
          <a:lstStyle/>
          <a:p>
            <a:pPr>
              <a:lnSpc>
                <a:spcPct val="150000"/>
              </a:lnSpc>
            </a:pPr>
            <a:r>
              <a:rPr lang="en-US" b="1" dirty="0" smtClean="0">
                <a:solidFill>
                  <a:srgbClr val="282828"/>
                </a:solidFill>
                <a:latin typeface="Times New Roman" panose="02020603050405020304" pitchFamily="18" charset="0"/>
                <a:ea typeface="Calibri" panose="020F0502020204030204" pitchFamily="34" charset="0"/>
                <a:cs typeface="Times New Roman" panose="02020603050405020304" pitchFamily="18" charset="0"/>
              </a:rPr>
              <a:t>Fig. </a:t>
            </a:r>
            <a:r>
              <a:rPr lang="en-US" b="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S4</a:t>
            </a:r>
            <a:r>
              <a:rPr lang="en-US"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 Representation of the growth of a rice seedling under normal and salt-stressed conditions upon treatment with </a:t>
            </a:r>
            <a:r>
              <a:rPr lang="en-US" sz="1800" b="1" dirty="0">
                <a:solidFill>
                  <a:srgbClr val="282828"/>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1800" dirty="0">
                <a:solidFill>
                  <a:srgbClr val="282828"/>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NPCRE2</a:t>
            </a:r>
            <a:r>
              <a:rPr lang="en-US" i="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 (</a:t>
            </a:r>
            <a:r>
              <a:rPr lang="en-US" sz="1800" i="1" dirty="0" smtClean="0">
                <a:latin typeface="Times New Roman" panose="02020603050405020304" pitchFamily="18" charset="0"/>
                <a:cs typeface="Times New Roman" panose="02020603050405020304" pitchFamily="18" charset="0"/>
              </a:rPr>
              <a:t>AwOc</a:t>
            </a:r>
            <a:r>
              <a:rPr lang="en-US" sz="1800" dirty="0" smtClean="0">
                <a:latin typeface="Times New Roman" panose="02020603050405020304" pitchFamily="18" charset="0"/>
                <a:cs typeface="Times New Roman" panose="02020603050405020304" pitchFamily="18" charset="0"/>
              </a:rPr>
              <a:t>streb1</a:t>
            </a:r>
            <a:r>
              <a:rPr lang="en-US" sz="1800" dirty="0">
                <a:latin typeface="Times New Roman" panose="02020603050405020304" pitchFamily="18" charset="0"/>
                <a:cs typeface="Times New Roman" panose="02020603050405020304" pitchFamily="18" charset="0"/>
              </a:rPr>
              <a:t>)</a:t>
            </a:r>
            <a:r>
              <a:rPr lang="en-US" i="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 , </a:t>
            </a:r>
            <a:r>
              <a:rPr lang="en-US" b="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(c)</a:t>
            </a:r>
            <a:r>
              <a:rPr lang="en-US" i="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OCPRE2</a:t>
            </a:r>
            <a:r>
              <a:rPr lang="en-US" i="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Talaromyces</a:t>
            </a:r>
            <a:r>
              <a:rPr lang="en-US" sz="1800" i="1" dirty="0">
                <a:latin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Georgia" panose="02040502050405020303" pitchFamily="18" charset="0"/>
                <a:cs typeface="Times New Roman" panose="02020603050405020304" pitchFamily="18" charset="0"/>
              </a:rPr>
              <a:t>argentinensis</a:t>
            </a:r>
            <a:r>
              <a:rPr lang="en-US" i="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 , </a:t>
            </a:r>
            <a:r>
              <a:rPr lang="en-US" b="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(d)</a:t>
            </a:r>
            <a:r>
              <a:rPr lang="en-US" i="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OPCRh1</a:t>
            </a:r>
            <a:r>
              <a:rPr lang="en-US" i="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a:t>
            </a:r>
            <a:r>
              <a:rPr lang="en-US" sz="1800" i="1" dirty="0" err="1">
                <a:latin typeface="Times New Roman" panose="02020603050405020304" pitchFamily="18" charset="0"/>
                <a:cs typeface="Times New Roman" panose="02020603050405020304" pitchFamily="18" charset="0"/>
              </a:rPr>
              <a:t>Talaromyces</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adpressus</a:t>
            </a:r>
            <a:r>
              <a:rPr lang="en-US" sz="1800" i="1" dirty="0">
                <a:latin typeface="Times New Roman" panose="02020603050405020304" pitchFamily="18" charset="0"/>
                <a:cs typeface="Times New Roman" panose="02020603050405020304" pitchFamily="18" charset="0"/>
              </a:rPr>
              <a:t>)</a:t>
            </a:r>
            <a:r>
              <a:rPr lang="en-US" sz="1800" dirty="0">
                <a:solidFill>
                  <a:srgbClr val="282828"/>
                </a:solidFill>
                <a:effectLst/>
                <a:latin typeface="Times New Roman" panose="02020603050405020304" pitchFamily="18" charset="0"/>
                <a:ea typeface="Calibri" panose="020F0502020204030204" pitchFamily="34" charset="0"/>
                <a:cs typeface="Times New Roman" panose="02020603050405020304" pitchFamily="18" charset="0"/>
              </a:rPr>
              <a:t> comparing with (a) Control (un-inoculated plants). </a:t>
            </a:r>
            <a:r>
              <a:rPr lang="en-US"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Root length </a:t>
            </a:r>
            <a:r>
              <a:rPr lang="en-US" b="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 Shoot length </a:t>
            </a:r>
            <a:r>
              <a:rPr lang="en-US" b="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(f)</a:t>
            </a:r>
            <a:r>
              <a:rPr lang="en-US"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 Root weight </a:t>
            </a:r>
            <a:r>
              <a:rPr lang="en-US" b="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(g)</a:t>
            </a:r>
            <a:r>
              <a:rPr lang="en-US"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 and Shoot weight </a:t>
            </a:r>
            <a:r>
              <a:rPr lang="en-US" b="1"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(h)</a:t>
            </a:r>
            <a:r>
              <a:rPr lang="en-US"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 are depicted in the box plots.</a:t>
            </a:r>
            <a:r>
              <a:rPr lang="en-US"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The boxes on all box plots represent the first and third quartiles, while the lower and upper lines, respectively, denote the minimum and maximum values. The middle black line in each box plot denotes the median. The </a:t>
            </a:r>
            <a:r>
              <a:rPr lang="en-US" sz="1800" dirty="0" err="1">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coloum</a:t>
            </a:r>
            <a:r>
              <a:rPr lang="en-US"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bar graphs represent total chlorophyll content </a:t>
            </a:r>
            <a:r>
              <a:rPr lang="en-US" sz="18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b="1" dirty="0" err="1">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18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solidFill>
                  <a:srgbClr val="282828"/>
                </a:solidFill>
                <a:effectLst/>
                <a:latin typeface="Times New Roman" panose="02020603050405020304" pitchFamily="18" charset="0"/>
                <a:ea typeface="Calibri" panose="020F0502020204030204" pitchFamily="34" charset="0"/>
                <a:cs typeface="Times New Roman" panose="02020603050405020304" pitchFamily="18" charset="0"/>
              </a:rPr>
              <a:t>Bars </a:t>
            </a:r>
            <a:r>
              <a:rPr lang="en-US" dirty="0">
                <a:solidFill>
                  <a:srgbClr val="282828"/>
                </a:solidFill>
                <a:latin typeface="Times New Roman" panose="02020603050405020304" pitchFamily="18" charset="0"/>
                <a:ea typeface="Calibri" panose="020F0502020204030204" pitchFamily="34" charset="0"/>
                <a:cs typeface="Times New Roman" panose="02020603050405020304" pitchFamily="18" charset="0"/>
              </a:rPr>
              <a:t>represent</a:t>
            </a:r>
            <a:r>
              <a:rPr lang="en-US" sz="1800" dirty="0">
                <a:solidFill>
                  <a:srgbClr val="282828"/>
                </a:solidFill>
                <a:effectLst/>
                <a:latin typeface="Times New Roman" panose="02020603050405020304" pitchFamily="18" charset="0"/>
                <a:ea typeface="Calibri" panose="020F0502020204030204" pitchFamily="34" charset="0"/>
                <a:cs typeface="Times New Roman" panose="02020603050405020304" pitchFamily="18" charset="0"/>
              </a:rPr>
              <a:t> mean </a:t>
            </a:r>
            <a:r>
              <a:rPr lang="en-US" sz="1800" dirty="0">
                <a:solidFill>
                  <a:srgbClr val="282828"/>
                </a:solidFill>
                <a:effectLst/>
                <a:latin typeface="Times New Roman" panose="02020603050405020304" pitchFamily="18" charset="0"/>
                <a:ea typeface="PMingLiU" panose="020B0604030504040204" pitchFamily="18" charset="-120"/>
                <a:cs typeface="Times New Roman" panose="02020603050405020304" pitchFamily="18" charset="0"/>
              </a:rPr>
              <a:t>±</a:t>
            </a:r>
            <a:r>
              <a:rPr lang="en-US" sz="1800" dirty="0">
                <a:solidFill>
                  <a:srgbClr val="282828"/>
                </a:solidFill>
                <a:effectLst/>
                <a:latin typeface="Times New Roman" panose="02020603050405020304" pitchFamily="18" charset="0"/>
                <a:ea typeface="Calibri" panose="020F0502020204030204" pitchFamily="34" charset="0"/>
                <a:cs typeface="Times New Roman" panose="02020603050405020304" pitchFamily="18" charset="0"/>
              </a:rPr>
              <a:t> SD.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One-way ANOVA was done for all parameters separately. </a:t>
            </a:r>
            <a:r>
              <a:rPr lang="en-US" sz="1800" dirty="0">
                <a:solidFill>
                  <a:srgbClr val="282828"/>
                </a:solidFill>
                <a:effectLst/>
                <a:latin typeface="Times New Roman" panose="02020603050405020304" pitchFamily="18" charset="0"/>
                <a:ea typeface="Calibri" panose="020F0502020204030204" pitchFamily="34" charset="0"/>
                <a:cs typeface="Times New Roman" panose="02020603050405020304" pitchFamily="18" charset="0"/>
              </a:rPr>
              <a:t>Significant differences between control and treated plants were indicated by asterisks (*, **, ***) at </a:t>
            </a:r>
            <a:r>
              <a:rPr lang="en-US" sz="1800" i="1" dirty="0">
                <a:solidFill>
                  <a:srgbClr val="282828"/>
                </a:solidFill>
                <a:effectLst/>
                <a:latin typeface="Times New Roman" panose="02020603050405020304" pitchFamily="18" charset="0"/>
                <a:ea typeface="Calibri" panose="020F0502020204030204" pitchFamily="34" charset="0"/>
                <a:cs typeface="Times New Roman" panose="02020603050405020304" pitchFamily="18" charset="0"/>
              </a:rPr>
              <a:t>p</a:t>
            </a:r>
            <a:r>
              <a:rPr lang="en-US" sz="1800" dirty="0">
                <a:solidFill>
                  <a:srgbClr val="282828"/>
                </a:solidFill>
                <a:effectLst/>
                <a:latin typeface="Times New Roman" panose="02020603050405020304" pitchFamily="18" charset="0"/>
                <a:ea typeface="Calibri" panose="020F0502020204030204" pitchFamily="34" charset="0"/>
                <a:cs typeface="Times New Roman" panose="02020603050405020304" pitchFamily="18" charset="0"/>
              </a:rPr>
              <a:t> ≤ 0.05.</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642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FDCD6790-15F3-465C-8DFE-D27DEE0A8104}"/>
              </a:ext>
            </a:extLst>
          </p:cNvPr>
          <p:cNvSpPr txBox="1"/>
          <p:nvPr/>
        </p:nvSpPr>
        <p:spPr>
          <a:xfrm>
            <a:off x="1485900" y="4702554"/>
            <a:ext cx="8763000" cy="646331"/>
          </a:xfrm>
          <a:prstGeom prst="rect">
            <a:avLst/>
          </a:prstGeom>
          <a:noFill/>
        </p:spPr>
        <p:txBody>
          <a:bodyPr wrap="square" rtlCol="0">
            <a:spAutoFit/>
          </a:bodyPr>
          <a:lstStyle/>
          <a:p>
            <a:r>
              <a:rPr lang="en-US" b="1" dirty="0" smtClean="0">
                <a:latin typeface="Times New Roman" panose="02020603050405020304" pitchFamily="18" charset="0"/>
                <a:cs typeface="Times New Roman" panose="02020603050405020304" pitchFamily="18" charset="0"/>
              </a:rPr>
              <a:t>Fig. </a:t>
            </a:r>
            <a:r>
              <a:rPr lang="en-US" b="1" dirty="0">
                <a:latin typeface="Times New Roman" panose="02020603050405020304" pitchFamily="18" charset="0"/>
                <a:cs typeface="Times New Roman" panose="02020603050405020304" pitchFamily="18" charset="0"/>
              </a:rPr>
              <a:t>S5. </a:t>
            </a:r>
            <a:r>
              <a:rPr lang="en-US" dirty="0">
                <a:latin typeface="Times New Roman" panose="02020603050405020304" pitchFamily="18" charset="0"/>
                <a:cs typeface="Times New Roman" panose="02020603050405020304" pitchFamily="18" charset="0"/>
              </a:rPr>
              <a:t>Comparison of root of 28 days old </a:t>
            </a:r>
            <a:r>
              <a:rPr lang="en-US" i="1" dirty="0">
                <a:latin typeface="Times New Roman" panose="02020603050405020304" pitchFamily="18" charset="0"/>
                <a:cs typeface="Times New Roman" panose="02020603050405020304" pitchFamily="18" charset="0"/>
              </a:rPr>
              <a:t>AwOc</a:t>
            </a:r>
            <a:r>
              <a:rPr lang="en-US" dirty="0">
                <a:latin typeface="Times New Roman" panose="02020603050405020304" pitchFamily="18" charset="0"/>
                <a:cs typeface="Times New Roman" panose="02020603050405020304" pitchFamily="18" charset="0"/>
              </a:rPr>
              <a:t>streb1</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treated rice plants with uninoculated control plants.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838200"/>
            <a:ext cx="6248400" cy="3407664"/>
          </a:xfrm>
          <a:prstGeom prst="rect">
            <a:avLst/>
          </a:prstGeom>
        </p:spPr>
      </p:pic>
    </p:spTree>
    <p:extLst>
      <p:ext uri="{BB962C8B-B14F-4D97-AF65-F5344CB8AC3E}">
        <p14:creationId xmlns:p14="http://schemas.microsoft.com/office/powerpoint/2010/main" val="1920648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F97675-F7D0-487B-984A-03DE015D8EB7}"/>
              </a:ext>
            </a:extLst>
          </p:cNvPr>
          <p:cNvSpPr txBox="1"/>
          <p:nvPr/>
        </p:nvSpPr>
        <p:spPr>
          <a:xfrm>
            <a:off x="3047172" y="5181600"/>
            <a:ext cx="6097656" cy="646331"/>
          </a:xfrm>
          <a:prstGeom prst="rect">
            <a:avLst/>
          </a:prstGeom>
          <a:noFill/>
        </p:spPr>
        <p:txBody>
          <a:bodyPr wrap="square">
            <a:spAutoFit/>
          </a:bodyPr>
          <a:lstStyle/>
          <a:p>
            <a:r>
              <a:rPr lang="en-US" b="1" dirty="0" smtClean="0">
                <a:latin typeface="Times New Roman" panose="02020603050405020304" pitchFamily="18" charset="0"/>
                <a:cs typeface="Times New Roman" panose="02020603050405020304" pitchFamily="18" charset="0"/>
              </a:rPr>
              <a:t>Fig. </a:t>
            </a:r>
            <a:r>
              <a:rPr lang="en-US" b="1" dirty="0">
                <a:latin typeface="Times New Roman" panose="02020603050405020304" pitchFamily="18" charset="0"/>
                <a:cs typeface="Times New Roman" panose="02020603050405020304" pitchFamily="18" charset="0"/>
              </a:rPr>
              <a:t>S6. </a:t>
            </a:r>
            <a:r>
              <a:rPr lang="en-US" dirty="0">
                <a:latin typeface="Times New Roman" panose="02020603050405020304" pitchFamily="18" charset="0"/>
                <a:cs typeface="Times New Roman" panose="02020603050405020304" pitchFamily="18" charset="0"/>
              </a:rPr>
              <a:t>Comparison of root of 140 days old </a:t>
            </a:r>
            <a:r>
              <a:rPr lang="en-US" i="1" dirty="0">
                <a:latin typeface="Times New Roman" panose="02020603050405020304" pitchFamily="18" charset="0"/>
                <a:cs typeface="Times New Roman" panose="02020603050405020304" pitchFamily="18" charset="0"/>
              </a:rPr>
              <a:t>AwOc</a:t>
            </a:r>
            <a:r>
              <a:rPr lang="en-US" dirty="0">
                <a:latin typeface="Times New Roman" panose="02020603050405020304" pitchFamily="18" charset="0"/>
                <a:cs typeface="Times New Roman" panose="02020603050405020304" pitchFamily="18" charset="0"/>
              </a:rPr>
              <a:t>streb1</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treated rice plants with uninoculated control plants.</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5200" y="457200"/>
            <a:ext cx="4218432" cy="4389120"/>
          </a:xfrm>
          <a:prstGeom prst="rect">
            <a:avLst/>
          </a:prstGeom>
        </p:spPr>
      </p:pic>
    </p:spTree>
    <p:extLst>
      <p:ext uri="{BB962C8B-B14F-4D97-AF65-F5344CB8AC3E}">
        <p14:creationId xmlns:p14="http://schemas.microsoft.com/office/powerpoint/2010/main" val="3608924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3C54C5-0FC8-4DA6-993F-D81AF9FCB0C5}"/>
              </a:ext>
            </a:extLst>
          </p:cNvPr>
          <p:cNvSpPr txBox="1"/>
          <p:nvPr/>
        </p:nvSpPr>
        <p:spPr>
          <a:xfrm>
            <a:off x="2133600" y="3886200"/>
            <a:ext cx="8763000" cy="646331"/>
          </a:xfrm>
          <a:prstGeom prst="rect">
            <a:avLst/>
          </a:prstGeom>
          <a:noFill/>
        </p:spPr>
        <p:txBody>
          <a:bodyPr wrap="square" rtlCol="0">
            <a:spAutoFit/>
          </a:bodyPr>
          <a:lstStyle/>
          <a:p>
            <a:r>
              <a:rPr lang="en-US" b="1" dirty="0" smtClean="0">
                <a:latin typeface="Times New Roman" panose="02020603050405020304" pitchFamily="18" charset="0"/>
                <a:cs typeface="Times New Roman" panose="02020603050405020304" pitchFamily="18" charset="0"/>
              </a:rPr>
              <a:t>Fig. </a:t>
            </a:r>
            <a:r>
              <a:rPr lang="en-US" b="1" dirty="0">
                <a:latin typeface="Times New Roman" panose="02020603050405020304" pitchFamily="18" charset="0"/>
                <a:cs typeface="Times New Roman" panose="02020603050405020304" pitchFamily="18" charset="0"/>
              </a:rPr>
              <a:t>S7. </a:t>
            </a:r>
            <a:r>
              <a:rPr lang="en-US" dirty="0">
                <a:latin typeface="Times New Roman" panose="02020603050405020304" pitchFamily="18" charset="0"/>
                <a:cs typeface="Times New Roman" panose="02020603050405020304" pitchFamily="18" charset="0"/>
              </a:rPr>
              <a:t>Comparison of 35 days old </a:t>
            </a:r>
            <a:r>
              <a:rPr lang="en-US" i="1" dirty="0">
                <a:latin typeface="Times New Roman" panose="02020603050405020304" pitchFamily="18" charset="0"/>
                <a:cs typeface="Times New Roman" panose="02020603050405020304" pitchFamily="18" charset="0"/>
              </a:rPr>
              <a:t>AwOc</a:t>
            </a:r>
            <a:r>
              <a:rPr lang="en-US" dirty="0">
                <a:latin typeface="Times New Roman" panose="02020603050405020304" pitchFamily="18" charset="0"/>
                <a:cs typeface="Times New Roman" panose="02020603050405020304" pitchFamily="18" charset="0"/>
              </a:rPr>
              <a:t>streb1</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treated rice plants with uninoculated control plants at normal condition. </a:t>
            </a: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200" y="1295400"/>
            <a:ext cx="6035040" cy="23591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143BA7-3CB8-42BC-979A-B77E24921A58}"/>
              </a:ext>
            </a:extLst>
          </p:cNvPr>
          <p:cNvSpPr txBox="1"/>
          <p:nvPr/>
        </p:nvSpPr>
        <p:spPr>
          <a:xfrm>
            <a:off x="1905000" y="5791200"/>
            <a:ext cx="8763000" cy="646331"/>
          </a:xfrm>
          <a:prstGeom prst="rect">
            <a:avLst/>
          </a:prstGeom>
          <a:noFill/>
        </p:spPr>
        <p:txBody>
          <a:bodyPr wrap="square" rtlCol="0">
            <a:spAutoFit/>
          </a:bodyPr>
          <a:lstStyle/>
          <a:p>
            <a:r>
              <a:rPr lang="en-US" b="1" dirty="0" smtClean="0">
                <a:latin typeface="Times New Roman" panose="02020603050405020304" pitchFamily="18" charset="0"/>
                <a:cs typeface="Times New Roman" panose="02020603050405020304" pitchFamily="18" charset="0"/>
              </a:rPr>
              <a:t>Fig. </a:t>
            </a:r>
            <a:r>
              <a:rPr lang="en-US" b="1" dirty="0">
                <a:latin typeface="Times New Roman" panose="02020603050405020304" pitchFamily="18" charset="0"/>
                <a:cs typeface="Times New Roman" panose="02020603050405020304" pitchFamily="18" charset="0"/>
              </a:rPr>
              <a:t>S8. </a:t>
            </a:r>
            <a:r>
              <a:rPr lang="en-US" dirty="0">
                <a:latin typeface="Times New Roman" panose="02020603050405020304" pitchFamily="18" charset="0"/>
                <a:cs typeface="Times New Roman" panose="02020603050405020304" pitchFamily="18" charset="0"/>
              </a:rPr>
              <a:t>Comparison of the panicles of </a:t>
            </a:r>
            <a:r>
              <a:rPr lang="en-US" i="1" dirty="0">
                <a:latin typeface="Times New Roman" panose="02020603050405020304" pitchFamily="18" charset="0"/>
                <a:cs typeface="Times New Roman" panose="02020603050405020304" pitchFamily="18" charset="0"/>
              </a:rPr>
              <a:t>AwOc</a:t>
            </a:r>
            <a:r>
              <a:rPr lang="en-US" dirty="0">
                <a:latin typeface="Times New Roman" panose="02020603050405020304" pitchFamily="18" charset="0"/>
                <a:cs typeface="Times New Roman" panose="02020603050405020304" pitchFamily="18" charset="0"/>
              </a:rPr>
              <a:t>streb1</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treated rice plants with uninoculated control plants at normal and saline stress condition. </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200" y="76200"/>
            <a:ext cx="4888992" cy="55656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CA_final_1_300.jpg"/>
          <p:cNvPicPr>
            <a:picLocks noChangeAspect="1"/>
          </p:cNvPicPr>
          <p:nvPr/>
        </p:nvPicPr>
        <p:blipFill>
          <a:blip r:embed="rId2" cstate="print"/>
          <a:stretch>
            <a:fillRect/>
          </a:stretch>
        </p:blipFill>
        <p:spPr>
          <a:xfrm>
            <a:off x="781878" y="609600"/>
            <a:ext cx="5334000" cy="5370576"/>
          </a:xfrm>
          <a:prstGeom prst="rect">
            <a:avLst/>
          </a:prstGeom>
        </p:spPr>
      </p:pic>
      <p:sp>
        <p:nvSpPr>
          <p:cNvPr id="3" name="TextBox 2">
            <a:extLst>
              <a:ext uri="{FF2B5EF4-FFF2-40B4-BE49-F238E27FC236}">
                <a16:creationId xmlns:a16="http://schemas.microsoft.com/office/drawing/2014/main" id="{602AEDFC-0B75-4122-9595-7F6E445FCCCA}"/>
              </a:ext>
            </a:extLst>
          </p:cNvPr>
          <p:cNvSpPr txBox="1"/>
          <p:nvPr/>
        </p:nvSpPr>
        <p:spPr>
          <a:xfrm>
            <a:off x="6066183" y="1676400"/>
            <a:ext cx="5821017" cy="1200329"/>
          </a:xfrm>
          <a:prstGeom prst="rect">
            <a:avLst/>
          </a:prstGeom>
          <a:noFill/>
        </p:spPr>
        <p:txBody>
          <a:bodyPr wrap="square" rtlCol="0">
            <a:spAutoFit/>
          </a:bodyPr>
          <a:lstStyle/>
          <a:p>
            <a:r>
              <a:rPr lang="en-US" b="1" dirty="0" smtClean="0">
                <a:latin typeface="Times New Roman" panose="02020603050405020304" pitchFamily="18" charset="0"/>
                <a:cs typeface="Times New Roman" panose="02020603050405020304" pitchFamily="18" charset="0"/>
              </a:rPr>
              <a:t>Fig. </a:t>
            </a:r>
            <a:r>
              <a:rPr lang="en-US" b="1" dirty="0">
                <a:latin typeface="Times New Roman" panose="02020603050405020304" pitchFamily="18" charset="0"/>
                <a:cs typeface="Times New Roman" panose="02020603050405020304" pitchFamily="18" charset="0"/>
              </a:rPr>
              <a:t>S9. </a:t>
            </a:r>
            <a:r>
              <a:rPr lang="en-US" dirty="0">
                <a:latin typeface="Times New Roman" panose="02020603050405020304" pitchFamily="18" charset="0"/>
                <a:cs typeface="Times New Roman" panose="02020603050405020304" pitchFamily="18" charset="0"/>
              </a:rPr>
              <a:t>Confirmation of colonization of</a:t>
            </a:r>
            <a:r>
              <a:rPr lang="en-US" b="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Talaromyces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adpressus</a:t>
            </a:r>
            <a:r>
              <a:rPr lang="en-US" dirty="0">
                <a:latin typeface="Times New Roman" panose="02020603050405020304" pitchFamily="18" charset="0"/>
                <a:cs typeface="Times New Roman" panose="02020603050405020304" pitchFamily="18" charset="0"/>
              </a:rPr>
              <a:t> (up), </a:t>
            </a:r>
            <a:r>
              <a:rPr lang="en-US" i="1" dirty="0">
                <a:latin typeface="Times New Roman" panose="02020603050405020304" pitchFamily="18" charset="0"/>
                <a:cs typeface="Times New Roman" panose="02020603050405020304" pitchFamily="18" charset="0"/>
              </a:rPr>
              <a:t>AwOc</a:t>
            </a:r>
            <a:r>
              <a:rPr lang="en-US" dirty="0">
                <a:latin typeface="Times New Roman" panose="02020603050405020304" pitchFamily="18" charset="0"/>
                <a:cs typeface="Times New Roman" panose="02020603050405020304" pitchFamily="18" charset="0"/>
              </a:rPr>
              <a:t>streb1</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(middle) , and </a:t>
            </a:r>
            <a:r>
              <a:rPr lang="en-US" i="1" dirty="0" err="1">
                <a:latin typeface="Times New Roman" panose="02020603050405020304" pitchFamily="18" charset="0"/>
                <a:cs typeface="Times New Roman" panose="02020603050405020304" pitchFamily="18" charset="0"/>
              </a:rPr>
              <a:t>Talaromyces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argentinensis</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(down) in the roots of BR-28 rice by root colonization assay.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1580</TotalTime>
  <Words>361</Words>
  <Application>Microsoft Office PowerPoint</Application>
  <PresentationFormat>Widescreen</PresentationFormat>
  <Paragraphs>9</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Georgia</vt:lpstr>
      <vt:lpstr>PMingLiU</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transfure</dc:creator>
  <cp:lastModifiedBy>PBTLAB1</cp:lastModifiedBy>
  <cp:revision>16</cp:revision>
  <dcterms:created xsi:type="dcterms:W3CDTF">2023-04-02T17:36:07Z</dcterms:created>
  <dcterms:modified xsi:type="dcterms:W3CDTF">2023-06-11T07:31:30Z</dcterms:modified>
</cp:coreProperties>
</file>