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4"/>
    <p:restoredTop sz="94677"/>
  </p:normalViewPr>
  <p:slideViewPr>
    <p:cSldViewPr snapToGrid="0">
      <p:cViewPr varScale="1">
        <p:scale>
          <a:sx n="70" d="100"/>
          <a:sy n="70" d="100"/>
        </p:scale>
        <p:origin x="168" y="78"/>
      </p:cViewPr>
      <p:guideLst/>
    </p:cSldViewPr>
  </p:slideViewPr>
  <p:notesTextViewPr>
    <p:cViewPr>
      <p:scale>
        <a:sx n="130" d="100"/>
        <a:sy n="13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4C64C-9345-EA49-BAA8-CDE27B3A2850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2FF85-8D06-8F43-A6E3-5542275A2D5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50027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2FF85-8D06-8F43-A6E3-5542275A2D5F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47844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A74050-22A1-37A9-4590-7B43639EF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2C4460A-3F44-584E-741C-8302C80E1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4499B4F-B77D-A36B-C335-6CB933A8F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73834C-3CF7-02BE-9530-7F193E33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4714F6-4D1E-4735-35E0-F224FA021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7658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F188B8-F40E-7F64-D9BF-C000BFAD0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56A6DBE-E645-EBEC-9825-F42F25B9C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5901A2-EEF1-D5DE-ED86-331D8E112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DC3D75-2FBA-F207-79CF-8E32AB774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0262A3-1DDD-5EBD-9BB5-31E1C770B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045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FEC472D-1B7F-1E75-106A-93C5A414E9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038A973-EF87-BC6B-C6A7-21C489879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2C57F5-B5CF-D8C1-E2E6-AC54C42FE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E1F2BC-199B-F767-036B-9CD61AC4F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DE35E5-4CBE-6143-1F5B-BBA10F0D6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70802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3BB8E7-1A08-496E-17D0-A34C65687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EC3785-24B4-9AC8-9ADE-A43B705BF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4BF6E5-9F97-4C94-75EA-9090BD6B8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E76D45-23B0-A039-2225-E6C05F99A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BCD067-D73F-088A-7E2F-E1F4B93CB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5357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576717-58CE-1AD1-72F7-7B7319BB5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F070D98-86E1-55CD-CBF3-F802FCFE0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5992297-8008-2320-F441-631CB3EAB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B61035-CE49-D184-205D-400C0E50E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89B04B-8CC4-8C86-4739-3BB8FE26D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75213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5A7F4E-846A-B0A2-8F87-5BD01DE35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653366-F950-47D9-5BAA-B18D5ED602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4A86BAA-C06F-A91B-AE7B-A0A9A2752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474E6A-47EA-C81D-EF01-9E40DD75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C56574-B0DA-9200-F27B-D85C89E6E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7687170-2169-3DB1-622E-F89ED81FF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45376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2E92DD-6326-D3BB-7CD8-B09C91335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D988F9D-6E0C-8587-04EF-BFA0C9747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A84EFF1-7D7A-4C6D-0678-C76299798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6062EEF-B3FD-0FF2-97BF-0A3B394189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03D286D-343A-B3A4-8BC8-54D9781344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741B566-0C6D-B9DA-A99C-4CE3556E4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1DBF655-F11F-2761-6ACC-9B2A533B3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50FD222-69E6-905B-167A-B434E9C2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73626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291590-3378-C6FF-B521-55F5DC574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2919E4B-7B53-0AA6-9272-2549C9EE7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D5AD82B-97F6-F9F2-0D48-82871B29E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60FE828-0F64-0CC3-63DB-3C95AB3BD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88933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40213F8-DEF2-E7AF-2D98-5EC55806C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27EC214-223B-5E18-728F-8AE55B372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5E47600-19CD-D656-83BF-E089B9AD3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3084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DA4745-BD08-EAEE-7BE5-734CA421E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D35295-0F9C-059A-8452-91750AF1D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C2F614-E605-AA38-DA86-256A5E7EB0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744FFF9-924D-9F41-2A9F-4C150DF12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5635CDE-E469-C976-F7BD-DD12F78B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73B80A-AF55-842D-89CD-8FC4B0752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15574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A4FA6C-B33E-7A79-D263-A8A5F22C8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7A71140-8E53-79F9-C92F-D66A2BA5D5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93F4D13-0180-DE68-61FF-12CDE8BB2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468EF69-2DC7-2E03-DB1A-8644EE2F7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8D4E56D-6311-2714-668D-24B6231D6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D69FD4F-DAC0-C00A-0D84-BE5C89FF7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1187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7A41BE6-4BA9-6E9E-3A4B-26A620D83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1D481E-8929-EC02-E1EC-8C065C5E7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0B879D-B723-2B78-4C97-77BBB185F7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C5C01-9261-784F-8EA2-397DF53EDF54}" type="datetimeFigureOut">
              <a:rPr lang="x-none" smtClean="0"/>
              <a:t>11.06.2023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148D9E-373C-2968-0029-D98968DB9D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A96E91-DFC5-12C3-7C6C-8A565F8E4F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68C83-A935-5F43-9571-394101491CE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367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emf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C1F126-AD94-D1B4-FA26-33A4C6483792}"/>
              </a:ext>
            </a:extLst>
          </p:cNvPr>
          <p:cNvSpPr txBox="1"/>
          <p:nvPr/>
        </p:nvSpPr>
        <p:spPr>
          <a:xfrm>
            <a:off x="0" y="0"/>
            <a:ext cx="8496300" cy="8372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tr-TR" sz="2000" b="1" kern="15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Renoprotective</a:t>
            </a:r>
            <a:r>
              <a:rPr lang="tr-TR" sz="2000" b="1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kern="15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sz="2000" b="1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kern="15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therapeutic</a:t>
            </a:r>
            <a:r>
              <a:rPr lang="tr-TR" sz="2000" b="1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kern="15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hypothermia</a:t>
            </a:r>
            <a:r>
              <a:rPr lang="tr-TR" sz="2000" b="1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tr-TR" sz="2000" b="1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tr-TR" sz="2000" b="1" kern="15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neonates</a:t>
            </a:r>
            <a:r>
              <a:rPr lang="tr-TR" sz="2000" b="1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kern="15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000" b="1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kern="15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perinatal</a:t>
            </a:r>
            <a:r>
              <a:rPr lang="tr-TR" sz="2000" b="1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kern="15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asphyxia</a:t>
            </a:r>
            <a:r>
              <a:rPr lang="tr-TR" sz="2000" b="1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0DB381-B66A-BF4C-50FC-CBD73CAD29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9" t="14178" r="3837" b="11469"/>
          <a:stretch/>
        </p:blipFill>
        <p:spPr>
          <a:xfrm>
            <a:off x="8769459" y="18071"/>
            <a:ext cx="3178361" cy="54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1495E87-F642-8DC3-EA8B-B389209B3601}"/>
              </a:ext>
            </a:extLst>
          </p:cNvPr>
          <p:cNvSpPr txBox="1"/>
          <p:nvPr/>
        </p:nvSpPr>
        <p:spPr>
          <a:xfrm>
            <a:off x="8496300" y="559025"/>
            <a:ext cx="3695700" cy="2693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x-none" sz="1150" b="1">
                <a:solidFill>
                  <a:schemeClr val="bg1"/>
                </a:solidFill>
              </a:rPr>
              <a:t>Aydın</a:t>
            </a:r>
            <a:r>
              <a:rPr lang="x-none" sz="1100" b="1">
                <a:solidFill>
                  <a:schemeClr val="bg1"/>
                </a:solidFill>
              </a:rPr>
              <a:t>  </a:t>
            </a:r>
            <a:r>
              <a:rPr lang="x-none" sz="1100" b="1" i="1" dirty="0">
                <a:solidFill>
                  <a:schemeClr val="bg1"/>
                </a:solidFill>
              </a:rPr>
              <a:t>et al</a:t>
            </a:r>
            <a:r>
              <a:rPr lang="x-none" sz="1100" b="1" dirty="0">
                <a:solidFill>
                  <a:schemeClr val="bg1"/>
                </a:solidFill>
              </a:rPr>
              <a:t>. 2023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8E00877-7968-BE13-4722-281469187548}"/>
              </a:ext>
            </a:extLst>
          </p:cNvPr>
          <p:cNvSpPr txBox="1"/>
          <p:nvPr/>
        </p:nvSpPr>
        <p:spPr>
          <a:xfrm>
            <a:off x="0" y="834963"/>
            <a:ext cx="12192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x-none" sz="1600" b="1" dirty="0"/>
              <a:t>AIM: </a:t>
            </a:r>
            <a:r>
              <a:rPr lang="en-US" sz="1600" dirty="0"/>
              <a:t>To compare renal artery (RA) blood flow and renal function tests in infants with perinatal asphyxia (HIE) and the effects of therapeutic      hypothermia (TH) during the first seven days of life. </a:t>
            </a:r>
            <a:endParaRPr lang="x-none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49DE22D-0A37-F69D-B4E9-8A0249858CD5}"/>
              </a:ext>
            </a:extLst>
          </p:cNvPr>
          <p:cNvSpPr txBox="1"/>
          <p:nvPr/>
        </p:nvSpPr>
        <p:spPr>
          <a:xfrm>
            <a:off x="5541557" y="5533175"/>
            <a:ext cx="653317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/>
              <a:t>CONCLUSION: </a:t>
            </a:r>
          </a:p>
          <a:p>
            <a:pPr lvl="2"/>
            <a:r>
              <a:rPr lang="en-US" sz="1600" b="1" dirty="0"/>
              <a:t>Therapeutic hypothermia seems to help to restore the renal blood flow and renal functions during the neonatal adaptive period along with its neuroprotective properties.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61B63AB-2063-F814-72B0-2DA7D76D63E8}"/>
              </a:ext>
            </a:extLst>
          </p:cNvPr>
          <p:cNvSpPr txBox="1"/>
          <p:nvPr/>
        </p:nvSpPr>
        <p:spPr>
          <a:xfrm>
            <a:off x="87073" y="1404227"/>
            <a:ext cx="26176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DESIGN &amp; RESULTS: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8A6A183-A329-579A-7A0B-7D3340C074F5}"/>
              </a:ext>
            </a:extLst>
          </p:cNvPr>
          <p:cNvSpPr txBox="1"/>
          <p:nvPr/>
        </p:nvSpPr>
        <p:spPr>
          <a:xfrm>
            <a:off x="1245997" y="3632592"/>
            <a:ext cx="2370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b="1" dirty="0"/>
              <a:t>119 neonate</a:t>
            </a:r>
          </a:p>
          <a:p>
            <a:pPr algn="ctr"/>
            <a:r>
              <a:rPr lang="x-none" sz="1600" dirty="0"/>
              <a:t>&lt; 6 hours of postnatal age</a:t>
            </a:r>
          </a:p>
          <a:p>
            <a:pPr algn="ctr"/>
            <a:r>
              <a:rPr lang="en-US" sz="1600" dirty="0"/>
              <a:t>≥36 weeks gestational age </a:t>
            </a:r>
            <a:endParaRPr lang="x-none" sz="1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E5DE419-F3B6-C181-A047-B3E4B2C8DC4C}"/>
              </a:ext>
            </a:extLst>
          </p:cNvPr>
          <p:cNvSpPr txBox="1"/>
          <p:nvPr/>
        </p:nvSpPr>
        <p:spPr>
          <a:xfrm>
            <a:off x="446473" y="5470102"/>
            <a:ext cx="9494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Group 1 </a:t>
            </a:r>
          </a:p>
          <a:p>
            <a:r>
              <a:rPr lang="en-US" sz="1600" dirty="0"/>
              <a:t>(n=36) </a:t>
            </a:r>
            <a:endParaRPr lang="x-none" sz="1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999A91F-10DC-CEFA-7153-A10126269639}"/>
              </a:ext>
            </a:extLst>
          </p:cNvPr>
          <p:cNvSpPr txBox="1"/>
          <p:nvPr/>
        </p:nvSpPr>
        <p:spPr>
          <a:xfrm>
            <a:off x="256699" y="5955759"/>
            <a:ext cx="9030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Stage </a:t>
            </a:r>
          </a:p>
          <a:p>
            <a:pPr algn="ctr"/>
            <a:r>
              <a:rPr lang="en-US" sz="1600" dirty="0"/>
              <a:t>2-3 HIE </a:t>
            </a:r>
          </a:p>
          <a:p>
            <a:pPr algn="ctr"/>
            <a:r>
              <a:rPr lang="en-US" sz="1600" dirty="0"/>
              <a:t>+ TH </a:t>
            </a:r>
            <a:endParaRPr lang="x-none" sz="1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1BBECE4-023D-4817-5A94-C71FAC7CD524}"/>
              </a:ext>
            </a:extLst>
          </p:cNvPr>
          <p:cNvSpPr txBox="1"/>
          <p:nvPr/>
        </p:nvSpPr>
        <p:spPr>
          <a:xfrm>
            <a:off x="1966111" y="5494650"/>
            <a:ext cx="1161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Group 2 </a:t>
            </a:r>
          </a:p>
          <a:p>
            <a:pPr algn="ctr"/>
            <a:r>
              <a:rPr lang="en-US" sz="1600" dirty="0"/>
              <a:t>(n=23)</a:t>
            </a:r>
            <a:endParaRPr lang="x-none" sz="1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9FC6BDF-48F6-E01A-C6A2-51030A423DB9}"/>
              </a:ext>
            </a:extLst>
          </p:cNvPr>
          <p:cNvSpPr txBox="1"/>
          <p:nvPr/>
        </p:nvSpPr>
        <p:spPr>
          <a:xfrm>
            <a:off x="1977509" y="6055158"/>
            <a:ext cx="13222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Stage 1 HIE </a:t>
            </a:r>
            <a:endParaRPr lang="x-none" sz="1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47C1A11-7EDF-4CF1-8F4B-55B916160D03}"/>
              </a:ext>
            </a:extLst>
          </p:cNvPr>
          <p:cNvSpPr txBox="1"/>
          <p:nvPr/>
        </p:nvSpPr>
        <p:spPr>
          <a:xfrm>
            <a:off x="3566820" y="5512580"/>
            <a:ext cx="11483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Group 3 </a:t>
            </a:r>
          </a:p>
          <a:p>
            <a:pPr algn="ctr"/>
            <a:r>
              <a:rPr lang="en-US" sz="1600" dirty="0"/>
              <a:t>(n=60) </a:t>
            </a:r>
            <a:endParaRPr lang="x-none" sz="16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068C898-D1B5-B85F-2AB1-D338557689DF}"/>
              </a:ext>
            </a:extLst>
          </p:cNvPr>
          <p:cNvSpPr txBox="1"/>
          <p:nvPr/>
        </p:nvSpPr>
        <p:spPr>
          <a:xfrm>
            <a:off x="3471560" y="6049613"/>
            <a:ext cx="1871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Healthy newborns</a:t>
            </a:r>
            <a:endParaRPr lang="x-none" sz="1600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C459936F-6B57-A865-63D9-05053E1B01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73" y="1762160"/>
            <a:ext cx="1687195" cy="1766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phic 2" descr="Baby outline">
            <a:extLst>
              <a:ext uri="{FF2B5EF4-FFF2-40B4-BE49-F238E27FC236}">
                <a16:creationId xmlns:a16="http://schemas.microsoft.com/office/drawing/2014/main" xmlns="" id="{B9DE0EBE-E52E-D68B-EAE8-C591AF1B3C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587360" y="1870016"/>
            <a:ext cx="1864659" cy="18646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1AB4003-76D4-9F5D-9692-3C6A3E2F46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1958" y="1523946"/>
            <a:ext cx="906477" cy="12281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AEFA0C9-352B-16CC-CFE2-DDB3FA8E2F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0364" y="3159849"/>
            <a:ext cx="949662" cy="14103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AD573B4-21CC-BA98-6998-358F3E147DBC}"/>
              </a:ext>
            </a:extLst>
          </p:cNvPr>
          <p:cNvSpPr txBox="1"/>
          <p:nvPr/>
        </p:nvSpPr>
        <p:spPr>
          <a:xfrm>
            <a:off x="6986597" y="1615932"/>
            <a:ext cx="407721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Serum blood urea nitrogen (BUN), creatinine, uric acid, cystatin C levels decreased &amp; </a:t>
            </a:r>
          </a:p>
          <a:p>
            <a:pPr algn="ctr"/>
            <a:r>
              <a:rPr lang="en-US" sz="1600" dirty="0"/>
              <a:t>glomerular filtration rate (GFR) increased during TH </a:t>
            </a:r>
            <a:endParaRPr lang="x-none" sz="1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EC6C2C3-08AA-D857-5936-6382E5F9A67C}"/>
              </a:ext>
            </a:extLst>
          </p:cNvPr>
          <p:cNvSpPr txBox="1"/>
          <p:nvPr/>
        </p:nvSpPr>
        <p:spPr>
          <a:xfrm>
            <a:off x="6499645" y="5091008"/>
            <a:ext cx="4842710" cy="33855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On the 7th day, all the three groups had similar values </a:t>
            </a:r>
            <a:endParaRPr lang="x-none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75EFFEB-A219-0B72-3B75-172E4F9C7EAD}"/>
              </a:ext>
            </a:extLst>
          </p:cNvPr>
          <p:cNvSpPr txBox="1"/>
          <p:nvPr/>
        </p:nvSpPr>
        <p:spPr>
          <a:xfrm>
            <a:off x="9800178" y="3097268"/>
            <a:ext cx="20908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Systolic and end-diastolic blood flow in RA increased and RA resistive index (RI) decreased with time in Group1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xmlns="" id="{A3788777-06DC-B909-E572-94ADB2B92C33}"/>
              </a:ext>
            </a:extLst>
          </p:cNvPr>
          <p:cNvSpPr/>
          <p:nvPr/>
        </p:nvSpPr>
        <p:spPr>
          <a:xfrm>
            <a:off x="5541556" y="1506407"/>
            <a:ext cx="6533172" cy="122565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xmlns="" id="{701BC9BA-80C3-CB70-D42F-CFE9236DC236}"/>
              </a:ext>
            </a:extLst>
          </p:cNvPr>
          <p:cNvSpPr/>
          <p:nvPr/>
        </p:nvSpPr>
        <p:spPr>
          <a:xfrm>
            <a:off x="5541556" y="2835675"/>
            <a:ext cx="6533172" cy="2172828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7CF19D0-8686-5D93-7C63-3E24A1FA6596}"/>
              </a:ext>
            </a:extLst>
          </p:cNvPr>
          <p:cNvSpPr/>
          <p:nvPr/>
        </p:nvSpPr>
        <p:spPr>
          <a:xfrm>
            <a:off x="271273" y="2356189"/>
            <a:ext cx="1299845" cy="10186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dirty="0">
                <a:solidFill>
                  <a:schemeClr val="tx1"/>
                </a:solidFill>
              </a:rPr>
              <a:t>Single center prospective cohort study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2948F69F-6F69-36B3-AF17-C277428A0F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8472" y="1693422"/>
            <a:ext cx="1562100" cy="273050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81F15FB9-4AE3-2A3F-12D1-6CAA20EF14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361" y="4537874"/>
            <a:ext cx="940689" cy="99586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35FDA12E-D425-4F16-E237-4B9D688BAA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35945" y="4537874"/>
            <a:ext cx="936326" cy="99586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09859275-13D4-D2F9-26F2-E16C12BC8E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52333" y="4537874"/>
            <a:ext cx="919883" cy="99586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9AD6C36D-5B18-2F47-854A-A697039FCC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9106" y="5926632"/>
            <a:ext cx="541595" cy="6769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31DBC100-EB45-E145-F2D2-5EF74E8F195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09177" y="1931932"/>
            <a:ext cx="645617" cy="807022"/>
          </a:xfrm>
          <a:prstGeom prst="rect">
            <a:avLst/>
          </a:prstGeom>
        </p:spPr>
      </p:pic>
      <p:pic>
        <p:nvPicPr>
          <p:cNvPr id="54" name="Resim 19">
            <a:extLst>
              <a:ext uri="{FF2B5EF4-FFF2-40B4-BE49-F238E27FC236}">
                <a16:creationId xmlns:a16="http://schemas.microsoft.com/office/drawing/2014/main" xmlns="" id="{98E42C8E-197A-81F1-402D-C325D052E2C7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42" t="15944" b="17119"/>
          <a:stretch/>
        </p:blipFill>
        <p:spPr bwMode="auto">
          <a:xfrm>
            <a:off x="7214772" y="2903047"/>
            <a:ext cx="2549504" cy="20444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54E3C581-9A0A-C70C-A519-4516346CF9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9257" y="5773426"/>
            <a:ext cx="645617" cy="807022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737F07A-120E-F74F-3941-C1F5B7385369}"/>
              </a:ext>
            </a:extLst>
          </p:cNvPr>
          <p:cNvSpPr txBox="1"/>
          <p:nvPr/>
        </p:nvSpPr>
        <p:spPr>
          <a:xfrm rot="16200000">
            <a:off x="6393771" y="3713093"/>
            <a:ext cx="14250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050" dirty="0"/>
              <a:t>RA RESISTIVE INDEX</a:t>
            </a:r>
          </a:p>
        </p:txBody>
      </p:sp>
    </p:spTree>
    <p:extLst>
      <p:ext uri="{BB962C8B-B14F-4D97-AF65-F5344CB8AC3E}">
        <p14:creationId xmlns:p14="http://schemas.microsoft.com/office/powerpoint/2010/main" val="373980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191</Words>
  <Application>Microsoft Office PowerPoint</Application>
  <PresentationFormat>Geniş ekran</PresentationFormat>
  <Paragraphs>28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bengisu güner</dc:creator>
  <cp:lastModifiedBy>user</cp:lastModifiedBy>
  <cp:revision>7</cp:revision>
  <dcterms:created xsi:type="dcterms:W3CDTF">2023-06-07T15:14:27Z</dcterms:created>
  <dcterms:modified xsi:type="dcterms:W3CDTF">2023-06-11T18:51:06Z</dcterms:modified>
</cp:coreProperties>
</file>