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67" r:id="rId3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5" autoAdjust="0"/>
    <p:restoredTop sz="96182" autoAdjust="0"/>
  </p:normalViewPr>
  <p:slideViewPr>
    <p:cSldViewPr snapToGrid="0">
      <p:cViewPr varScale="1">
        <p:scale>
          <a:sx n="60" d="100"/>
          <a:sy n="60" d="100"/>
        </p:scale>
        <p:origin x="24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98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983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41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08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05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70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017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23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280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9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461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FD15E-8868-4C41-AF9C-B12BF7F419AF}" type="datetimeFigureOut">
              <a:rPr kumimoji="1" lang="ja-JP" altLang="en-US" smtClean="0"/>
              <a:t>2023/5/24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027BE-2F55-4F27-890D-13EB86432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42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95922"/>
              </p:ext>
            </p:extLst>
          </p:nvPr>
        </p:nvGraphicFramePr>
        <p:xfrm>
          <a:off x="147637" y="1268968"/>
          <a:ext cx="6453226" cy="2525131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30891">
                  <a:extLst>
                    <a:ext uri="{9D8B030D-6E8A-4147-A177-3AD203B41FA5}">
                      <a16:colId xmlns:a16="http://schemas.microsoft.com/office/drawing/2014/main" val="1147282060"/>
                    </a:ext>
                  </a:extLst>
                </a:gridCol>
                <a:gridCol w="888553">
                  <a:extLst>
                    <a:ext uri="{9D8B030D-6E8A-4147-A177-3AD203B41FA5}">
                      <a16:colId xmlns:a16="http://schemas.microsoft.com/office/drawing/2014/main" val="3381919624"/>
                    </a:ext>
                  </a:extLst>
                </a:gridCol>
                <a:gridCol w="1131344">
                  <a:extLst>
                    <a:ext uri="{9D8B030D-6E8A-4147-A177-3AD203B41FA5}">
                      <a16:colId xmlns:a16="http://schemas.microsoft.com/office/drawing/2014/main" val="3787475518"/>
                    </a:ext>
                  </a:extLst>
                </a:gridCol>
                <a:gridCol w="721976">
                  <a:extLst>
                    <a:ext uri="{9D8B030D-6E8A-4147-A177-3AD203B41FA5}">
                      <a16:colId xmlns:a16="http://schemas.microsoft.com/office/drawing/2014/main" val="2450701562"/>
                    </a:ext>
                  </a:extLst>
                </a:gridCol>
                <a:gridCol w="707090">
                  <a:extLst>
                    <a:ext uri="{9D8B030D-6E8A-4147-A177-3AD203B41FA5}">
                      <a16:colId xmlns:a16="http://schemas.microsoft.com/office/drawing/2014/main" val="3342267871"/>
                    </a:ext>
                  </a:extLst>
                </a:gridCol>
                <a:gridCol w="692204">
                  <a:extLst>
                    <a:ext uri="{9D8B030D-6E8A-4147-A177-3AD203B41FA5}">
                      <a16:colId xmlns:a16="http://schemas.microsoft.com/office/drawing/2014/main" val="2745078366"/>
                    </a:ext>
                  </a:extLst>
                </a:gridCol>
                <a:gridCol w="1481168">
                  <a:extLst>
                    <a:ext uri="{9D8B030D-6E8A-4147-A177-3AD203B41FA5}">
                      <a16:colId xmlns:a16="http://schemas.microsoft.com/office/drawing/2014/main" val="3215488511"/>
                    </a:ext>
                  </a:extLst>
                </a:gridCol>
              </a:tblGrid>
              <a:tr h="552902">
                <a:tc>
                  <a:txBody>
                    <a:bodyPr/>
                    <a:lstStyle/>
                    <a:p>
                      <a:pPr algn="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Cut off value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1" lang="en-US" altLang="ja-JP" sz="11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Area under the curve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AUC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）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Sensitivity</a:t>
                      </a:r>
                    </a:p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％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Specificity</a:t>
                      </a:r>
                    </a:p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％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95% Confidence Interval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2376838"/>
                  </a:ext>
                </a:extLst>
              </a:tr>
              <a:tr h="28174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SMI 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male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41.543</a:t>
                      </a:r>
                      <a:endParaRPr lang="en-US" altLang="ja-JP" sz="1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0.602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67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73.3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51.6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0.457 - 0.747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170495"/>
                  </a:ext>
                </a:extLst>
              </a:tr>
              <a:tr h="28174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SMI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female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26.570</a:t>
                      </a:r>
                      <a:endParaRPr lang="en-US" altLang="ja-JP" sz="1100" b="1" i="0" u="none" strike="noStrike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0.681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79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69.2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64.8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0.516 - 0.845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1527808"/>
                  </a:ext>
                </a:extLst>
              </a:tr>
              <a:tr h="28174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PNI 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51.439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0.610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dirty="0">
                          <a:latin typeface="+mn-ea"/>
                          <a:ea typeface="+mn-ea"/>
                        </a:rPr>
                        <a:t>0.492 - 0.729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28113614"/>
                  </a:ext>
                </a:extLst>
              </a:tr>
              <a:tr h="28174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NLR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1.62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0.490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33.9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dirty="0">
                          <a:latin typeface="+mn-ea"/>
                          <a:ea typeface="+mn-ea"/>
                        </a:rPr>
                        <a:t>0.368 - 0.612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856043"/>
                  </a:ext>
                </a:extLst>
              </a:tr>
              <a:tr h="28174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PLR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133.3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0.526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45.8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dirty="0">
                          <a:latin typeface="+mn-ea"/>
                          <a:ea typeface="+mn-ea"/>
                        </a:rPr>
                        <a:t>0.411 - 0.642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4561710"/>
                  </a:ext>
                </a:extLst>
              </a:tr>
              <a:tr h="28174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LMR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4.6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0.597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62.7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ja-JP" altLang="en-US" sz="1100" dirty="0">
                          <a:latin typeface="+mn-ea"/>
                          <a:ea typeface="+mn-ea"/>
                        </a:rPr>
                        <a:t>0.476 - 0.719 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9050141"/>
                  </a:ext>
                </a:extLst>
              </a:tr>
              <a:tr h="28174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CAR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0.061</a:t>
                      </a:r>
                      <a:endParaRPr lang="en-US" altLang="ja-JP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0.514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35.7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dirty="0">
                          <a:latin typeface="+mn-ea"/>
                          <a:ea typeface="+mn-ea"/>
                        </a:rPr>
                        <a:t>0.388 - 0.640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2152866"/>
                  </a:ext>
                </a:extLst>
              </a:tr>
            </a:tbl>
          </a:graphicData>
        </a:graphic>
      </p:graphicFrame>
      <p:sp>
        <p:nvSpPr>
          <p:cNvPr id="2" name="正方形/長方形 1"/>
          <p:cNvSpPr/>
          <p:nvPr/>
        </p:nvSpPr>
        <p:spPr>
          <a:xfrm>
            <a:off x="147636" y="807303"/>
            <a:ext cx="64532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</a:t>
            </a:r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 off value</a:t>
            </a:r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sarcopenia defined by preoperative CT and immunocompetence </a:t>
            </a:r>
          </a:p>
          <a:p>
            <a:pPr fontAlgn="ctr"/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nutritional status</a:t>
            </a:r>
            <a:endParaRPr lang="ja-JP" altLang="en-US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5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050889"/>
              </p:ext>
            </p:extLst>
          </p:nvPr>
        </p:nvGraphicFramePr>
        <p:xfrm>
          <a:off x="187415" y="989406"/>
          <a:ext cx="6368185" cy="5107560"/>
        </p:xfrm>
        <a:graphic>
          <a:graphicData uri="http://schemas.openxmlformats.org/drawingml/2006/table">
            <a:tbl>
              <a:tblPr/>
              <a:tblGrid>
                <a:gridCol w="1011578">
                  <a:extLst>
                    <a:ext uri="{9D8B030D-6E8A-4147-A177-3AD203B41FA5}">
                      <a16:colId xmlns:a16="http://schemas.microsoft.com/office/drawing/2014/main" val="3009505593"/>
                    </a:ext>
                  </a:extLst>
                </a:gridCol>
                <a:gridCol w="857721">
                  <a:extLst>
                    <a:ext uri="{9D8B030D-6E8A-4147-A177-3AD203B41FA5}">
                      <a16:colId xmlns:a16="http://schemas.microsoft.com/office/drawing/2014/main" val="3104589348"/>
                    </a:ext>
                  </a:extLst>
                </a:gridCol>
                <a:gridCol w="1038098">
                  <a:extLst>
                    <a:ext uri="{9D8B030D-6E8A-4147-A177-3AD203B41FA5}">
                      <a16:colId xmlns:a16="http://schemas.microsoft.com/office/drawing/2014/main" val="2364750530"/>
                    </a:ext>
                  </a:extLst>
                </a:gridCol>
                <a:gridCol w="946029">
                  <a:extLst>
                    <a:ext uri="{9D8B030D-6E8A-4147-A177-3AD203B41FA5}">
                      <a16:colId xmlns:a16="http://schemas.microsoft.com/office/drawing/2014/main" val="2445760718"/>
                    </a:ext>
                  </a:extLst>
                </a:gridCol>
                <a:gridCol w="838253">
                  <a:extLst>
                    <a:ext uri="{9D8B030D-6E8A-4147-A177-3AD203B41FA5}">
                      <a16:colId xmlns:a16="http://schemas.microsoft.com/office/drawing/2014/main" val="959598182"/>
                    </a:ext>
                  </a:extLst>
                </a:gridCol>
                <a:gridCol w="838253">
                  <a:extLst>
                    <a:ext uri="{9D8B030D-6E8A-4147-A177-3AD203B41FA5}">
                      <a16:colId xmlns:a16="http://schemas.microsoft.com/office/drawing/2014/main" val="963262170"/>
                    </a:ext>
                  </a:extLst>
                </a:gridCol>
                <a:gridCol w="838253">
                  <a:extLst>
                    <a:ext uri="{9D8B030D-6E8A-4147-A177-3AD203B41FA5}">
                      <a16:colId xmlns:a16="http://schemas.microsoft.com/office/drawing/2014/main" val="2578205431"/>
                    </a:ext>
                  </a:extLst>
                </a:gridCol>
              </a:tblGrid>
              <a:tr h="258385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ja-JP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　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Number(n=</a:t>
                      </a:r>
                      <a:r>
                        <a:rPr kumimoji="1" lang="en-US" altLang="ja-JP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146</a:t>
                      </a:r>
                      <a:r>
                        <a:rPr kumimoji="1" lang="en-US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5-y DSS, %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p value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5-y OS, %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p value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9017259"/>
                  </a:ext>
                </a:extLst>
              </a:tr>
              <a:tr h="189988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altLang="ja-JP" sz="1100" b="0" u="sng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Age</a:t>
                      </a:r>
                      <a:endParaRPr lang="ja-JP" sz="1100" b="0" u="sng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&lt;65y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46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92.4</a:t>
                      </a: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0.019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87.8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0.013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643021"/>
                  </a:ext>
                </a:extLst>
              </a:tr>
              <a:tr h="198418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≧</a:t>
                      </a: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65y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100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76.9</a:t>
                      </a: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68.2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772916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Sex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Male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67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83.5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0.105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71.6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0.837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406750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Female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79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79.8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78.3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440797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altLang="ja-JP" sz="1100" b="0" u="none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cStage</a:t>
                      </a:r>
                      <a:endParaRPr lang="ja-JP" sz="1100" b="0" u="none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cT1,2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84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86.0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0.271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80.4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0.152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0474446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cT3,4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76.3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67.0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363306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altLang="ja-JP" sz="1100" b="0" u="none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pN</a:t>
                      </a:r>
                      <a:endParaRPr lang="ja-JP" sz="1100" b="0" u="none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Negative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96 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98.3</a:t>
                      </a: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&lt;0.0001</a:t>
                      </a:r>
                      <a:r>
                        <a:rPr kumimoji="1" lang="ja-JP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91.3</a:t>
                      </a: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&lt;0.0001</a:t>
                      </a:r>
                      <a:r>
                        <a:rPr kumimoji="1" lang="ja-JP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2417875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Positive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52.1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45.4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376865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Neoadjuvant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No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116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81.5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0.788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75.6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0.897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369069"/>
                  </a:ext>
                </a:extLst>
              </a:tr>
              <a:tr h="291941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kumimoji="1" lang="en-US" sz="1100" b="0" kern="1200" dirty="0" err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84.5 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73.9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488602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altLang="ja-JP" sz="1100" b="0" u="non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YK</a:t>
                      </a:r>
                      <a:endParaRPr kumimoji="1" lang="en-US" sz="1100" b="0" u="none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1~3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89.2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&lt;0.0001</a:t>
                      </a:r>
                      <a:r>
                        <a:rPr kumimoji="1" lang="ja-JP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80.3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&lt;0.001</a:t>
                      </a:r>
                      <a:r>
                        <a:rPr kumimoji="1" lang="ja-JP" alt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*</a:t>
                      </a:r>
                      <a:endParaRPr lang="ja-JP" alt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3121654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kumimoji="1" lang="en-US" sz="1100" b="0" kern="1200" dirty="0" err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45.8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45.8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946422"/>
                  </a:ext>
                </a:extLst>
              </a:tr>
              <a:tr h="3734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WHO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Well</a:t>
                      </a:r>
                      <a:r>
                        <a:rPr kumimoji="1"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&amp; </a:t>
                      </a: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moderate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138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83.3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0.0679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75.4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0.271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664024"/>
                  </a:ext>
                </a:extLst>
              </a:tr>
              <a:tr h="255896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kumimoji="1" lang="en-US" sz="1100" b="0" kern="1200" dirty="0" err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Sever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62.5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62.5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39064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Vascular invasion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86.4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&lt;0.01*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79.2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&lt;0.01*</a:t>
                      </a:r>
                      <a:endParaRPr kumimoji="1" lang="ja-JP" altLang="ja-JP" sz="11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27642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kumimoji="1" lang="en-US" sz="1100" b="0" kern="1200" dirty="0" err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60.7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53.3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5356557"/>
                  </a:ext>
                </a:extLst>
              </a:tr>
              <a:tr h="202754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Lymphatic invasion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110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89.4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&lt;0.0001*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82.4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&lt;0.001*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901369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kumimoji="1" lang="en-US" sz="1100" b="0" kern="1200" dirty="0" err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36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58.2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50.7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520510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Perineural invasion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90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94.7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&lt;0.0001*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87.1</a:t>
                      </a:r>
                      <a:endParaRPr lang="ja-JP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&lt;0.001*</a:t>
                      </a:r>
                      <a:endParaRPr lang="ja-JP" sz="110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337396"/>
                  </a:ext>
                </a:extLst>
              </a:tr>
              <a:tr h="240047"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endParaRPr kumimoji="1" lang="en-US" sz="1100" kern="1200" dirty="0" err="1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Aft>
                          <a:spcPts val="0"/>
                        </a:spcAft>
                      </a:pPr>
                      <a:r>
                        <a:rPr kumimoji="1" lang="en-US" sz="1100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65.0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sz="1100" b="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Aft>
                          <a:spcPts val="0"/>
                        </a:spcAft>
                      </a:pPr>
                      <a:r>
                        <a:rPr lang="en-US" altLang="ja-JP" sz="11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58.1</a:t>
                      </a:r>
                      <a:endParaRPr lang="ja-JP" sz="11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ja-JP" sz="1100" b="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8668" marR="8668" marT="866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537620"/>
                  </a:ext>
                </a:extLst>
              </a:tr>
            </a:tbl>
          </a:graphicData>
        </a:graphic>
      </p:graphicFrame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BD2F238-558B-EC34-4698-E3104084D7D2}"/>
              </a:ext>
            </a:extLst>
          </p:cNvPr>
          <p:cNvSpPr/>
          <p:nvPr/>
        </p:nvSpPr>
        <p:spPr>
          <a:xfrm>
            <a:off x="187415" y="712407"/>
            <a:ext cx="50265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S2</a:t>
            </a:r>
            <a:r>
              <a: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Univariable analyses of prognostic factors 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33994" y="6241399"/>
            <a:ext cx="25042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p&lt;0.05 statistically significant different</a:t>
            </a:r>
            <a:endParaRPr kumimoji="1"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800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2572</TotalTime>
  <Words>273</Words>
  <Application>Microsoft Office PowerPoint</Application>
  <PresentationFormat>画面に合わせる (4:3)</PresentationFormat>
  <Paragraphs>177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lu3004</dc:creator>
  <cp:lastModifiedBy>Yoshio Ohyama</cp:lastModifiedBy>
  <cp:revision>88</cp:revision>
  <dcterms:created xsi:type="dcterms:W3CDTF">2019-06-07T08:22:31Z</dcterms:created>
  <dcterms:modified xsi:type="dcterms:W3CDTF">2023-05-23T21:10:35Z</dcterms:modified>
</cp:coreProperties>
</file>