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/>
  <p:notesSz cx="6858000" cy="9144000"/>
  <p:custDataLst>
    <p:tags r:id="rId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07">
          <p15:clr>
            <a:srgbClr val="A4A3A4"/>
          </p15:clr>
        </p15:guide>
        <p15:guide id="2" pos="376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4" d="100"/>
          <a:sy n="94" d="100"/>
        </p:scale>
        <p:origin x="64" y="96"/>
      </p:cViewPr>
      <p:guideLst>
        <p:guide orient="horz" pos="2007"/>
        <p:guide pos="376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2022/12/2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42440" y="32327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14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55570" y="32327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27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8700" y="32327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19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81830" y="32327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17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4960" y="32327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23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08090" y="32327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36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21220" y="32327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34350" y="32327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31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47480" y="32327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12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60610" y="32327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17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42440" y="46551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14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55570" y="46551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24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68700" y="46551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38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81830" y="46551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17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94960" y="46551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23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08090" y="46551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19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21220" y="46551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34350" y="46551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5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047480" y="46551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36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960610" y="46551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17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42440" y="60775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</a:p>
        </p:txBody>
      </p:sp>
      <p:sp>
        <p:nvSpPr>
          <p:cNvPr id="25" name="矩形 24"/>
          <p:cNvSpPr/>
          <p:nvPr/>
        </p:nvSpPr>
        <p:spPr>
          <a:xfrm>
            <a:off x="2655570" y="60775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24</a:t>
            </a:r>
          </a:p>
        </p:txBody>
      </p:sp>
      <p:sp>
        <p:nvSpPr>
          <p:cNvPr id="26" name="矩形 25"/>
          <p:cNvSpPr/>
          <p:nvPr/>
        </p:nvSpPr>
        <p:spPr>
          <a:xfrm>
            <a:off x="3568700" y="60775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38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81830" y="60775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21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394960" y="60775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33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08090" y="60775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19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221220" y="60775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26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134350" y="60775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5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047480" y="60775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36</a:t>
            </a:r>
            <a:endParaRPr lang="en-US" altLang="zh-CN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960610" y="6077585"/>
            <a:ext cx="91313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9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文本框 34"/>
              <p:cNvSpPr txBox="1"/>
              <p:nvPr/>
            </p:nvSpPr>
            <p:spPr>
              <a:xfrm>
                <a:off x="399351" y="3186684"/>
                <a:ext cx="647357" cy="58477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b="1" i="1" smtClean="0">
                              <a:latin typeface="Cambria Math" panose="02040503050406030204" pitchFamily="18" charset="0"/>
                              <a:cs typeface="Cambria Math" panose="02040503050406030204" charset="0"/>
                            </a:rPr>
                          </m:ctrlPr>
                        </m:sSubPr>
                        <m:e>
                          <m:r>
                            <a:rPr lang="en-US" altLang="zh-CN" sz="3200" b="1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𝒗</m:t>
                          </m:r>
                        </m:e>
                        <m:sub>
                          <m:r>
                            <a:rPr lang="en-US" altLang="zh-CN" sz="3200" b="1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𝒊</m:t>
                          </m:r>
                        </m:sub>
                      </m:sSub>
                    </m:oMath>
                  </m:oMathPara>
                </a14:m>
                <a:endParaRPr lang="en-US" altLang="zh-CN" sz="3200" b="1" i="1" dirty="0"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35" name="文本框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351" y="3186684"/>
                <a:ext cx="647357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文本框 35"/>
              <p:cNvSpPr txBox="1"/>
              <p:nvPr/>
            </p:nvSpPr>
            <p:spPr>
              <a:xfrm>
                <a:off x="399351" y="4609084"/>
                <a:ext cx="664990" cy="58477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b="1" i="1">
                              <a:latin typeface="Cambria Math" panose="02040503050406030204" pitchFamily="18" charset="0"/>
                              <a:cs typeface="Cambria Math" panose="02040503050406030204" charset="0"/>
                            </a:rPr>
                          </m:ctrlPr>
                        </m:sSubPr>
                        <m:e>
                          <m:r>
                            <a:rPr lang="en-US" altLang="zh-CN" sz="3200" b="1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𝒖</m:t>
                          </m:r>
                        </m:e>
                        <m:sub>
                          <m:r>
                            <a:rPr lang="en-US" altLang="zh-CN" sz="3200" b="1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𝒊</m:t>
                          </m:r>
                        </m:sub>
                      </m:sSub>
                    </m:oMath>
                  </m:oMathPara>
                </a14:m>
                <a:endParaRPr lang="en-US" altLang="zh-CN" sz="3200" b="1" i="1" dirty="0"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36" name="文本框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351" y="4609084"/>
                <a:ext cx="664990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文本框 36"/>
              <p:cNvSpPr txBox="1"/>
              <p:nvPr/>
            </p:nvSpPr>
            <p:spPr>
              <a:xfrm>
                <a:off x="405701" y="5974969"/>
                <a:ext cx="637739" cy="58477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b="1" i="1">
                              <a:latin typeface="Cambria Math" panose="02040503050406030204" pitchFamily="18" charset="0"/>
                              <a:cs typeface="Cambria Math" panose="02040503050406030204" charset="0"/>
                            </a:rPr>
                          </m:ctrlPr>
                        </m:sSubPr>
                        <m:e>
                          <m:r>
                            <a:rPr lang="en-US" altLang="zh-CN" sz="3200" b="1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𝒙</m:t>
                          </m:r>
                        </m:e>
                        <m:sub>
                          <m:r>
                            <a:rPr lang="en-US" altLang="zh-CN" sz="3200" b="1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𝒊</m:t>
                          </m:r>
                        </m:sub>
                      </m:sSub>
                    </m:oMath>
                  </m:oMathPara>
                </a14:m>
                <a:endParaRPr lang="en-US" altLang="zh-CN" sz="3200" b="1" i="1" dirty="0"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37" name="文本框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701" y="5974969"/>
                <a:ext cx="637739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直接箭头连接符 37"/>
          <p:cNvCxnSpPr/>
          <p:nvPr/>
        </p:nvCxnSpPr>
        <p:spPr>
          <a:xfrm flipH="1">
            <a:off x="2194560" y="3750945"/>
            <a:ext cx="9525" cy="90424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 flipH="1">
            <a:off x="4933950" y="3750945"/>
            <a:ext cx="9525" cy="90424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 flipH="1">
            <a:off x="7673340" y="3750945"/>
            <a:ext cx="9525" cy="90424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 flipH="1">
            <a:off x="5849620" y="3750945"/>
            <a:ext cx="9525" cy="90424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 flipH="1">
            <a:off x="10412730" y="3744595"/>
            <a:ext cx="9525" cy="90424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 flipH="1" flipV="1">
            <a:off x="3124835" y="5166995"/>
            <a:ext cx="635" cy="93281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 flipH="1" flipV="1">
            <a:off x="4025265" y="5166995"/>
            <a:ext cx="635" cy="93281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 flipH="1" flipV="1">
            <a:off x="6764020" y="5166995"/>
            <a:ext cx="635" cy="93281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/>
          <p:nvPr/>
        </p:nvCxnSpPr>
        <p:spPr>
          <a:xfrm flipH="1" flipV="1">
            <a:off x="8590280" y="5166995"/>
            <a:ext cx="635" cy="93281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1748155" y="2845435"/>
            <a:ext cx="913130" cy="340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j=1</a:t>
            </a:r>
          </a:p>
        </p:txBody>
      </p:sp>
      <p:sp>
        <p:nvSpPr>
          <p:cNvPr id="49" name="矩形 48"/>
          <p:cNvSpPr/>
          <p:nvPr/>
        </p:nvSpPr>
        <p:spPr>
          <a:xfrm>
            <a:off x="2661285" y="2845435"/>
            <a:ext cx="913130" cy="340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2</a:t>
            </a:r>
          </a:p>
        </p:txBody>
      </p:sp>
      <p:sp>
        <p:nvSpPr>
          <p:cNvPr id="50" name="矩形 49"/>
          <p:cNvSpPr/>
          <p:nvPr/>
        </p:nvSpPr>
        <p:spPr>
          <a:xfrm>
            <a:off x="3574415" y="2845435"/>
            <a:ext cx="913130" cy="340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</a:p>
        </p:txBody>
      </p:sp>
      <p:sp>
        <p:nvSpPr>
          <p:cNvPr id="51" name="矩形 50"/>
          <p:cNvSpPr/>
          <p:nvPr/>
        </p:nvSpPr>
        <p:spPr>
          <a:xfrm>
            <a:off x="4487545" y="2845435"/>
            <a:ext cx="913130" cy="340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4</a:t>
            </a:r>
          </a:p>
        </p:txBody>
      </p:sp>
      <p:sp>
        <p:nvSpPr>
          <p:cNvPr id="52" name="矩形 51"/>
          <p:cNvSpPr/>
          <p:nvPr/>
        </p:nvSpPr>
        <p:spPr>
          <a:xfrm>
            <a:off x="5400675" y="2845435"/>
            <a:ext cx="913130" cy="340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5</a:t>
            </a:r>
          </a:p>
        </p:txBody>
      </p:sp>
      <p:sp>
        <p:nvSpPr>
          <p:cNvPr id="53" name="矩形 52"/>
          <p:cNvSpPr/>
          <p:nvPr/>
        </p:nvSpPr>
        <p:spPr>
          <a:xfrm>
            <a:off x="6313805" y="2845435"/>
            <a:ext cx="913130" cy="340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6</a:t>
            </a:r>
          </a:p>
        </p:txBody>
      </p:sp>
      <p:sp>
        <p:nvSpPr>
          <p:cNvPr id="54" name="矩形 53"/>
          <p:cNvSpPr/>
          <p:nvPr/>
        </p:nvSpPr>
        <p:spPr>
          <a:xfrm>
            <a:off x="7226935" y="2845435"/>
            <a:ext cx="913130" cy="340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7</a:t>
            </a:r>
          </a:p>
        </p:txBody>
      </p:sp>
      <p:sp>
        <p:nvSpPr>
          <p:cNvPr id="55" name="矩形 54"/>
          <p:cNvSpPr/>
          <p:nvPr/>
        </p:nvSpPr>
        <p:spPr>
          <a:xfrm>
            <a:off x="8140065" y="2845435"/>
            <a:ext cx="913130" cy="340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8</a:t>
            </a:r>
          </a:p>
        </p:txBody>
      </p:sp>
      <p:sp>
        <p:nvSpPr>
          <p:cNvPr id="56" name="矩形 55"/>
          <p:cNvSpPr/>
          <p:nvPr/>
        </p:nvSpPr>
        <p:spPr>
          <a:xfrm>
            <a:off x="9053195" y="2845435"/>
            <a:ext cx="913130" cy="340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9</a:t>
            </a:r>
          </a:p>
        </p:txBody>
      </p:sp>
      <p:sp>
        <p:nvSpPr>
          <p:cNvPr id="57" name="矩形 56"/>
          <p:cNvSpPr/>
          <p:nvPr/>
        </p:nvSpPr>
        <p:spPr>
          <a:xfrm>
            <a:off x="9966325" y="2845435"/>
            <a:ext cx="913130" cy="340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10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文本框 57"/>
              <p:cNvSpPr txBox="1"/>
              <p:nvPr/>
            </p:nvSpPr>
            <p:spPr>
              <a:xfrm>
                <a:off x="2194496" y="3791204"/>
                <a:ext cx="1377878" cy="369332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  <a:cs typeface="Cambria Math" panose="02040503050406030204" charset="0"/>
                        </a:rPr>
                        <m:t>𝑐𝑟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(1)&lt;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𝐶𝑅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8" name="文本框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4496" y="3791204"/>
                <a:ext cx="1377878" cy="369332"/>
              </a:xfrm>
              <a:prstGeom prst="rect">
                <a:avLst/>
              </a:prstGeom>
              <a:blipFill>
                <a:blip r:embed="rId6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文本框 58"/>
              <p:cNvSpPr txBox="1"/>
              <p:nvPr/>
            </p:nvSpPr>
            <p:spPr>
              <a:xfrm>
                <a:off x="3568700" y="4220993"/>
                <a:ext cx="1382686" cy="369332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  <a:cs typeface="Cambria Math" panose="02040503050406030204" charset="0"/>
                        </a:rPr>
                        <m:t>𝑐𝑟</m:t>
                      </m:r>
                      <m:r>
                        <a:rPr lang="en-US" altLang="zh-CN" i="1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(4)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&lt;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𝐶𝑅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59" name="文本框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8700" y="4220993"/>
                <a:ext cx="1382686" cy="369332"/>
              </a:xfrm>
              <a:prstGeom prst="rect">
                <a:avLst/>
              </a:prstGeom>
              <a:blipFill>
                <a:blip r:embed="rId7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文本框 59"/>
              <p:cNvSpPr txBox="1"/>
              <p:nvPr/>
            </p:nvSpPr>
            <p:spPr>
              <a:xfrm>
                <a:off x="5859081" y="3791204"/>
                <a:ext cx="1382686" cy="369332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  <a:cs typeface="Cambria Math" panose="02040503050406030204" charset="0"/>
                        </a:rPr>
                        <m:t>𝑐𝑟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(5)&lt;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𝐶𝑅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0" name="文本框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9081" y="3791204"/>
                <a:ext cx="1382686" cy="369332"/>
              </a:xfrm>
              <a:prstGeom prst="rect">
                <a:avLst/>
              </a:prstGeom>
              <a:blipFill>
                <a:blip r:embed="rId8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文本框 60"/>
              <p:cNvSpPr txBox="1"/>
              <p:nvPr/>
            </p:nvSpPr>
            <p:spPr>
              <a:xfrm>
                <a:off x="7626921" y="4280789"/>
                <a:ext cx="1303177" cy="369332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7=</m:t>
                      </m:r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cs typeface="Cambria Math" panose="02040503050406030204" charset="0"/>
                            </a:rPr>
                            <m:t>𝑟𝑎𝑛𝑑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1" name="文本框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6921" y="4280789"/>
                <a:ext cx="1303177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文本框 62"/>
              <p:cNvSpPr txBox="1"/>
              <p:nvPr/>
            </p:nvSpPr>
            <p:spPr>
              <a:xfrm>
                <a:off x="8930098" y="3815191"/>
                <a:ext cx="1562223" cy="369332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  <a:cs typeface="Cambria Math" panose="02040503050406030204" charset="0"/>
                        </a:rPr>
                        <m:t>𝑐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𝑟</m:t>
                      </m:r>
                      <m:r>
                        <a:rPr lang="en-US" altLang="zh-CN" i="1" smtClean="0">
                          <a:latin typeface="Cambria Math" panose="02040503050406030204" charset="0"/>
                          <a:cs typeface="Cambria Math" panose="02040503050406030204" charset="0"/>
                        </a:rPr>
                        <m:t> 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(10)&lt;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𝐶𝑅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3" name="文本框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30098" y="3815191"/>
                <a:ext cx="1562223" cy="369332"/>
              </a:xfrm>
              <a:prstGeom prst="rect">
                <a:avLst/>
              </a:prstGeom>
              <a:blipFill>
                <a:blip r:embed="rId10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4" name="直接箭头连接符 63"/>
          <p:cNvCxnSpPr/>
          <p:nvPr/>
        </p:nvCxnSpPr>
        <p:spPr>
          <a:xfrm flipH="1" flipV="1">
            <a:off x="9509760" y="5144770"/>
            <a:ext cx="635" cy="93281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文本框 64"/>
              <p:cNvSpPr txBox="1"/>
              <p:nvPr/>
            </p:nvSpPr>
            <p:spPr>
              <a:xfrm>
                <a:off x="1545526" y="5709539"/>
                <a:ext cx="1382686" cy="369332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  <a:cs typeface="Cambria Math" panose="02040503050406030204" charset="0"/>
                        </a:rPr>
                        <m:t>𝑐𝑟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(2)≥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𝐶𝑅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5" name="文本框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5526" y="5709539"/>
                <a:ext cx="1382686" cy="369332"/>
              </a:xfrm>
              <a:prstGeom prst="rect">
                <a:avLst/>
              </a:prstGeom>
              <a:blipFill>
                <a:blip r:embed="rId11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文本框 66"/>
              <p:cNvSpPr txBox="1"/>
              <p:nvPr/>
            </p:nvSpPr>
            <p:spPr>
              <a:xfrm>
                <a:off x="4025836" y="5709539"/>
                <a:ext cx="1382686" cy="369332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  <a:cs typeface="Cambria Math" panose="02040503050406030204" charset="0"/>
                        </a:rPr>
                        <m:t>𝑐𝑟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(3)≥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𝐶𝑅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7" name="文本框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5836" y="5709539"/>
                <a:ext cx="1382686" cy="369332"/>
              </a:xfrm>
              <a:prstGeom prst="rect">
                <a:avLst/>
              </a:prstGeom>
              <a:blipFill>
                <a:blip r:embed="rId12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文本框 67"/>
              <p:cNvSpPr txBox="1"/>
              <p:nvPr/>
            </p:nvSpPr>
            <p:spPr>
              <a:xfrm>
                <a:off x="5184711" y="5145024"/>
                <a:ext cx="1382686" cy="369332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  <a:cs typeface="Cambria Math" panose="02040503050406030204" charset="0"/>
                        </a:rPr>
                        <m:t>𝑐𝑟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(6)≥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𝐶𝑅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8" name="文本框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711" y="5145024"/>
                <a:ext cx="1382686" cy="369332"/>
              </a:xfrm>
              <a:prstGeom prst="rect">
                <a:avLst/>
              </a:prstGeom>
              <a:blipFill>
                <a:blip r:embed="rId13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文本框 68"/>
              <p:cNvSpPr txBox="1"/>
              <p:nvPr/>
            </p:nvSpPr>
            <p:spPr>
              <a:xfrm>
                <a:off x="7063041" y="5709539"/>
                <a:ext cx="1382686" cy="369332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  <a:cs typeface="Cambria Math" panose="02040503050406030204" charset="0"/>
                        </a:rPr>
                        <m:t>𝑐𝑟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(8)≥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𝐶𝑅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9" name="文本框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3041" y="5709539"/>
                <a:ext cx="1382686" cy="369332"/>
              </a:xfrm>
              <a:prstGeom prst="rect">
                <a:avLst/>
              </a:prstGeom>
              <a:blipFill>
                <a:blip r:embed="rId14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文本框 69"/>
              <p:cNvSpPr txBox="1"/>
              <p:nvPr/>
            </p:nvSpPr>
            <p:spPr>
              <a:xfrm>
                <a:off x="9509696" y="5709539"/>
                <a:ext cx="1382686" cy="369332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  <a:cs typeface="Cambria Math" panose="02040503050406030204" charset="0"/>
                        </a:rPr>
                        <m:t>𝑐𝑟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(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  <a:cs typeface="Cambria Math" panose="02040503050406030204" charset="0"/>
                        </a:rPr>
                        <m:t>9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)≥</m:t>
                      </m:r>
                      <m:r>
                        <a:rPr lang="en-US" altLang="zh-CN" i="1">
                          <a:latin typeface="Cambria Math" panose="02040503050406030204" charset="0"/>
                          <a:cs typeface="Cambria Math" panose="02040503050406030204" charset="0"/>
                        </a:rPr>
                        <m:t>𝐶𝑅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70" name="文本框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9696" y="5709539"/>
                <a:ext cx="1382686" cy="369332"/>
              </a:xfrm>
              <a:prstGeom prst="rect">
                <a:avLst/>
              </a:prstGeom>
              <a:blipFill>
                <a:blip r:embed="rId15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Y1Nzc3MmYxNWY2YTExZWRkNWE2YmE5ODNlM2FiNW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98</Words>
  <Application>Microsoft Office PowerPoint</Application>
  <PresentationFormat>宽屏</PresentationFormat>
  <Paragraphs>53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Cambria Math</vt:lpstr>
      <vt:lpstr>Times New Roman</vt:lpstr>
      <vt:lpstr>Wingdings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周 倩</cp:lastModifiedBy>
  <cp:revision>161</cp:revision>
  <dcterms:created xsi:type="dcterms:W3CDTF">2019-06-19T02:08:00Z</dcterms:created>
  <dcterms:modified xsi:type="dcterms:W3CDTF">2022-12-02T14:56:01Z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797550A7F24D47ADACE9E4EBF0AB574C</vt:lpwstr>
  </property>
</Properties>
</file>