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>
      <p:cViewPr varScale="1">
        <p:scale>
          <a:sx n="99" d="100"/>
          <a:sy n="99" d="100"/>
        </p:scale>
        <p:origin x="84" y="582"/>
      </p:cViewPr>
      <p:guideLst>
        <p:guide orient="horz" pos="2160"/>
        <p:guide pos="382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gs" Target="tags/tag64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3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2280285" y="548640"/>
            <a:ext cx="7199630" cy="5760720"/>
            <a:chOff x="4725" y="4263"/>
            <a:chExt cx="5669" cy="4536"/>
          </a:xfrm>
        </p:grpSpPr>
        <p:grpSp>
          <p:nvGrpSpPr>
            <p:cNvPr id="11" name="组合 10"/>
            <p:cNvGrpSpPr/>
            <p:nvPr/>
          </p:nvGrpSpPr>
          <p:grpSpPr>
            <a:xfrm rot="0">
              <a:off x="4725" y="4263"/>
              <a:ext cx="5669" cy="4536"/>
              <a:chOff x="5065" y="4266"/>
              <a:chExt cx="5669" cy="4536"/>
            </a:xfrm>
          </p:grpSpPr>
          <p:cxnSp>
            <p:nvCxnSpPr>
              <p:cNvPr id="5" name="直接箭头连接符 4"/>
              <p:cNvCxnSpPr/>
              <p:nvPr/>
            </p:nvCxnSpPr>
            <p:spPr>
              <a:xfrm>
                <a:off x="5065" y="8802"/>
                <a:ext cx="5669" cy="0"/>
              </a:xfrm>
              <a:prstGeom prst="straightConnector1">
                <a:avLst/>
              </a:prstGeom>
              <a:ln>
                <a:tailEnd type="arrow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" name="直接箭头连接符 5"/>
              <p:cNvCxnSpPr/>
              <p:nvPr/>
            </p:nvCxnSpPr>
            <p:spPr>
              <a:xfrm flipV="1">
                <a:off x="5065" y="4266"/>
                <a:ext cx="0" cy="4536"/>
              </a:xfrm>
              <a:prstGeom prst="straightConnector1">
                <a:avLst/>
              </a:prstGeom>
              <a:ln>
                <a:tailEnd type="arrow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7" name="椭圆 6"/>
                  <p:cNvSpPr/>
                  <p:nvPr/>
                </p:nvSpPr>
                <p:spPr>
                  <a:xfrm>
                    <a:off x="5632" y="5063"/>
                    <a:ext cx="1134" cy="1134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CN" sz="3200" i="1">
                                  <a:solidFill>
                                    <a:schemeClr val="tx1"/>
                                  </a:solidFill>
                                  <a:latin typeface="Cambria Math" panose="02040503050406030204" charset="0"/>
                                  <a:ea typeface="MS Mincho" charset="0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3200" i="1">
                                  <a:solidFill>
                                    <a:schemeClr val="tx1"/>
                                  </a:solidFill>
                                  <a:latin typeface="Cambria Math" panose="02040503050406030204" charset="0"/>
                                  <a:ea typeface="MS Mincho" charset="0"/>
                                  <a:cs typeface="Cambria Math" panose="02040503050406030204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3200" i="1">
                                  <a:solidFill>
                                    <a:schemeClr val="tx1"/>
                                  </a:solidFill>
                                  <a:latin typeface="Cambria Math" panose="02040503050406030204" charset="0"/>
                                  <a:ea typeface="MS Mincho" charset="0"/>
                                  <a:cs typeface="Cambria Math" panose="02040503050406030204" charset="0"/>
                                </a:rPr>
                                <m:t>𝑏𝑒𝑠𝑡</m:t>
                              </m:r>
                              <m:r>
                                <a:rPr lang="en-US" altLang="zh-CN" sz="3200" i="1">
                                  <a:solidFill>
                                    <a:schemeClr val="tx1"/>
                                  </a:solidFill>
                                  <a:latin typeface="Cambria Math" panose="02040503050406030204" charset="0"/>
                                  <a:ea typeface="MS Mincho" charset="0"/>
                                  <a:cs typeface="Cambria Math" panose="02040503050406030204" charset="0"/>
                                </a:rPr>
                                <m:t>,</m:t>
                              </m:r>
                              <m:r>
                                <a:rPr lang="en-US" altLang="zh-CN" sz="3200" i="1">
                                  <a:solidFill>
                                    <a:schemeClr val="tx1"/>
                                  </a:solidFill>
                                  <a:latin typeface="Cambria Math" panose="02040503050406030204" charset="0"/>
                                  <a:ea typeface="MS Mincho" charset="0"/>
                                  <a:cs typeface="Cambria Math" panose="02040503050406030204" charset="0"/>
                                </a:rPr>
                                <m:t>𝑔</m:t>
                              </m:r>
                            </m:sub>
                          </m:sSub>
                        </m:oMath>
                      </m:oMathPara>
                    </a14:m>
                    <a:endParaRPr lang="en-US" altLang="zh-CN" sz="3200" i="1" baseline="-25000">
                      <a:solidFill>
                        <a:schemeClr val="tx1"/>
                      </a:solidFill>
                      <a:latin typeface="Cambria Math" panose="02040503050406030204" charset="0"/>
                      <a:ea typeface="MS Mincho" charset="0"/>
                      <a:cs typeface="Cambria Math" panose="02040503050406030204" charset="0"/>
                    </a:endParaRPr>
                  </a:p>
                </p:txBody>
              </p:sp>
            </mc:Choice>
            <mc:Fallback>
              <p:sp>
                <p:nvSpPr>
                  <p:cNvPr id="7" name="椭圆 6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632" y="5063"/>
                    <a:ext cx="1134" cy="1134"/>
                  </a:xfrm>
                  <a:prstGeom prst="ellipse">
                    <a:avLst/>
                  </a:prstGeom>
                  <a:blipFill rotWithShape="1">
                    <a:blip r:embed="rId1"/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8" name="椭圆 7"/>
                  <p:cNvSpPr/>
                  <p:nvPr/>
                </p:nvSpPr>
                <p:spPr>
                  <a:xfrm>
                    <a:off x="9146" y="5063"/>
                    <a:ext cx="1134" cy="1134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CN" sz="3200" i="1">
                                  <a:solidFill>
                                    <a:schemeClr val="tx1"/>
                                  </a:solidFill>
                                  <a:latin typeface="Cambria Math" panose="02040503050406030204" charset="0"/>
                                  <a:ea typeface="MS Mincho" charset="0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3200" i="1">
                                  <a:solidFill>
                                    <a:schemeClr val="tx1"/>
                                  </a:solidFill>
                                  <a:latin typeface="Cambria Math" panose="02040503050406030204" charset="0"/>
                                  <a:ea typeface="MS Mincho" charset="0"/>
                                  <a:cs typeface="Cambria Math" panose="02040503050406030204" charset="0"/>
                                </a:rPr>
                                <m:t>𝑥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n-US" altLang="zh-CN" sz="32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charset="0"/>
                                      <a:ea typeface="MS Mincho" charset="0"/>
                                      <a:cs typeface="Cambria Math" panose="0204050305040603020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32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charset="0"/>
                                      <a:ea typeface="MS Mincho" charset="0"/>
                                      <a:cs typeface="Cambria Math" panose="02040503050406030204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altLang="zh-CN" sz="32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charset="0"/>
                                      <a:ea typeface="MS Mincho" charset="0"/>
                                      <a:cs typeface="Cambria Math" panose="02040503050406030204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3200" i="1">
                                  <a:solidFill>
                                    <a:schemeClr val="tx1"/>
                                  </a:solidFill>
                                  <a:latin typeface="Cambria Math" panose="02040503050406030204" charset="0"/>
                                  <a:ea typeface="MS Mincho" charset="0"/>
                                  <a:cs typeface="Cambria Math" panose="02040503050406030204" charset="0"/>
                                </a:rPr>
                                <m:t>,</m:t>
                              </m:r>
                              <m:r>
                                <a:rPr lang="en-US" altLang="zh-CN" sz="3200" i="1">
                                  <a:solidFill>
                                    <a:schemeClr val="tx1"/>
                                  </a:solidFill>
                                  <a:latin typeface="Cambria Math" panose="02040503050406030204" charset="0"/>
                                  <a:ea typeface="MS Mincho" charset="0"/>
                                  <a:cs typeface="Cambria Math" panose="02040503050406030204" charset="0"/>
                                </a:rPr>
                                <m:t>𝑔</m:t>
                              </m:r>
                            </m:sub>
                          </m:sSub>
                        </m:oMath>
                      </m:oMathPara>
                    </a14:m>
                    <a:endParaRPr lang="en-US" altLang="zh-CN" sz="3200" i="1">
                      <a:solidFill>
                        <a:schemeClr val="tx1"/>
                      </a:solidFill>
                      <a:latin typeface="Cambria Math" panose="02040503050406030204" charset="0"/>
                      <a:ea typeface="MS Mincho" charset="0"/>
                      <a:cs typeface="Cambria Math" panose="02040503050406030204" charset="0"/>
                    </a:endParaRPr>
                  </a:p>
                </p:txBody>
              </p:sp>
            </mc:Choice>
            <mc:Fallback>
              <p:sp>
                <p:nvSpPr>
                  <p:cNvPr id="8" name="椭圆 7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146" y="5063"/>
                    <a:ext cx="1134" cy="1134"/>
                  </a:xfrm>
                  <a:prstGeom prst="ellipse">
                    <a:avLst/>
                  </a:prstGeom>
                  <a:blipFill rotWithShape="1">
                    <a:blip r:embed="rId2"/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9" name="椭圆 8"/>
                  <p:cNvSpPr/>
                  <p:nvPr/>
                </p:nvSpPr>
                <p:spPr>
                  <a:xfrm>
                    <a:off x="7389" y="5063"/>
                    <a:ext cx="1134" cy="1134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CN" sz="3200" i="1">
                                  <a:solidFill>
                                    <a:schemeClr val="tx1"/>
                                  </a:solidFill>
                                  <a:latin typeface="Cambria Math" panose="02040503050406030204" charset="0"/>
                                  <a:ea typeface="MS Mincho" charset="0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3200" i="1">
                                  <a:solidFill>
                                    <a:schemeClr val="tx1"/>
                                  </a:solidFill>
                                  <a:latin typeface="Cambria Math" panose="02040503050406030204" charset="0"/>
                                  <a:ea typeface="MS Mincho" charset="0"/>
                                  <a:cs typeface="Cambria Math" panose="02040503050406030204" charset="0"/>
                                </a:rPr>
                                <m:t>𝑥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n-US" altLang="zh-CN" sz="32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charset="0"/>
                                      <a:ea typeface="MS Mincho" charset="0"/>
                                      <a:cs typeface="Cambria Math" panose="0204050305040603020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32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charset="0"/>
                                      <a:ea typeface="MS Mincho" charset="0"/>
                                      <a:cs typeface="Cambria Math" panose="02040503050406030204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altLang="zh-CN" sz="32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charset="0"/>
                                      <a:ea typeface="MS Mincho" charset="0"/>
                                      <a:cs typeface="Cambria Math" panose="02040503050406030204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3200" i="1">
                                  <a:solidFill>
                                    <a:schemeClr val="tx1"/>
                                  </a:solidFill>
                                  <a:latin typeface="Cambria Math" panose="02040503050406030204" charset="0"/>
                                  <a:ea typeface="MS Mincho" charset="0"/>
                                  <a:cs typeface="Cambria Math" panose="02040503050406030204" charset="0"/>
                                </a:rPr>
                                <m:t>,</m:t>
                              </m:r>
                              <m:r>
                                <a:rPr lang="en-US" altLang="zh-CN" sz="3200" i="1">
                                  <a:solidFill>
                                    <a:schemeClr val="tx1"/>
                                  </a:solidFill>
                                  <a:latin typeface="Cambria Math" panose="02040503050406030204" charset="0"/>
                                  <a:ea typeface="MS Mincho" charset="0"/>
                                  <a:cs typeface="Cambria Math" panose="02040503050406030204" charset="0"/>
                                </a:rPr>
                                <m:t>𝑔</m:t>
                              </m:r>
                            </m:sub>
                          </m:sSub>
                        </m:oMath>
                      </m:oMathPara>
                    </a14:m>
                    <a:endParaRPr lang="en-US" altLang="zh-CN" sz="3200" i="1">
                      <a:solidFill>
                        <a:schemeClr val="tx1"/>
                      </a:solidFill>
                      <a:latin typeface="Cambria Math" panose="02040503050406030204" charset="0"/>
                      <a:ea typeface="MS Mincho" charset="0"/>
                      <a:cs typeface="Cambria Math" panose="02040503050406030204" charset="0"/>
                    </a:endParaRPr>
                  </a:p>
                </p:txBody>
              </p:sp>
            </mc:Choice>
            <mc:Fallback>
              <p:sp>
                <p:nvSpPr>
                  <p:cNvPr id="9" name="椭圆 8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389" y="5063"/>
                    <a:ext cx="1134" cy="1134"/>
                  </a:xfrm>
                  <a:prstGeom prst="ellipse">
                    <a:avLst/>
                  </a:prstGeom>
                  <a:blipFill rotWithShape="1">
                    <a:blip r:embed="rId3"/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0" name="椭圆 9"/>
                  <p:cNvSpPr/>
                  <p:nvPr/>
                </p:nvSpPr>
                <p:spPr>
                  <a:xfrm>
                    <a:off x="5631" y="6990"/>
                    <a:ext cx="1134" cy="1134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altLang="zh-CN" sz="4000" i="1" baseline="-25000">
                                  <a:solidFill>
                                    <a:schemeClr val="tx1"/>
                                  </a:solidFill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4000" i="1" baseline="-25000">
                                  <a:solidFill>
                                    <a:schemeClr val="tx1"/>
                                  </a:solidFill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zh-CN" sz="4000" i="1" baseline="-25000">
                                  <a:solidFill>
                                    <a:schemeClr val="tx1"/>
                                  </a:solidFill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𝑖</m:t>
                              </m:r>
                              <m:r>
                                <a:rPr lang="en-US" altLang="zh-CN" sz="4000" i="1" baseline="-25000">
                                  <a:solidFill>
                                    <a:schemeClr val="tx1"/>
                                  </a:solidFill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,</m:t>
                              </m:r>
                              <m:r>
                                <a:rPr lang="en-US" altLang="zh-CN" sz="4000" i="1" baseline="-25000">
                                  <a:solidFill>
                                    <a:schemeClr val="tx1"/>
                                  </a:solidFill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𝑔</m:t>
                              </m:r>
                              <m:r>
                                <a:rPr lang="en-US" altLang="zh-CN" sz="4000" i="1" baseline="-25000">
                                  <a:solidFill>
                                    <a:schemeClr val="tx1"/>
                                  </a:solidFill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+</m:t>
                              </m:r>
                              <m:r>
                                <a:rPr lang="en-US" altLang="zh-CN" sz="4000" i="1" baseline="-25000">
                                  <a:solidFill>
                                    <a:schemeClr val="tx1"/>
                                  </a:solidFill>
                                  <a:latin typeface="Cambria Math" panose="02040503050406030204" charset="0"/>
                                  <a:cs typeface="Cambria Math" panose="02040503050406030204" charset="0"/>
                                </a:rPr>
                                <m:t>1</m:t>
                              </m:r>
                            </m:sub>
                          </m:sSub>
                        </m:oMath>
                      </m:oMathPara>
                    </a14:m>
                    <a:endParaRPr lang="en-US" altLang="zh-CN"/>
                  </a:p>
                </p:txBody>
              </p:sp>
            </mc:Choice>
            <mc:Fallback>
              <p:sp>
                <p:nvSpPr>
                  <p:cNvPr id="10" name="椭圆 9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631" y="6990"/>
                    <a:ext cx="1134" cy="1134"/>
                  </a:xfrm>
                  <a:prstGeom prst="ellipse">
                    <a:avLst/>
                  </a:prstGeom>
                  <a:blipFill rotWithShape="1">
                    <a:blip r:embed="rId4"/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12" name="直接连接符 11"/>
            <p:cNvCxnSpPr/>
            <p:nvPr/>
          </p:nvCxnSpPr>
          <p:spPr>
            <a:xfrm>
              <a:off x="8183" y="5627"/>
              <a:ext cx="622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>
              <a:off x="8495" y="5627"/>
              <a:ext cx="0" cy="1644"/>
            </a:xfrm>
            <a:prstGeom prst="straightConnector1">
              <a:avLst/>
            </a:prstGeom>
            <a:ln>
              <a:prstDash val="dash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6" name="圆角矩形 15"/>
                <p:cNvSpPr/>
                <p:nvPr/>
              </p:nvSpPr>
              <p:spPr>
                <a:xfrm>
                  <a:off x="7050" y="7271"/>
                  <a:ext cx="2891" cy="599"/>
                </a:xfrm>
                <a:prstGeom prst="roundRect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32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𝐹</m:t>
                        </m:r>
                        <m:r>
                          <a:rPr lang="en-US" altLang="zh-CN" sz="32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3200" i="1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MS Mincho" charset="0"/>
                                <a:cs typeface="Cambria Math" panose="02040503050406030204" charset="0"/>
                              </a:rPr>
                            </m:ctrlPr>
                          </m:sSubPr>
                          <m:e>
                            <m:r>
                              <a:rPr lang="en-US" altLang="zh-CN" sz="3200" i="1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MS Mincho" charset="0"/>
                                <a:cs typeface="Cambria Math" panose="02040503050406030204" charset="0"/>
                              </a:rPr>
                              <m:t>𝑥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altLang="zh-CN" sz="3200" i="1">
                                    <a:solidFill>
                                      <a:schemeClr val="tx1"/>
                                    </a:solidFill>
                                    <a:latin typeface="Cambria Math" panose="02040503050406030204" charset="0"/>
                                    <a:ea typeface="MS Mincho" charset="0"/>
                                    <a:cs typeface="Cambria Math" panose="02040503050406030204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3200" i="1">
                                    <a:solidFill>
                                      <a:schemeClr val="tx1"/>
                                    </a:solidFill>
                                    <a:latin typeface="Cambria Math" panose="02040503050406030204" charset="0"/>
                                    <a:ea typeface="MS Mincho" charset="0"/>
                                    <a:cs typeface="Cambria Math" panose="02040503050406030204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zh-CN" sz="3200" i="1">
                                    <a:solidFill>
                                      <a:schemeClr val="tx1"/>
                                    </a:solidFill>
                                    <a:latin typeface="Cambria Math" panose="02040503050406030204" charset="0"/>
                                    <a:ea typeface="MS Mincho" charset="0"/>
                                    <a:cs typeface="Cambria Math" panose="02040503050406030204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3200" i="1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MS Mincho" charset="0"/>
                                <a:cs typeface="Cambria Math" panose="02040503050406030204" charset="0"/>
                              </a:rPr>
                              <m:t>,</m:t>
                            </m:r>
                            <m:r>
                              <a:rPr lang="en-US" altLang="zh-CN" sz="3200" i="1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MS Mincho" charset="0"/>
                                <a:cs typeface="Cambria Math" panose="02040503050406030204" charset="0"/>
                              </a:rPr>
                              <m:t>𝑔</m:t>
                            </m:r>
                          </m:sub>
                        </m:sSub>
                        <m:r>
                          <a:rPr lang="en-US" altLang="zh-CN" sz="3200" i="1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3200" i="1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MS Mincho" charset="0"/>
                                <a:cs typeface="Cambria Math" panose="02040503050406030204" charset="0"/>
                              </a:rPr>
                            </m:ctrlPr>
                          </m:sSubPr>
                          <m:e>
                            <m:r>
                              <a:rPr lang="en-US" altLang="zh-CN" sz="3200" i="1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MS Mincho" charset="0"/>
                                <a:cs typeface="Cambria Math" panose="02040503050406030204" charset="0"/>
                              </a:rPr>
                              <m:t>𝑥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altLang="zh-CN" sz="3200" i="1">
                                    <a:solidFill>
                                      <a:schemeClr val="tx1"/>
                                    </a:solidFill>
                                    <a:latin typeface="Cambria Math" panose="02040503050406030204" charset="0"/>
                                    <a:ea typeface="MS Mincho" charset="0"/>
                                    <a:cs typeface="Cambria Math" panose="02040503050406030204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3200" i="1">
                                    <a:solidFill>
                                      <a:schemeClr val="tx1"/>
                                    </a:solidFill>
                                    <a:latin typeface="Cambria Math" panose="02040503050406030204" charset="0"/>
                                    <a:ea typeface="MS Mincho" charset="0"/>
                                    <a:cs typeface="Cambria Math" panose="02040503050406030204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zh-CN" sz="3200" i="1">
                                    <a:solidFill>
                                      <a:schemeClr val="tx1"/>
                                    </a:solidFill>
                                    <a:latin typeface="Cambria Math" panose="02040503050406030204" charset="0"/>
                                    <a:ea typeface="MS Mincho" charset="0"/>
                                    <a:cs typeface="Cambria Math" panose="02040503050406030204" charset="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en-US" altLang="zh-CN" sz="3200" i="1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MS Mincho" charset="0"/>
                                <a:cs typeface="Cambria Math" panose="02040503050406030204" charset="0"/>
                              </a:rPr>
                              <m:t>,</m:t>
                            </m:r>
                            <m:r>
                              <a:rPr lang="en-US" altLang="zh-CN" sz="3200" i="1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MS Mincho" charset="0"/>
                                <a:cs typeface="Cambria Math" panose="02040503050406030204" charset="0"/>
                              </a:rPr>
                              <m:t>𝑔</m:t>
                            </m:r>
                          </m:sub>
                        </m:sSub>
                        <m:r>
                          <a:rPr lang="en-US" altLang="zh-CN" sz="3200" i="1">
                            <a:latin typeface="Cambria Math" panose="02040503050406030204" charset="0"/>
                            <a:ea typeface="MS Mincho" charset="0"/>
                            <a:cs typeface="Cambria Math" panose="02040503050406030204" charset="0"/>
                          </a:rPr>
                          <m:t>)</m:t>
                        </m:r>
                      </m:oMath>
                    </m:oMathPara>
                  </a14:m>
                  <a:endParaRPr lang="en-US" altLang="zh-CN" sz="3200" i="1">
                    <a:latin typeface="Cambria Math" panose="02040503050406030204" charset="0"/>
                    <a:ea typeface="MS Mincho" charset="0"/>
                    <a:cs typeface="Cambria Math" panose="02040503050406030204" charset="0"/>
                  </a:endParaRPr>
                </a:p>
              </p:txBody>
            </p:sp>
          </mc:Choice>
          <mc:Fallback>
            <p:sp>
              <p:nvSpPr>
                <p:cNvPr id="16" name="圆角矩形 1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50" y="7271"/>
                  <a:ext cx="2891" cy="599"/>
                </a:xfrm>
                <a:prstGeom prst="roundRect">
                  <a:avLst/>
                </a:prstGeom>
                <a:blipFill rotWithShape="1">
                  <a:blip r:embed="rId5"/>
                </a:blip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8" name="直接箭头连接符 17"/>
            <p:cNvCxnSpPr/>
            <p:nvPr/>
          </p:nvCxnSpPr>
          <p:spPr>
            <a:xfrm>
              <a:off x="5858" y="6194"/>
              <a:ext cx="0" cy="793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 flipH="1">
              <a:off x="6426" y="7571"/>
              <a:ext cx="624" cy="0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custDataLst>
      <p:tags r:id="rId6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COMMONDATA" val="eyJoZGlkIjoiMzY1Nzc3MmYxNWY2YTExZWRkNWE2YmE5ODNlM2FiNWE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</Words>
  <Application>WPS 演示</Application>
  <PresentationFormat>宽屏</PresentationFormat>
  <Paragraphs>10</Paragraphs>
  <Slides>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Cambria Math</vt:lpstr>
      <vt:lpstr>Times New Roman</vt:lpstr>
      <vt:lpstr>微软雅黑</vt:lpstr>
      <vt:lpstr>Arial Unicode MS</vt:lpstr>
      <vt:lpstr>Calibri</vt:lpstr>
      <vt:lpstr>MS Mincho</vt:lpstr>
      <vt:lpstr>LaTeX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凉骨</cp:lastModifiedBy>
  <cp:revision>157</cp:revision>
  <dcterms:created xsi:type="dcterms:W3CDTF">2019-06-19T02:08:00Z</dcterms:created>
  <dcterms:modified xsi:type="dcterms:W3CDTF">2022-10-09T13:25:46Z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ICV">
    <vt:lpwstr>32DF02916D384CA2AF110B04E1712D92</vt:lpwstr>
  </property>
</Properties>
</file>