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93" d="100"/>
          <a:sy n="93" d="100"/>
        </p:scale>
        <p:origin x="3408" y="20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F028F3-B898-B94C-9E5A-2424B8061AE8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2D9568-BE70-1440-A676-08A4D1FD5B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3931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2D9568-BE70-1440-A676-08A4D1FD5B25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0239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2840570"/>
            <a:ext cx="5829300" cy="196003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25070-7311-6B46-85CC-38A55A7F8710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4F5AC-BC2C-F745-BD49-8F4807A028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6115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25070-7311-6B46-85CC-38A55A7F8710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4F5AC-BC2C-F745-BD49-8F4807A028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8362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66188"/>
            <a:ext cx="1543050" cy="7802033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66188"/>
            <a:ext cx="4514850" cy="7802033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25070-7311-6B46-85CC-38A55A7F8710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4F5AC-BC2C-F745-BD49-8F4807A028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7682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25070-7311-6B46-85CC-38A55A7F8710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4F5AC-BC2C-F745-BD49-8F4807A028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8850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3875621"/>
            <a:ext cx="5829300" cy="2000249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25070-7311-6B46-85CC-38A55A7F8710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4F5AC-BC2C-F745-BD49-8F4807A028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4588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133604"/>
            <a:ext cx="3028950" cy="603461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86150" y="2133604"/>
            <a:ext cx="3028950" cy="603461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25070-7311-6B46-85CC-38A55A7F8710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4F5AC-BC2C-F745-BD49-8F4807A028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6377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2" y="2046817"/>
            <a:ext cx="3030141" cy="85301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2" y="2899833"/>
            <a:ext cx="3030141" cy="526838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71" y="2046817"/>
            <a:ext cx="3031331" cy="85301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71" y="2899833"/>
            <a:ext cx="3031331" cy="526838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25070-7311-6B46-85CC-38A55A7F8710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4F5AC-BC2C-F745-BD49-8F4807A028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8064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25070-7311-6B46-85CC-38A55A7F8710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4F5AC-BC2C-F745-BD49-8F4807A028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0898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25070-7311-6B46-85CC-38A55A7F8710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4F5AC-BC2C-F745-BD49-8F4807A028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3795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2" y="364067"/>
            <a:ext cx="2256235" cy="154940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9" y="364070"/>
            <a:ext cx="3833813" cy="780415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2" y="1913470"/>
            <a:ext cx="2256235" cy="6254751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25070-7311-6B46-85CC-38A55A7F8710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4F5AC-BC2C-F745-BD49-8F4807A028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476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25070-7311-6B46-85CC-38A55A7F8710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4F5AC-BC2C-F745-BD49-8F4807A028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8118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133604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8475137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25070-7311-6B46-85CC-38A55A7F8710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8475137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8475137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64F5AC-BC2C-F745-BD49-8F4807A028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9558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rtl="0" eaLnBrk="1" latinLnBrk="0" hangingPunct="1"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76535F5E-DD26-8749-B451-79C543095F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4487" y="948683"/>
            <a:ext cx="2497783" cy="1992396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F1F7EA40-362F-0442-A065-96DF88F1C2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5398" y="2784313"/>
            <a:ext cx="2495037" cy="2001889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9D979D82-FFC1-F948-B62A-0D4D03EB06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1543" y="4682837"/>
            <a:ext cx="2495037" cy="1978656"/>
          </a:xfrm>
          <a:prstGeom prst="rect">
            <a:avLst/>
          </a:prstGeom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D8984B70-4DC7-6941-8363-CF6898B216FC}"/>
              </a:ext>
            </a:extLst>
          </p:cNvPr>
          <p:cNvSpPr txBox="1"/>
          <p:nvPr/>
        </p:nvSpPr>
        <p:spPr>
          <a:xfrm>
            <a:off x="95945" y="1038116"/>
            <a:ext cx="2000605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 Figure FEV1</a:t>
            </a:r>
          </a:p>
          <a:p>
            <a:r>
              <a:rPr lang="en-US" altLang="ja-JP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Assessment of time-course changes </a:t>
            </a:r>
          </a:p>
          <a:p>
            <a:r>
              <a:rPr lang="en-US" altLang="ja-JP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FEV1 in Drug-treated patients </a:t>
            </a:r>
          </a:p>
          <a:p>
            <a:r>
              <a:rPr lang="en-US" altLang="ja-JP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en-US" altLang="ja-JP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eePAP</a:t>
            </a:r>
            <a:r>
              <a:rPr lang="en-US" altLang="ja-JP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less severe PH</a:t>
            </a:r>
            <a:r>
              <a:rPr lang="ja-JP" altLang="ja-JP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ja-JP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429E6A85-4422-8F49-8CF0-86064EFD187C}"/>
              </a:ext>
            </a:extLst>
          </p:cNvPr>
          <p:cNvSpPr txBox="1"/>
          <p:nvPr/>
        </p:nvSpPr>
        <p:spPr>
          <a:xfrm>
            <a:off x="144996" y="2672663"/>
            <a:ext cx="1858201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 Figure FEV1%</a:t>
            </a:r>
          </a:p>
          <a:p>
            <a:r>
              <a:rPr lang="en-US" altLang="ja-JP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Assessment of time-course changes </a:t>
            </a:r>
          </a:p>
          <a:p>
            <a:r>
              <a:rPr lang="en-US" altLang="ja-JP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FEV1% in Drug-treated patients </a:t>
            </a:r>
          </a:p>
          <a:p>
            <a:r>
              <a:rPr lang="en-US" altLang="ja-JP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en-US" altLang="ja-JP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eePAP</a:t>
            </a:r>
            <a:r>
              <a:rPr lang="en-US" altLang="ja-JP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less severe PH</a:t>
            </a:r>
            <a:r>
              <a:rPr lang="ja-JP" altLang="ja-JP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ja-JP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90CA45F9-85B5-B947-80D4-346A3B1C68D3}"/>
              </a:ext>
            </a:extLst>
          </p:cNvPr>
          <p:cNvSpPr txBox="1"/>
          <p:nvPr/>
        </p:nvSpPr>
        <p:spPr>
          <a:xfrm>
            <a:off x="148419" y="4572000"/>
            <a:ext cx="1858201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 Figure %FEV1</a:t>
            </a:r>
          </a:p>
          <a:p>
            <a:r>
              <a:rPr lang="en-US" altLang="ja-JP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Assessment of time-course changes </a:t>
            </a:r>
          </a:p>
          <a:p>
            <a:r>
              <a:rPr lang="en-US" altLang="ja-JP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FEV1% in Drug-treated patients </a:t>
            </a:r>
          </a:p>
          <a:p>
            <a:r>
              <a:rPr lang="en-US" altLang="ja-JP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en-US" altLang="ja-JP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eePAP</a:t>
            </a:r>
            <a:r>
              <a:rPr lang="en-US" altLang="ja-JP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less severe PH</a:t>
            </a:r>
            <a:r>
              <a:rPr lang="ja-JP" altLang="ja-JP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ja-JP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EFAF55F5-4BA2-7F47-86BB-4A0B8AF78916}"/>
              </a:ext>
            </a:extLst>
          </p:cNvPr>
          <p:cNvSpPr txBox="1"/>
          <p:nvPr/>
        </p:nvSpPr>
        <p:spPr>
          <a:xfrm rot="16200000">
            <a:off x="1441184" y="1868026"/>
            <a:ext cx="7489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FEV1(L)</a:t>
            </a:r>
            <a:endParaRPr kumimoji="1" lang="ja-JP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385EA64-0565-AC49-985E-216B6BA5E500}"/>
              </a:ext>
            </a:extLst>
          </p:cNvPr>
          <p:cNvSpPr txBox="1"/>
          <p:nvPr/>
        </p:nvSpPr>
        <p:spPr>
          <a:xfrm rot="16200000">
            <a:off x="1360231" y="3608775"/>
            <a:ext cx="9108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FEV1%(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kumimoji="1" lang="ja-JP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C3E5CE42-6847-B143-978D-52CEA632A568}"/>
              </a:ext>
            </a:extLst>
          </p:cNvPr>
          <p:cNvSpPr txBox="1"/>
          <p:nvPr/>
        </p:nvSpPr>
        <p:spPr>
          <a:xfrm rot="16200000">
            <a:off x="1360231" y="5495309"/>
            <a:ext cx="9108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%FEV1(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kumimoji="1" lang="ja-JP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A3257050-C232-F84A-874D-CEB0258E0B99}"/>
              </a:ext>
            </a:extLst>
          </p:cNvPr>
          <p:cNvSpPr txBox="1"/>
          <p:nvPr/>
        </p:nvSpPr>
        <p:spPr>
          <a:xfrm>
            <a:off x="2096550" y="6568883"/>
            <a:ext cx="2621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 line 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month12           month24</a:t>
            </a:r>
          </a:p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month6            month18</a:t>
            </a:r>
            <a:endParaRPr kumimoji="1" lang="ja-JP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646E2D1-2B28-9045-A60F-7A33772123BD}"/>
              </a:ext>
            </a:extLst>
          </p:cNvPr>
          <p:cNvSpPr txBox="1"/>
          <p:nvPr/>
        </p:nvSpPr>
        <p:spPr>
          <a:xfrm>
            <a:off x="35825" y="15943"/>
            <a:ext cx="68221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Supplementary Figure 4: Assessment of time-course changes in (</a:t>
            </a:r>
            <a:r>
              <a:rPr lang="en-US" altLang="ja-JP" sz="1800" b="1" kern="100" dirty="0">
                <a:effectLst/>
                <a:ea typeface="ＭＳ 明朝" panose="02020609040205080304" pitchFamily="17" charset="-128"/>
              </a:rPr>
              <a:t>airflow obstruction indices of pulmonary function parameters</a:t>
            </a:r>
            <a:r>
              <a:rPr lang="en-US" altLang="ja-JP" b="1" dirty="0"/>
              <a:t>) in drug-treated patients with </a:t>
            </a:r>
            <a:r>
              <a:rPr lang="en-US" altLang="ja-JP" b="1" dirty="0" err="1"/>
              <a:t>eePAP</a:t>
            </a:r>
            <a:r>
              <a:rPr lang="en-US" altLang="ja-JP" b="1" dirty="0"/>
              <a:t> or less severe PH</a:t>
            </a:r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5D6990D-E6C7-5A7A-67EA-F5A0E97B4175}"/>
              </a:ext>
            </a:extLst>
          </p:cNvPr>
          <p:cNvSpPr txBox="1"/>
          <p:nvPr/>
        </p:nvSpPr>
        <p:spPr>
          <a:xfrm>
            <a:off x="547254" y="7126430"/>
            <a:ext cx="57634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800" kern="100" dirty="0">
                <a:effectLst/>
                <a:latin typeface="Times New Roman" panose="02020603050405020304" pitchFamily="18" charset="0"/>
                <a:ea typeface="ＭＳ 明朝" panose="02020609040205080304" pitchFamily="49" charset="-128"/>
              </a:rPr>
              <a:t>Significant, but slight decrease was noted in FEV1 (forced expiratory volume in one second) and FEV1% (%forced expiratory volume in one second / forced vital capacity) at months 12, 18, 24, while No significant difference was noted in %FEV1 for 2 years.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4501535"/>
      </p:ext>
    </p:extLst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155</Words>
  <Application>Microsoft Macintosh PowerPoint</Application>
  <PresentationFormat>画面に合わせる (4:3)</PresentationFormat>
  <Paragraphs>20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Arial</vt:lpstr>
      <vt:lpstr>Calibri</vt:lpstr>
      <vt:lpstr>Times New Roman</vt:lpstr>
      <vt:lpstr>ホワイト</vt:lpstr>
      <vt:lpstr>PowerPoint プレゼンテーション</vt:lpstr>
    </vt:vector>
  </TitlesOfParts>
  <Company>NMS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田中 庸介</dc:creator>
  <cp:lastModifiedBy>田中 庸介</cp:lastModifiedBy>
  <cp:revision>13</cp:revision>
  <dcterms:created xsi:type="dcterms:W3CDTF">2017-05-25T11:10:04Z</dcterms:created>
  <dcterms:modified xsi:type="dcterms:W3CDTF">2023-08-14T06:48:50Z</dcterms:modified>
</cp:coreProperties>
</file>