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75" r:id="rId1"/>
  </p:sldMasterIdLst>
  <p:notesMasterIdLst>
    <p:notesMasterId r:id="rId3"/>
  </p:notesMasterIdLst>
  <p:sldIdLst>
    <p:sldId id="279" r:id="rId2"/>
  </p:sldIdLst>
  <p:sldSz cx="9144000" cy="6858000" type="letter"/>
  <p:notesSz cx="7023100" cy="93091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1000" b="1" kern="1200">
        <a:solidFill>
          <a:schemeClr val="tx1"/>
        </a:solidFill>
        <a:latin typeface="平成明朝" pitchFamily="49" charset="-128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F6567B9-089A-1E48-8795-43B64E8BC2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l" defTabSz="933450" eaLnBrk="1" hangingPunct="1">
              <a:defRPr sz="1200" b="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FF5FCDC-A40C-EE44-91F6-7028A7432F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 b="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61D8134-B292-F94D-BBD3-5300F83C35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7725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EA4DC742-1820-3841-859B-88E9E090A9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3263" y="4422775"/>
            <a:ext cx="5616575" cy="418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</a:t>
            </a:r>
            <a:r>
              <a:rPr lang="en-US" altLang="ja-JP" noProof="0"/>
              <a:t> </a:t>
            </a:r>
            <a:r>
              <a:rPr lang="ja-JP" altLang="en-US" noProof="0"/>
              <a:t>テキストの書式設定</a:t>
            </a:r>
            <a:endParaRPr lang="en-US" altLang="ja-JP" noProof="0"/>
          </a:p>
          <a:p>
            <a:pPr lvl="1"/>
            <a:r>
              <a:rPr lang="ja-JP" altLang="en-US" noProof="0"/>
              <a:t>第</a:t>
            </a:r>
            <a:r>
              <a:rPr lang="en-US" altLang="ja-JP" noProof="0"/>
              <a:t> 2 </a:t>
            </a:r>
            <a:r>
              <a:rPr lang="ja-JP" altLang="en-US" noProof="0"/>
              <a:t>レベル</a:t>
            </a:r>
            <a:endParaRPr lang="en-US" altLang="ja-JP" noProof="0"/>
          </a:p>
          <a:p>
            <a:pPr lvl="2"/>
            <a:r>
              <a:rPr lang="ja-JP" altLang="en-US" noProof="0"/>
              <a:t>第</a:t>
            </a:r>
            <a:r>
              <a:rPr lang="en-US" altLang="ja-JP" noProof="0"/>
              <a:t> 3 </a:t>
            </a:r>
            <a:r>
              <a:rPr lang="ja-JP" altLang="en-US" noProof="0"/>
              <a:t>レベル</a:t>
            </a:r>
            <a:endParaRPr lang="en-US" altLang="ja-JP" noProof="0"/>
          </a:p>
          <a:p>
            <a:pPr lvl="3"/>
            <a:r>
              <a:rPr lang="ja-JP" altLang="en-US" noProof="0"/>
              <a:t>第</a:t>
            </a:r>
            <a:r>
              <a:rPr lang="en-US" altLang="ja-JP" noProof="0"/>
              <a:t> 4 </a:t>
            </a:r>
            <a:r>
              <a:rPr lang="ja-JP" altLang="en-US" noProof="0"/>
              <a:t>レベル</a:t>
            </a:r>
            <a:endParaRPr lang="en-US" altLang="ja-JP" noProof="0"/>
          </a:p>
          <a:p>
            <a:pPr lvl="4"/>
            <a:r>
              <a:rPr lang="ja-JP" altLang="en-US" noProof="0"/>
              <a:t>第</a:t>
            </a:r>
            <a:r>
              <a:rPr lang="en-US" altLang="ja-JP" noProof="0"/>
              <a:t> 5 </a:t>
            </a:r>
            <a:r>
              <a:rPr lang="ja-JP" altLang="en-US" noProof="0"/>
              <a:t>レベル</a:t>
            </a:r>
          </a:p>
        </p:txBody>
      </p:sp>
      <p:sp>
        <p:nvSpPr>
          <p:cNvPr id="47110" name="Rectangle 6">
            <a:extLst>
              <a:ext uri="{FF2B5EF4-FFF2-40B4-BE49-F238E27FC236}">
                <a16:creationId xmlns:a16="http://schemas.microsoft.com/office/drawing/2014/main" id="{3BD10E92-C303-1E4B-AEB9-B7CED49788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l" defTabSz="933450" eaLnBrk="1" hangingPunct="1">
              <a:defRPr sz="1200" b="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7111" name="Rectangle 7">
            <a:extLst>
              <a:ext uri="{FF2B5EF4-FFF2-40B4-BE49-F238E27FC236}">
                <a16:creationId xmlns:a16="http://schemas.microsoft.com/office/drawing/2014/main" id="{E9F5129A-AFA4-A74C-9BED-039BAD776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fld id="{44253E5A-9219-4946-B02B-59CFDA7D98F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47" charset="0"/>
        <a:ea typeface="ＭＳ Ｐ明朝" pitchFamily="47" charset="-128"/>
        <a:cs typeface="ＭＳ Ｐ明朝" pitchFamily="4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47" charset="0"/>
        <a:ea typeface="ＭＳ Ｐ明朝" pitchFamily="47" charset="-128"/>
        <a:cs typeface="ＭＳ Ｐ明朝" pitchFamily="4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47" charset="0"/>
        <a:ea typeface="ＭＳ Ｐ明朝" pitchFamily="47" charset="-128"/>
        <a:cs typeface="ＭＳ Ｐ明朝" pitchFamily="4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47" charset="0"/>
        <a:ea typeface="ＭＳ Ｐ明朝" pitchFamily="47" charset="-128"/>
        <a:cs typeface="ＭＳ Ｐ明朝" pitchFamily="4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47" charset="0"/>
        <a:ea typeface="ＭＳ Ｐ明朝" pitchFamily="47" charset="-128"/>
        <a:cs typeface="ＭＳ Ｐ明朝" pitchFamily="47" charset="-128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C787A205-E077-A844-9308-15D1130182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33450"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1pPr>
            <a:lvl2pPr marL="742950" indent="-285750" algn="ctr" defTabSz="933450"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2pPr>
            <a:lvl3pPr marL="1143000" indent="-228600" algn="ctr" defTabSz="933450"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3pPr>
            <a:lvl4pPr marL="1600200" indent="-228600" algn="ctr" defTabSz="933450"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4pPr>
            <a:lvl5pPr marL="2057400" indent="-228600" algn="ctr" defTabSz="933450"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5pPr>
            <a:lvl6pPr marL="2514600" indent="-228600" algn="ctr" defTabSz="93345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6pPr>
            <a:lvl7pPr marL="2971800" indent="-228600" algn="ctr" defTabSz="93345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7pPr>
            <a:lvl8pPr marL="3429000" indent="-228600" algn="ctr" defTabSz="93345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8pPr>
            <a:lvl9pPr marL="3886200" indent="-228600" algn="ctr" defTabSz="933450" eaLnBrk="0" fontAlgn="base" hangingPunct="0">
              <a:spcBef>
                <a:spcPct val="0"/>
              </a:spcBef>
              <a:spcAft>
                <a:spcPct val="0"/>
              </a:spcAft>
              <a:defRPr kumimoji="1" sz="1000" b="1">
                <a:solidFill>
                  <a:schemeClr val="tx1"/>
                </a:solidFill>
                <a:latin typeface="平成明朝" pitchFamily="49" charset="-128"/>
                <a:ea typeface="ＭＳ Ｐゴシック" panose="020B0600070205080204" pitchFamily="34" charset="-128"/>
              </a:defRPr>
            </a:lvl9pPr>
          </a:lstStyle>
          <a:p>
            <a:pPr algn="r"/>
            <a:fld id="{87948C10-B9BA-534E-8B96-9AE2AB3D60B9}" type="slidenum">
              <a:rPr lang="en-US" altLang="ja-JP" sz="1200" b="0">
                <a:latin typeface="Arial" panose="020B0604020202020204" pitchFamily="34" charset="0"/>
              </a:rPr>
              <a:pPr algn="r"/>
              <a:t>1</a:t>
            </a:fld>
            <a:endParaRPr lang="en-US" altLang="ja-JP" sz="1200" b="0">
              <a:latin typeface="Arial" panose="020B0604020202020204" pitchFamily="34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34B3F2FB-F922-EA40-B230-A87DA0DC4C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22C9B55-3BA1-B146-AE0C-6F854CC848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27E51D90-1FF2-1F4A-A689-102A53BBEE34}"/>
              </a:ext>
            </a:extLst>
          </p:cNvPr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ja-JP" altLang="en-US"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ja-JP" altLang="en-US"/>
              <a:t>マスタタイトルの書式設定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/>
              <a:t>マスタサブタイトルの書式設定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9916F4-719E-2A4A-9605-2836C5985E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3982B7-DAAB-2640-B82B-3723ECA351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29B63A-3B2C-5B43-B539-8577933BB437}" type="slidenum">
              <a:rPr lang="en-US" altLang="ja-JP"/>
              <a:pPr/>
              <a:t>‹#›</a:t>
            </a:fld>
            <a:endParaRPr lang="en-US" altLang="ja-JP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B0E12A0-8463-BA4A-B4A7-2DDDAC6B028D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134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AC057D-CB18-3B41-B927-0D44A1829B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42600F-97EA-BC44-97D1-E2275F4A84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86B04C-B174-3940-80A3-AE143FC251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2F06A-8DDF-9741-88E8-A8E9299962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4246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A6CCC9-04A8-C644-B422-075E9DB8DE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7BA65E-8E69-C144-895F-AB937983C1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D23163-5810-6646-8F60-022AB0774E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DEC24C-6AA5-6348-80C1-D5F0D51BEA9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327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005696-6597-2C41-86B7-D4CD933FF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4C749A-4C4A-E845-9BB5-66F0CFEEF1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F45748-D01E-4F42-9476-C2CABC8DED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748FD0-FEBD-FC44-8FBD-B19F88A3603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0974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4CF26F-86B3-534E-A3D8-0E08EC1251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E86EA2-FF60-524E-9AF5-AAB682FDDB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30A84D-6542-4F4F-8518-73E81163F7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6A541-D411-D342-A46C-1E13F43999E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0446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E78A01-5D51-6943-AC99-59198B7A23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17A26-7CC5-204D-8E42-5EC9EF1CBC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A1B96A-630C-5845-B56D-FEBC63DDF4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50E86-99BD-4A4F-8A39-F351E1DD91C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773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C69349E-787E-A547-9604-64F2BC5D86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946FCFB-BE5D-0D40-8202-EDA52CBDAD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D45A862-F576-744C-9F3F-A5080A9D43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88EAE-9F7A-154C-BFDE-7286C098139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00665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ADEA0DF-AF53-BC4E-93C1-4B21F4849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F2ABA4-6E80-8442-B81C-E18C1AAF1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905444-FF26-B24E-AF11-9896C2F75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336CA-EA85-1A43-AAC4-CD95670FD1F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553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28A4FF1-3D8B-A24E-8CD6-14093552F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A8E74CA-D1F4-954D-AC32-0058FC1FB5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953CF56-5E8F-F641-A356-834460C887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0B9F2-5DB4-F24E-88AC-137C1A7C56D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5175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AC54B2-5962-4743-9022-6E10062973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A5AC2B-7B4F-BA40-907A-D2F219CA9B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674DA-FCFE-F14A-AA77-EB7F09215A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FBC161-6EFF-514C-A86C-49FAD6E5A5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771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2296A6-3D30-9045-9D3B-E60DD3D382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559DDA-951D-A54B-B248-BE0E52F05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0492A2-9087-714D-A4D4-DC84A29FB9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D20BA-9902-FF4E-ABE0-4068B9652CC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219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45152F7-03C2-0E4B-9F10-5CA2F646C5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CB7151B-88C1-D04B-9EC8-500D8ADDA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C85160A7-A81A-9847-8795-DC2CEC57515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DA420154-A034-9D45-8631-24AE6634B0F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D2DA7EF2-7A85-CE41-BB6A-A8113E43CF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A5A57AC2-653F-6842-AD62-637B90282F3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6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Tahoma" pitchFamily="47" charset="0"/>
          <a:ea typeface="ＭＳ Ｐゴシック" pitchFamily="47" charset="-128"/>
          <a:cs typeface="ＭＳ Ｐゴシック" pitchFamily="4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kumimoji="1"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47" charset="2"/>
        <a:buChar char="v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47" charset="2"/>
        <a:buChar char="v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47" charset="2"/>
        <a:buChar char="v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47" charset="2"/>
        <a:buChar char="v"/>
        <a:defRPr kumimoji="1"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28" name="Line 64">
            <a:extLst>
              <a:ext uri="{FF2B5EF4-FFF2-40B4-BE49-F238E27FC236}">
                <a16:creationId xmlns:a16="http://schemas.microsoft.com/office/drawing/2014/main" id="{67DEBD88-7AAD-B546-A874-773845F3B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5650" y="1705645"/>
            <a:ext cx="5826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39" name="Line 65">
            <a:extLst>
              <a:ext uri="{FF2B5EF4-FFF2-40B4-BE49-F238E27FC236}">
                <a16:creationId xmlns:a16="http://schemas.microsoft.com/office/drawing/2014/main" id="{9B1BD000-C1D9-CD4B-A62A-708B8049AC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00313" y="1140495"/>
            <a:ext cx="271462" cy="565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30" name="Line 66">
            <a:extLst>
              <a:ext uri="{FF2B5EF4-FFF2-40B4-BE49-F238E27FC236}">
                <a16:creationId xmlns:a16="http://schemas.microsoft.com/office/drawing/2014/main" id="{4DAE124D-7A88-B94D-AEB2-D126EC5BBA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775" y="1140495"/>
            <a:ext cx="269875" cy="444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41" name="Line 67">
            <a:extLst>
              <a:ext uri="{FF2B5EF4-FFF2-40B4-BE49-F238E27FC236}">
                <a16:creationId xmlns:a16="http://schemas.microsoft.com/office/drawing/2014/main" id="{13CB0680-2D0C-AC43-A513-B2045C0BDF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1650" y="1302420"/>
            <a:ext cx="203200" cy="282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32" name="Line 68">
            <a:extLst>
              <a:ext uri="{FF2B5EF4-FFF2-40B4-BE49-F238E27FC236}">
                <a16:creationId xmlns:a16="http://schemas.microsoft.com/office/drawing/2014/main" id="{5C664BF1-70AA-8F46-B174-1C66E900039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4850" y="1302420"/>
            <a:ext cx="203200" cy="403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43" name="Line 69">
            <a:extLst>
              <a:ext uri="{FF2B5EF4-FFF2-40B4-BE49-F238E27FC236}">
                <a16:creationId xmlns:a16="http://schemas.microsoft.com/office/drawing/2014/main" id="{993022CE-ADF3-4B49-8FD7-FDE7656BE0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51513" y="1140495"/>
            <a:ext cx="203200" cy="565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34" name="Line 70">
            <a:extLst>
              <a:ext uri="{FF2B5EF4-FFF2-40B4-BE49-F238E27FC236}">
                <a16:creationId xmlns:a16="http://schemas.microsoft.com/office/drawing/2014/main" id="{2B72BA3F-D57E-C349-B915-4CD875730D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1140495"/>
            <a:ext cx="271462" cy="403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45" name="Line 71">
            <a:extLst>
              <a:ext uri="{FF2B5EF4-FFF2-40B4-BE49-F238E27FC236}">
                <a16:creationId xmlns:a16="http://schemas.microsoft.com/office/drawing/2014/main" id="{27F6FB65-C371-0D46-A287-24C70CA580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26175" y="1262732"/>
            <a:ext cx="203200" cy="280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36" name="Line 72">
            <a:extLst>
              <a:ext uri="{FF2B5EF4-FFF2-40B4-BE49-F238E27FC236}">
                <a16:creationId xmlns:a16="http://schemas.microsoft.com/office/drawing/2014/main" id="{EEA5F37A-491A-BC49-956B-A4D5A66AAA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9375" y="1262732"/>
            <a:ext cx="203200" cy="4429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37" name="Line 73">
            <a:extLst>
              <a:ext uri="{FF2B5EF4-FFF2-40B4-BE49-F238E27FC236}">
                <a16:creationId xmlns:a16="http://schemas.microsoft.com/office/drawing/2014/main" id="{79B50C65-5766-1646-AE87-04047DDCB6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8850" y="3275682"/>
            <a:ext cx="4746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38" name="Freeform 74">
            <a:extLst>
              <a:ext uri="{FF2B5EF4-FFF2-40B4-BE49-F238E27FC236}">
                <a16:creationId xmlns:a16="http://schemas.microsoft.com/office/drawing/2014/main" id="{DE9FD65A-85C8-9B4A-81C8-AE9823597034}"/>
              </a:ext>
            </a:extLst>
          </p:cNvPr>
          <p:cNvSpPr>
            <a:spLocks/>
          </p:cNvSpPr>
          <p:nvPr/>
        </p:nvSpPr>
        <p:spPr bwMode="auto">
          <a:xfrm>
            <a:off x="2703513" y="3194720"/>
            <a:ext cx="271462" cy="80962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96" y="0"/>
              </a:cxn>
              <a:cxn ang="0">
                <a:pos x="192" y="96"/>
              </a:cxn>
            </a:cxnLst>
            <a:rect l="0" t="0" r="r" b="b"/>
            <a:pathLst>
              <a:path w="192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76" y="80"/>
                  <a:pt x="192" y="96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charset="-128"/>
            </a:endParaRPr>
          </a:p>
        </p:txBody>
      </p:sp>
      <p:sp>
        <p:nvSpPr>
          <p:cNvPr id="88139" name="Line 75">
            <a:extLst>
              <a:ext uri="{FF2B5EF4-FFF2-40B4-BE49-F238E27FC236}">
                <a16:creationId xmlns:a16="http://schemas.microsoft.com/office/drawing/2014/main" id="{90F34534-F039-A149-8728-D1E8997076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8175" y="3275682"/>
            <a:ext cx="66675" cy="120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50" name="Line 76">
            <a:extLst>
              <a:ext uri="{FF2B5EF4-FFF2-40B4-BE49-F238E27FC236}">
                <a16:creationId xmlns:a16="http://schemas.microsoft.com/office/drawing/2014/main" id="{2AEB4F1A-6DED-2546-B5F9-F92BE1CBEE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4850" y="2953420"/>
            <a:ext cx="68263" cy="4429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41" name="Line 77">
            <a:extLst>
              <a:ext uri="{FF2B5EF4-FFF2-40B4-BE49-F238E27FC236}">
                <a16:creationId xmlns:a16="http://schemas.microsoft.com/office/drawing/2014/main" id="{152EB593-8F61-4642-9AC5-8094A1FF92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3113" y="2953420"/>
            <a:ext cx="134937" cy="4429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52" name="Line 78">
            <a:extLst>
              <a:ext uri="{FF2B5EF4-FFF2-40B4-BE49-F238E27FC236}">
                <a16:creationId xmlns:a16="http://schemas.microsoft.com/office/drawing/2014/main" id="{E7CDC6D9-1F6F-714B-84AA-908FFB8B61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8050" y="3275682"/>
            <a:ext cx="136525" cy="120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43" name="Freeform 79">
            <a:extLst>
              <a:ext uri="{FF2B5EF4-FFF2-40B4-BE49-F238E27FC236}">
                <a16:creationId xmlns:a16="http://schemas.microsoft.com/office/drawing/2014/main" id="{CB9E7301-78F3-AA4E-9C3F-BD1B4CBB2096}"/>
              </a:ext>
            </a:extLst>
          </p:cNvPr>
          <p:cNvSpPr>
            <a:spLocks/>
          </p:cNvSpPr>
          <p:nvPr/>
        </p:nvSpPr>
        <p:spPr bwMode="auto">
          <a:xfrm>
            <a:off x="3584575" y="3194720"/>
            <a:ext cx="1719263" cy="161925"/>
          </a:xfrm>
          <a:custGeom>
            <a:avLst/>
            <a:gdLst/>
            <a:ahLst/>
            <a:cxnLst>
              <a:cxn ang="0">
                <a:pos x="0" y="104"/>
              </a:cxn>
              <a:cxn ang="0">
                <a:pos x="97" y="15"/>
              </a:cxn>
              <a:cxn ang="0">
                <a:pos x="142" y="0"/>
              </a:cxn>
              <a:cxn ang="0">
                <a:pos x="224" y="7"/>
              </a:cxn>
              <a:cxn ang="0">
                <a:pos x="269" y="22"/>
              </a:cxn>
              <a:cxn ang="0">
                <a:pos x="1219" y="134"/>
              </a:cxn>
            </a:cxnLst>
            <a:rect l="0" t="0" r="r" b="b"/>
            <a:pathLst>
              <a:path w="1219" h="192">
                <a:moveTo>
                  <a:pt x="0" y="104"/>
                </a:moveTo>
                <a:cubicBezTo>
                  <a:pt x="25" y="65"/>
                  <a:pt x="49" y="30"/>
                  <a:pt x="97" y="15"/>
                </a:cubicBezTo>
                <a:cubicBezTo>
                  <a:pt x="112" y="10"/>
                  <a:pt x="142" y="0"/>
                  <a:pt x="142" y="0"/>
                </a:cubicBezTo>
                <a:cubicBezTo>
                  <a:pt x="169" y="2"/>
                  <a:pt x="196" y="2"/>
                  <a:pt x="224" y="7"/>
                </a:cubicBezTo>
                <a:cubicBezTo>
                  <a:pt x="239" y="9"/>
                  <a:pt x="269" y="22"/>
                  <a:pt x="269" y="22"/>
                </a:cubicBezTo>
                <a:cubicBezTo>
                  <a:pt x="501" y="192"/>
                  <a:pt x="1021" y="134"/>
                  <a:pt x="1219" y="134"/>
                </a:cubicBez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Ｐゴシック" charset="-128"/>
            </a:endParaRPr>
          </a:p>
        </p:txBody>
      </p:sp>
      <p:sp>
        <p:nvSpPr>
          <p:cNvPr id="88144" name="Line 80">
            <a:extLst>
              <a:ext uri="{FF2B5EF4-FFF2-40B4-BE49-F238E27FC236}">
                <a16:creationId xmlns:a16="http://schemas.microsoft.com/office/drawing/2014/main" id="{1237E12E-9D60-D240-B111-9CC1EC149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4975" y="3275682"/>
            <a:ext cx="20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45" name="Line 81">
            <a:extLst>
              <a:ext uri="{FF2B5EF4-FFF2-40B4-BE49-F238E27FC236}">
                <a16:creationId xmlns:a16="http://schemas.microsoft.com/office/drawing/2014/main" id="{0091D732-29C9-6145-8C75-6A2917912A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3113" y="2696245"/>
            <a:ext cx="0" cy="100647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46" name="Line 82">
            <a:extLst>
              <a:ext uri="{FF2B5EF4-FFF2-40B4-BE49-F238E27FC236}">
                <a16:creationId xmlns:a16="http://schemas.microsoft.com/office/drawing/2014/main" id="{E25E02AF-5CFE-264D-9104-208983466E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1302420"/>
            <a:ext cx="0" cy="241617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47" name="Line 83">
            <a:extLst>
              <a:ext uri="{FF2B5EF4-FFF2-40B4-BE49-F238E27FC236}">
                <a16:creationId xmlns:a16="http://schemas.microsoft.com/office/drawing/2014/main" id="{86B5D1A5-CDCD-724E-889C-D301D25BD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0050" y="1302420"/>
            <a:ext cx="0" cy="241617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48" name="Line 84">
            <a:extLst>
              <a:ext uri="{FF2B5EF4-FFF2-40B4-BE49-F238E27FC236}">
                <a16:creationId xmlns:a16="http://schemas.microsoft.com/office/drawing/2014/main" id="{274D4F88-D730-144C-8EB6-9B2BC902A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1513" y="1019845"/>
            <a:ext cx="0" cy="269875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49" name="Line 85">
            <a:extLst>
              <a:ext uri="{FF2B5EF4-FFF2-40B4-BE49-F238E27FC236}">
                <a16:creationId xmlns:a16="http://schemas.microsoft.com/office/drawing/2014/main" id="{5C2F075F-255E-5442-A332-A2CE7DA5D5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8050" y="1019845"/>
            <a:ext cx="0" cy="181292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0" name="Line 86">
            <a:extLst>
              <a:ext uri="{FF2B5EF4-FFF2-40B4-BE49-F238E27FC236}">
                <a16:creationId xmlns:a16="http://schemas.microsoft.com/office/drawing/2014/main" id="{5C89217B-3E73-2C47-A74D-CACBD708707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8050" y="1181770"/>
            <a:ext cx="23034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1" name="Line 87">
            <a:extLst>
              <a:ext uri="{FF2B5EF4-FFF2-40B4-BE49-F238E27FC236}">
                <a16:creationId xmlns:a16="http://schemas.microsoft.com/office/drawing/2014/main" id="{FB2A1F6A-C4B2-5C41-9E60-EFBBF4B1B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1543720"/>
            <a:ext cx="1557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2" name="Line 88">
            <a:extLst>
              <a:ext uri="{FF2B5EF4-FFF2-40B4-BE49-F238E27FC236}">
                <a16:creationId xmlns:a16="http://schemas.microsoft.com/office/drawing/2014/main" id="{9092CBC7-018A-9147-8BA3-8CC2602CF4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8050" y="2107282"/>
            <a:ext cx="4746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3" name="Line 89">
            <a:extLst>
              <a:ext uri="{FF2B5EF4-FFF2-40B4-BE49-F238E27FC236}">
                <a16:creationId xmlns:a16="http://schemas.microsoft.com/office/drawing/2014/main" id="{CFD1776F-0E47-7741-B7F2-96DA2E2A80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0050" y="2107282"/>
            <a:ext cx="2714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4" name="Line 90">
            <a:extLst>
              <a:ext uri="{FF2B5EF4-FFF2-40B4-BE49-F238E27FC236}">
                <a16:creationId xmlns:a16="http://schemas.microsoft.com/office/drawing/2014/main" id="{7195B8B4-BDD5-6F4A-84FF-AAD170DBA5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3113" y="3437607"/>
            <a:ext cx="2438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88155" name="Line 91">
            <a:extLst>
              <a:ext uri="{FF2B5EF4-FFF2-40B4-BE49-F238E27FC236}">
                <a16:creationId xmlns:a16="http://schemas.microsoft.com/office/drawing/2014/main" id="{094C6582-D0EF-D240-980F-051C66B350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3113" y="3153445"/>
            <a:ext cx="21669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66" name="Text Box 92">
            <a:extLst>
              <a:ext uri="{FF2B5EF4-FFF2-40B4-BE49-F238E27FC236}">
                <a16:creationId xmlns:a16="http://schemas.microsoft.com/office/drawing/2014/main" id="{DB6CFA7C-7EF5-8E4E-AFE3-83589FD72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2313" y="908720"/>
            <a:ext cx="241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a</a:t>
            </a:r>
          </a:p>
        </p:txBody>
      </p:sp>
      <p:sp>
        <p:nvSpPr>
          <p:cNvPr id="14367" name="Text Box 93">
            <a:extLst>
              <a:ext uri="{FF2B5EF4-FFF2-40B4-BE49-F238E27FC236}">
                <a16:creationId xmlns:a16="http://schemas.microsoft.com/office/drawing/2014/main" id="{FD0ABD84-4557-0C45-ADA8-25BB2833F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113" y="1365920"/>
            <a:ext cx="339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ET</a:t>
            </a:r>
          </a:p>
        </p:txBody>
      </p:sp>
      <p:sp>
        <p:nvSpPr>
          <p:cNvPr id="14368" name="Text Box 94">
            <a:extLst>
              <a:ext uri="{FF2B5EF4-FFF2-40B4-BE49-F238E27FC236}">
                <a16:creationId xmlns:a16="http://schemas.microsoft.com/office/drawing/2014/main" id="{C34E4BA5-E1EB-C14F-8078-0A3C860F0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2204120"/>
            <a:ext cx="388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ICT</a:t>
            </a:r>
          </a:p>
        </p:txBody>
      </p:sp>
      <p:sp>
        <p:nvSpPr>
          <p:cNvPr id="14369" name="Text Box 95">
            <a:extLst>
              <a:ext uri="{FF2B5EF4-FFF2-40B4-BE49-F238E27FC236}">
                <a16:creationId xmlns:a16="http://schemas.microsoft.com/office/drawing/2014/main" id="{5D7D98CB-ED20-BC4C-8304-E6C865B7A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2256507"/>
            <a:ext cx="388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IRT</a:t>
            </a:r>
          </a:p>
        </p:txBody>
      </p:sp>
      <p:sp>
        <p:nvSpPr>
          <p:cNvPr id="14370" name="Text Box 96">
            <a:extLst>
              <a:ext uri="{FF2B5EF4-FFF2-40B4-BE49-F238E27FC236}">
                <a16:creationId xmlns:a16="http://schemas.microsoft.com/office/drawing/2014/main" id="{9D548BB8-B5DB-CB4E-B69E-65D8B5EC2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2929607"/>
            <a:ext cx="2619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b</a:t>
            </a:r>
          </a:p>
        </p:txBody>
      </p:sp>
      <p:sp>
        <p:nvSpPr>
          <p:cNvPr id="14371" name="Text Box 97">
            <a:extLst>
              <a:ext uri="{FF2B5EF4-FFF2-40B4-BE49-F238E27FC236}">
                <a16:creationId xmlns:a16="http://schemas.microsoft.com/office/drawing/2014/main" id="{B562668C-9B72-EB45-9805-A135620FF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3539207"/>
            <a:ext cx="2413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c</a:t>
            </a:r>
          </a:p>
        </p:txBody>
      </p:sp>
      <p:sp>
        <p:nvSpPr>
          <p:cNvPr id="88162" name="Line 98">
            <a:extLst>
              <a:ext uri="{FF2B5EF4-FFF2-40B4-BE49-F238E27FC236}">
                <a16:creationId xmlns:a16="http://schemas.microsoft.com/office/drawing/2014/main" id="{A840C286-F427-7C40-8CD0-887A678CD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2239045"/>
            <a:ext cx="6778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73" name="Text Box 99">
            <a:extLst>
              <a:ext uri="{FF2B5EF4-FFF2-40B4-BE49-F238E27FC236}">
                <a16:creationId xmlns:a16="http://schemas.microsoft.com/office/drawing/2014/main" id="{4A2429F2-351F-7848-99C2-9A5D115E7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2713" y="2320007"/>
            <a:ext cx="4159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 dirty="0" err="1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AcT</a:t>
            </a:r>
            <a:endParaRPr lang="en-US" altLang="ja-JP" sz="1000" b="0" dirty="0">
              <a:solidFill>
                <a:srgbClr val="000000"/>
              </a:solidFill>
              <a:latin typeface="Times New Roman" panose="02020603050405020304" pitchFamily="18" charset="0"/>
              <a:ea typeface="Osaka" panose="020B0600000000000000" pitchFamily="34" charset="-128"/>
            </a:endParaRPr>
          </a:p>
        </p:txBody>
      </p:sp>
      <p:sp>
        <p:nvSpPr>
          <p:cNvPr id="14374" name="Text Box 100">
            <a:extLst>
              <a:ext uri="{FF2B5EF4-FFF2-40B4-BE49-F238E27FC236}">
                <a16:creationId xmlns:a16="http://schemas.microsoft.com/office/drawing/2014/main" id="{66B83A6C-890C-0E4E-9737-9FDAE432B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842170"/>
            <a:ext cx="10429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Tricuspid inflow</a:t>
            </a:r>
          </a:p>
        </p:txBody>
      </p:sp>
      <p:sp>
        <p:nvSpPr>
          <p:cNvPr id="14375" name="Text Box 101">
            <a:extLst>
              <a:ext uri="{FF2B5EF4-FFF2-40B4-BE49-F238E27FC236}">
                <a16:creationId xmlns:a16="http://schemas.microsoft.com/office/drawing/2014/main" id="{DE551C2F-7119-B347-8CDF-D93394B5D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5913" y="1831057"/>
            <a:ext cx="787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000" b="0">
                <a:solidFill>
                  <a:srgbClr val="000000"/>
                </a:solidFill>
                <a:latin typeface="Times New Roman" panose="02020603050405020304" pitchFamily="18" charset="0"/>
                <a:ea typeface="Osaka" panose="020B0600000000000000" pitchFamily="34" charset="-128"/>
              </a:rPr>
              <a:t>RV outflow</a:t>
            </a:r>
          </a:p>
        </p:txBody>
      </p:sp>
      <p:sp>
        <p:nvSpPr>
          <p:cNvPr id="14376" name="Line 102">
            <a:extLst>
              <a:ext uri="{FF2B5EF4-FFF2-40B4-BE49-F238E27FC236}">
                <a16:creationId xmlns:a16="http://schemas.microsoft.com/office/drawing/2014/main" id="{0AC11BC3-D966-6C42-9FDC-4C0A99E637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0575" y="1705645"/>
            <a:ext cx="0" cy="1255712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8167" name="Line 103">
            <a:extLst>
              <a:ext uri="{FF2B5EF4-FFF2-40B4-BE49-F238E27FC236}">
                <a16:creationId xmlns:a16="http://schemas.microsoft.com/office/drawing/2014/main" id="{2CFD64DC-C943-F84F-98C2-80A8905BEE4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1742157"/>
            <a:ext cx="677862" cy="1219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ja-JP" alt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平成明朝" pitchFamily="47" charset="-128"/>
              <a:ea typeface="平成明朝" pitchFamily="47" charset="-128"/>
              <a:cs typeface="平成明朝" pitchFamily="47" charset="-128"/>
            </a:endParaRPr>
          </a:p>
        </p:txBody>
      </p:sp>
      <p:sp>
        <p:nvSpPr>
          <p:cNvPr id="14378" name="Line 104">
            <a:extLst>
              <a:ext uri="{FF2B5EF4-FFF2-40B4-BE49-F238E27FC236}">
                <a16:creationId xmlns:a16="http://schemas.microsoft.com/office/drawing/2014/main" id="{F31D2913-A9CF-604F-ACF2-623B6D55BA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0575" y="1742157"/>
            <a:ext cx="879475" cy="1219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047B17-8DC5-A645-822E-CDFB1EFD4F08}"/>
              </a:ext>
            </a:extLst>
          </p:cNvPr>
          <p:cNvSpPr txBox="1"/>
          <p:nvPr/>
        </p:nvSpPr>
        <p:spPr>
          <a:xfrm>
            <a:off x="155027" y="87908"/>
            <a:ext cx="571182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 </a:t>
            </a:r>
          </a:p>
          <a:p>
            <a:pPr eaLnBrk="1" hangingPunct="1">
              <a:defRPr/>
            </a:pPr>
            <a:r>
              <a:rPr lang="en-US" altLang="ja-JP" sz="1800" b="0" dirty="0">
                <a:solidFill>
                  <a:schemeClr val="accent4">
                    <a:lumMod val="10000"/>
                  </a:schemeClr>
                </a:solidFill>
                <a:latin typeface="Times New Roman" charset="0"/>
              </a:rPr>
              <a:t>Schema of color Doppler echocardiographic measurements.</a:t>
            </a:r>
            <a:endParaRPr lang="en-US" altLang="ja-JP" sz="18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ja-JP" altLang="en-US" sz="180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2AA59F-2370-DD80-27B2-36994CE7D2A9}"/>
              </a:ext>
            </a:extLst>
          </p:cNvPr>
          <p:cNvSpPr txBox="1"/>
          <p:nvPr/>
        </p:nvSpPr>
        <p:spPr>
          <a:xfrm>
            <a:off x="353148" y="3881921"/>
            <a:ext cx="83583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0" kern="1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A: Interval between the cessation of tricuspid in-flow and the start of the next tricuspid in-flow. B: Interval between the R wave and the cessation of right ventricular (RV) out-flow. C: Interval between the R wave and the start of tricuspid in-flow. RV out-flow acceleration time (</a:t>
            </a:r>
            <a:r>
              <a:rPr lang="en-US" altLang="ja-JP" sz="1400" b="0" kern="100" dirty="0" err="1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AcT</a:t>
            </a:r>
            <a:r>
              <a:rPr lang="en-US" altLang="ja-JP" sz="1400" b="0" kern="1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) is the interval between the start of RV out-flow and peak velocity. Ejection time (ET) is the interval of RV out-flow, measured from the start to the end of the RV out-flow Doppler velocity profile below the baseline. Tricuspid closing to opening time is the interval between the end and start of the tricuspid in-flow Doppler velocity profile above the baseline, shown as A. Mean values were obtained by averaging at least 5 beats. Interval A from the cessation to the start of tricuspid forward flow was calculated as the sum of isovolumetric contraction time (ICT, calculated as A – ET – IRT), ET, and isovolumetric relaxation time (IRT, calculated as C – B). The interval measured by subtracting ET from A was calculated as ICT + IRT. The total ejection </a:t>
            </a:r>
            <a:r>
              <a:rPr lang="en-US" altLang="ja-JP" sz="1400" b="0" kern="100" dirty="0" err="1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isovolume</a:t>
            </a:r>
            <a:r>
              <a:rPr lang="en-US" altLang="ja-JP" sz="1400" b="0" kern="1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(TEI) index, which is a systolic and diastolic myocardial performance index, was calculated as (A – ET)/ET. The other parameters (IRT, ICT, and ICT/ET) were determined according to the method of </a:t>
            </a:r>
            <a:r>
              <a:rPr lang="en-US" altLang="ja-JP" sz="1400" b="0" kern="100" dirty="0" err="1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Tei</a:t>
            </a:r>
            <a:r>
              <a:rPr lang="en-US" altLang="ja-JP" sz="1400" b="0" kern="100" dirty="0">
                <a:solidFill>
                  <a:schemeClr val="accent4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et al. (25)</a:t>
            </a:r>
            <a:r>
              <a:rPr lang="ja-JP" altLang="ja-JP" sz="800" b="0">
                <a:solidFill>
                  <a:schemeClr val="accent4">
                    <a:lumMod val="10000"/>
                  </a:schemeClr>
                </a:solidFill>
                <a:effectLst/>
              </a:rPr>
              <a:t> </a:t>
            </a:r>
            <a:endParaRPr kumimoji="1" lang="ja-JP" altLang="en-US" sz="800" b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平成明朝" pitchFamily="47" charset="-128"/>
            <a:ea typeface="平成明朝" pitchFamily="47" charset="-128"/>
            <a:cs typeface="平成明朝" pitchFamily="4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平成明朝" pitchFamily="47" charset="-128"/>
            <a:ea typeface="平成明朝" pitchFamily="47" charset="-128"/>
            <a:cs typeface="平成明朝" pitchFamily="47" charset="-128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1969</TotalTime>
  <Words>279</Words>
  <Application>Microsoft Macintosh PowerPoint</Application>
  <PresentationFormat>レター サイズ 8.5x11 インチ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平成明朝</vt:lpstr>
      <vt:lpstr>Arial</vt:lpstr>
      <vt:lpstr>Tahoma</vt:lpstr>
      <vt:lpstr>Times New Roman</vt:lpstr>
      <vt:lpstr>Wingdings</vt:lpstr>
      <vt:lpstr>Ocean</vt:lpstr>
      <vt:lpstr>PowerPoint プレゼンテーション</vt:lpstr>
    </vt:vector>
  </TitlesOfParts>
  <Company>(株)日本トランスレーションセンター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(株)日本トランスレーションセンター</dc:creator>
  <cp:lastModifiedBy>田中 庸介</cp:lastModifiedBy>
  <cp:revision>124</cp:revision>
  <cp:lastPrinted>2012-06-04T21:39:18Z</cp:lastPrinted>
  <dcterms:created xsi:type="dcterms:W3CDTF">2003-08-27T04:05:56Z</dcterms:created>
  <dcterms:modified xsi:type="dcterms:W3CDTF">2023-08-14T06:32:16Z</dcterms:modified>
</cp:coreProperties>
</file>