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9" r:id="rId2"/>
    <p:sldId id="257" r:id="rId3"/>
  </p:sldIdLst>
  <p:sldSz cx="6858000" cy="9144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田中 庸介" initials="田中" lastIdx="3" clrIdx="0">
    <p:extLst>
      <p:ext uri="{19B8F6BF-5375-455C-9EA6-DF929625EA0E}">
        <p15:presenceInfo xmlns:p15="http://schemas.microsoft.com/office/powerpoint/2012/main" userId="6a5344f75d207f4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7217" autoAdjust="0"/>
  </p:normalViewPr>
  <p:slideViewPr>
    <p:cSldViewPr snapToGrid="0" snapToObjects="1">
      <p:cViewPr varScale="1">
        <p:scale>
          <a:sx n="85" d="100"/>
          <a:sy n="85" d="100"/>
        </p:scale>
        <p:origin x="2544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0CF2C9-420B-804E-B83E-7FD1EEE2DA41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86F52-54AB-2D49-820E-EAB60049CA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8684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86F52-54AB-2D49-820E-EAB60049CA8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358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37A7-EB98-0D4A-83BE-4E9609E8FBB3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0DD8-9191-D545-8384-B0B50A8CF9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7354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37A7-EB98-0D4A-83BE-4E9609E8FBB3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0DD8-9191-D545-8384-B0B50A8CF9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8741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37A7-EB98-0D4A-83BE-4E9609E8FBB3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0DD8-9191-D545-8384-B0B50A8CF9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5346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37A7-EB98-0D4A-83BE-4E9609E8FBB3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0DD8-9191-D545-8384-B0B50A8CF9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0237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37A7-EB98-0D4A-83BE-4E9609E8FBB3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0DD8-9191-D545-8384-B0B50A8CF9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9625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37A7-EB98-0D4A-83BE-4E9609E8FBB3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0DD8-9191-D545-8384-B0B50A8CF9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5722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37A7-EB98-0D4A-83BE-4E9609E8FBB3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0DD8-9191-D545-8384-B0B50A8CF9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827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37A7-EB98-0D4A-83BE-4E9609E8FBB3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0DD8-9191-D545-8384-B0B50A8CF9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123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37A7-EB98-0D4A-83BE-4E9609E8FBB3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0DD8-9191-D545-8384-B0B50A8CF9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8808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37A7-EB98-0D4A-83BE-4E9609E8FBB3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0DD8-9191-D545-8384-B0B50A8CF9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7202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37A7-EB98-0D4A-83BE-4E9609E8FBB3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0DD8-9191-D545-8384-B0B50A8CF9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2157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C37A7-EB98-0D4A-83BE-4E9609E8FBB3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E0DD8-9191-D545-8384-B0B50A8CF9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270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rtl="0" eaLnBrk="1" latinLnBrk="0" hangingPunct="1"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E8A3B9-E542-E14A-BC7E-1FC5F37487BF}"/>
              </a:ext>
            </a:extLst>
          </p:cNvPr>
          <p:cNvSpPr txBox="1"/>
          <p:nvPr/>
        </p:nvSpPr>
        <p:spPr>
          <a:xfrm>
            <a:off x="30702" y="21353"/>
            <a:ext cx="66818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Supplementary Figure.5: Changes in RHC parameters from baseline</a:t>
            </a:r>
            <a:endParaRPr lang="en-US" altLang="ja-JP" dirty="0"/>
          </a:p>
          <a:p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a: Changes in parameters obtained by RHC from baseline in the drug-treated group for 2 years</a:t>
            </a:r>
            <a:endParaRPr kumimoji="1" lang="ja-JP" altLang="en-US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F04FC03-B6B5-E041-BBC8-B54755DCACD6}"/>
              </a:ext>
            </a:extLst>
          </p:cNvPr>
          <p:cNvSpPr txBox="1"/>
          <p:nvPr/>
        </p:nvSpPr>
        <p:spPr>
          <a:xfrm>
            <a:off x="185685" y="915536"/>
            <a:ext cx="1425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mPAP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E445AD4-C1BA-1145-BD63-4D731E6D6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044" y="1100202"/>
            <a:ext cx="2960471" cy="2375329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E9C43B3-DB4F-A240-80D6-7F916DD51223}"/>
              </a:ext>
            </a:extLst>
          </p:cNvPr>
          <p:cNvSpPr txBox="1"/>
          <p:nvPr/>
        </p:nvSpPr>
        <p:spPr>
          <a:xfrm>
            <a:off x="282644" y="3680922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PVR</a:t>
            </a:r>
            <a:endParaRPr kumimoji="1" lang="ja-JP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35790DE-DCD5-5C4F-A064-BDF8772D9A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280" y="3643413"/>
            <a:ext cx="2980730" cy="240098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3914C8C-9E34-7D47-A2DC-5542745673DA}"/>
              </a:ext>
            </a:extLst>
          </p:cNvPr>
          <p:cNvSpPr txBox="1"/>
          <p:nvPr/>
        </p:nvSpPr>
        <p:spPr>
          <a:xfrm>
            <a:off x="282644" y="648181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endParaRPr kumimoji="1" lang="ja-JP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9D86303-BD59-9A49-86B0-3812CF93E09F}"/>
              </a:ext>
            </a:extLst>
          </p:cNvPr>
          <p:cNvSpPr txBox="1"/>
          <p:nvPr/>
        </p:nvSpPr>
        <p:spPr>
          <a:xfrm>
            <a:off x="850221" y="4496700"/>
            <a:ext cx="603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PVR</a:t>
            </a:r>
          </a:p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(WU)</a:t>
            </a:r>
            <a:endParaRPr kumimoji="1" lang="ja-JP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9D889B7-755D-9448-8291-568DD69A9F9E}"/>
              </a:ext>
            </a:extLst>
          </p:cNvPr>
          <p:cNvSpPr txBox="1"/>
          <p:nvPr/>
        </p:nvSpPr>
        <p:spPr>
          <a:xfrm>
            <a:off x="850221" y="1744597"/>
            <a:ext cx="8018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mPAP</a:t>
            </a:r>
            <a:endParaRPr kumimoji="1" lang="en-US" altLang="ja-JP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(mmHg)</a:t>
            </a:r>
            <a:endParaRPr kumimoji="1" lang="ja-JP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E4CAC2EB-2790-9A40-8FA0-F24AFD83F4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8538" y="6194813"/>
            <a:ext cx="2980730" cy="2419999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E1C8DC1-11D6-C84A-B0DF-3A518E0281F1}"/>
              </a:ext>
            </a:extLst>
          </p:cNvPr>
          <p:cNvSpPr txBox="1"/>
          <p:nvPr/>
        </p:nvSpPr>
        <p:spPr>
          <a:xfrm>
            <a:off x="850221" y="6986229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</a:p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(L/min)</a:t>
            </a:r>
            <a:endParaRPr kumimoji="1" lang="ja-JP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621086D-8CAF-6646-88AE-BBA8C1BA61B7}"/>
              </a:ext>
            </a:extLst>
          </p:cNvPr>
          <p:cNvSpPr txBox="1"/>
          <p:nvPr/>
        </p:nvSpPr>
        <p:spPr>
          <a:xfrm>
            <a:off x="1740272" y="8418143"/>
            <a:ext cx="31613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Baseline 	      </a:t>
            </a:r>
            <a:r>
              <a:rPr lang="en-US" altLang="ja-JP" sz="1400" dirty="0"/>
              <a:t>month12	  	month24</a:t>
            </a:r>
            <a:endParaRPr kumimoji="1" lang="en-US" altLang="ja-JP" sz="1400" dirty="0"/>
          </a:p>
          <a:p>
            <a:r>
              <a:rPr lang="en-US" altLang="ja-JP" sz="1400" dirty="0"/>
              <a:t>	    </a:t>
            </a:r>
            <a:r>
              <a:rPr kumimoji="1" lang="en-US" altLang="ja-JP" sz="1400" dirty="0"/>
              <a:t>month6 	         month18</a:t>
            </a:r>
            <a:endParaRPr kumimoji="1" lang="ja-JP" altLang="en-US" sz="14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158AA02-CD67-E243-9564-B4657D8DEE91}"/>
              </a:ext>
            </a:extLst>
          </p:cNvPr>
          <p:cNvSpPr txBox="1"/>
          <p:nvPr/>
        </p:nvSpPr>
        <p:spPr>
          <a:xfrm>
            <a:off x="2110435" y="1236052"/>
            <a:ext cx="5581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-2.72</a:t>
            </a:r>
            <a:endParaRPr kumimoji="1" lang="ja-JP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E7AE0B3-1128-8949-A14A-7BB9447D6F69}"/>
              </a:ext>
            </a:extLst>
          </p:cNvPr>
          <p:cNvSpPr txBox="1"/>
          <p:nvPr/>
        </p:nvSpPr>
        <p:spPr>
          <a:xfrm>
            <a:off x="2634011" y="1060219"/>
            <a:ext cx="5982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-3.18</a:t>
            </a:r>
            <a:r>
              <a:rPr lang="ja-JP" altLang="ja-JP" sz="1400"/>
              <a:t> </a:t>
            </a:r>
            <a:endParaRPr kumimoji="1" lang="ja-JP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8C17D37-E59A-BC4E-B396-8EEDDE50B916}"/>
              </a:ext>
            </a:extLst>
          </p:cNvPr>
          <p:cNvSpPr txBox="1"/>
          <p:nvPr/>
        </p:nvSpPr>
        <p:spPr>
          <a:xfrm>
            <a:off x="3209182" y="1001534"/>
            <a:ext cx="5982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-2.56</a:t>
            </a:r>
            <a:r>
              <a:rPr lang="ja-JP" altLang="ja-JP" sz="1400"/>
              <a:t> </a:t>
            </a:r>
            <a:endParaRPr kumimoji="1" lang="ja-JP" altLang="en-US" sz="140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038DCA1-A175-1547-B70A-8B5350630422}"/>
              </a:ext>
            </a:extLst>
          </p:cNvPr>
          <p:cNvSpPr txBox="1"/>
          <p:nvPr/>
        </p:nvSpPr>
        <p:spPr>
          <a:xfrm>
            <a:off x="3756520" y="922563"/>
            <a:ext cx="5581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-1.56</a:t>
            </a:r>
            <a:endParaRPr kumimoji="1" lang="ja-JP" altLang="en-US" sz="140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C668C79-3434-C140-A648-F61739B5F862}"/>
              </a:ext>
            </a:extLst>
          </p:cNvPr>
          <p:cNvSpPr txBox="1"/>
          <p:nvPr/>
        </p:nvSpPr>
        <p:spPr>
          <a:xfrm>
            <a:off x="2053608" y="3806059"/>
            <a:ext cx="5982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-0.83</a:t>
            </a:r>
            <a:r>
              <a:rPr lang="ja-JP" altLang="ja-JP" sz="1400"/>
              <a:t> </a:t>
            </a:r>
            <a:endParaRPr kumimoji="1" lang="ja-JP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7A719BC-F027-BE45-908C-95C38E705FBB}"/>
              </a:ext>
            </a:extLst>
          </p:cNvPr>
          <p:cNvSpPr txBox="1"/>
          <p:nvPr/>
        </p:nvSpPr>
        <p:spPr>
          <a:xfrm>
            <a:off x="2634011" y="3649418"/>
            <a:ext cx="5982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-1.26</a:t>
            </a:r>
            <a:r>
              <a:rPr lang="ja-JP" altLang="ja-JP" sz="1400"/>
              <a:t> </a:t>
            </a:r>
            <a:endParaRPr kumimoji="1" lang="ja-JP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CEFFB18-C346-AA46-9291-6E0C27377AE2}"/>
              </a:ext>
            </a:extLst>
          </p:cNvPr>
          <p:cNvSpPr txBox="1"/>
          <p:nvPr/>
        </p:nvSpPr>
        <p:spPr>
          <a:xfrm>
            <a:off x="3181686" y="3607814"/>
            <a:ext cx="5581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-0.94</a:t>
            </a:r>
            <a:endParaRPr kumimoji="1" lang="ja-JP" altLang="en-US" sz="140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C6848F4-2911-1F48-9164-D804E9445E0D}"/>
              </a:ext>
            </a:extLst>
          </p:cNvPr>
          <p:cNvSpPr txBox="1"/>
          <p:nvPr/>
        </p:nvSpPr>
        <p:spPr>
          <a:xfrm>
            <a:off x="3760388" y="3562963"/>
            <a:ext cx="5581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-0.58</a:t>
            </a:r>
            <a:endParaRPr kumimoji="1" lang="ja-JP" altLang="en-US" sz="140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3BD95EB-4457-F647-B957-FB0B22D91F3B}"/>
              </a:ext>
            </a:extLst>
          </p:cNvPr>
          <p:cNvSpPr txBox="1"/>
          <p:nvPr/>
        </p:nvSpPr>
        <p:spPr>
          <a:xfrm>
            <a:off x="2045878" y="6429164"/>
            <a:ext cx="7614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+0.74</a:t>
            </a:r>
            <a:r>
              <a:rPr lang="ja-JP" altLang="ja-JP" sz="1400">
                <a:effectLst/>
              </a:rPr>
              <a:t> </a:t>
            </a:r>
            <a:endParaRPr lang="ja-JP" altLang="en-US" sz="140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076303D-5693-E848-B3CB-BABEB3A1D03D}"/>
              </a:ext>
            </a:extLst>
          </p:cNvPr>
          <p:cNvSpPr txBox="1"/>
          <p:nvPr/>
        </p:nvSpPr>
        <p:spPr>
          <a:xfrm>
            <a:off x="2564122" y="6164252"/>
            <a:ext cx="7614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+1.24</a:t>
            </a:r>
            <a:r>
              <a:rPr lang="ja-JP" altLang="ja-JP" sz="1400">
                <a:effectLst/>
              </a:rPr>
              <a:t> </a:t>
            </a:r>
            <a:endParaRPr lang="ja-JP" altLang="en-US" sz="140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9303F80-6E82-FE47-AC55-CDB9FF3C490C}"/>
              </a:ext>
            </a:extLst>
          </p:cNvPr>
          <p:cNvSpPr txBox="1"/>
          <p:nvPr/>
        </p:nvSpPr>
        <p:spPr>
          <a:xfrm>
            <a:off x="3144303" y="6082144"/>
            <a:ext cx="8802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+1.014</a:t>
            </a:r>
            <a:r>
              <a:rPr lang="ja-JP" altLang="ja-JP" sz="1400">
                <a:effectLst/>
              </a:rPr>
              <a:t> </a:t>
            </a:r>
            <a:endParaRPr lang="ja-JP" altLang="en-US" sz="140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D95A95F-2666-4844-9A2B-EB82E0E9FB25}"/>
              </a:ext>
            </a:extLst>
          </p:cNvPr>
          <p:cNvSpPr txBox="1"/>
          <p:nvPr/>
        </p:nvSpPr>
        <p:spPr>
          <a:xfrm>
            <a:off x="3751029" y="6088140"/>
            <a:ext cx="8802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+0.94</a:t>
            </a:r>
            <a:r>
              <a:rPr lang="ja-JP" altLang="ja-JP" sz="1400">
                <a:effectLst/>
              </a:rPr>
              <a:t> </a:t>
            </a:r>
            <a:endParaRPr lang="ja-JP" altLang="en-US" sz="1400"/>
          </a:p>
        </p:txBody>
      </p:sp>
      <p:grpSp>
        <p:nvGrpSpPr>
          <p:cNvPr id="27" name="図形グループ 34">
            <a:extLst>
              <a:ext uri="{FF2B5EF4-FFF2-40B4-BE49-F238E27FC236}">
                <a16:creationId xmlns:a16="http://schemas.microsoft.com/office/drawing/2014/main" id="{85E5EE28-D314-0E43-B384-E00210169645}"/>
              </a:ext>
            </a:extLst>
          </p:cNvPr>
          <p:cNvGrpSpPr/>
          <p:nvPr/>
        </p:nvGrpSpPr>
        <p:grpSpPr>
          <a:xfrm>
            <a:off x="2059613" y="1245082"/>
            <a:ext cx="617470" cy="530511"/>
            <a:chOff x="2325124" y="2540919"/>
            <a:chExt cx="1655380" cy="671084"/>
          </a:xfrm>
        </p:grpSpPr>
        <p:cxnSp>
          <p:nvCxnSpPr>
            <p:cNvPr id="28" name="直線コネクタ 27">
              <a:extLst>
                <a:ext uri="{FF2B5EF4-FFF2-40B4-BE49-F238E27FC236}">
                  <a16:creationId xmlns:a16="http://schemas.microsoft.com/office/drawing/2014/main" id="{C7E0232A-03CF-024E-B5E8-3BA1E8237C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25125" y="2560274"/>
              <a:ext cx="0" cy="1408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>
              <a:extLst>
                <a:ext uri="{FF2B5EF4-FFF2-40B4-BE49-F238E27FC236}">
                  <a16:creationId xmlns:a16="http://schemas.microsoft.com/office/drawing/2014/main" id="{271EAA9D-942D-FF46-AC82-04B7FCE354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9443" y="2540919"/>
              <a:ext cx="0" cy="6710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コネクタ 29">
              <a:extLst>
                <a:ext uri="{FF2B5EF4-FFF2-40B4-BE49-F238E27FC236}">
                  <a16:creationId xmlns:a16="http://schemas.microsoft.com/office/drawing/2014/main" id="{57DA91E4-43D6-C44E-90F4-E352B147966B}"/>
                </a:ext>
              </a:extLst>
            </p:cNvPr>
            <p:cNvCxnSpPr>
              <a:cxnSpLocks/>
            </p:cNvCxnSpPr>
            <p:nvPr/>
          </p:nvCxnSpPr>
          <p:spPr>
            <a:xfrm>
              <a:off x="2325124" y="2555349"/>
              <a:ext cx="16553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図形グループ 34">
            <a:extLst>
              <a:ext uri="{FF2B5EF4-FFF2-40B4-BE49-F238E27FC236}">
                <a16:creationId xmlns:a16="http://schemas.microsoft.com/office/drawing/2014/main" id="{73E49A8C-00E4-D442-958A-1B402C6186A3}"/>
              </a:ext>
            </a:extLst>
          </p:cNvPr>
          <p:cNvGrpSpPr/>
          <p:nvPr/>
        </p:nvGrpSpPr>
        <p:grpSpPr>
          <a:xfrm>
            <a:off x="2080899" y="1094856"/>
            <a:ext cx="1113415" cy="403118"/>
            <a:chOff x="995543" y="2540920"/>
            <a:chExt cx="2984961" cy="509935"/>
          </a:xfrm>
        </p:grpSpPr>
        <p:cxnSp>
          <p:nvCxnSpPr>
            <p:cNvPr id="33" name="直線コネクタ 32">
              <a:extLst>
                <a:ext uri="{FF2B5EF4-FFF2-40B4-BE49-F238E27FC236}">
                  <a16:creationId xmlns:a16="http://schemas.microsoft.com/office/drawing/2014/main" id="{477B6105-6157-BD4C-B93B-D8387FD045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5543" y="2555350"/>
              <a:ext cx="0" cy="1408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>
              <a:extLst>
                <a:ext uri="{FF2B5EF4-FFF2-40B4-BE49-F238E27FC236}">
                  <a16:creationId xmlns:a16="http://schemas.microsoft.com/office/drawing/2014/main" id="{9E14C210-80B9-234A-8CF9-A0FACDF0D5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0175" y="2540920"/>
              <a:ext cx="9268" cy="5099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>
              <a:extLst>
                <a:ext uri="{FF2B5EF4-FFF2-40B4-BE49-F238E27FC236}">
                  <a16:creationId xmlns:a16="http://schemas.microsoft.com/office/drawing/2014/main" id="{67D1ED9A-8F7B-EB41-BA25-BDCA9769B5E8}"/>
                </a:ext>
              </a:extLst>
            </p:cNvPr>
            <p:cNvCxnSpPr>
              <a:cxnSpLocks/>
            </p:cNvCxnSpPr>
            <p:nvPr/>
          </p:nvCxnSpPr>
          <p:spPr>
            <a:xfrm>
              <a:off x="995543" y="2555350"/>
              <a:ext cx="2984961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図形グループ 34">
            <a:extLst>
              <a:ext uri="{FF2B5EF4-FFF2-40B4-BE49-F238E27FC236}">
                <a16:creationId xmlns:a16="http://schemas.microsoft.com/office/drawing/2014/main" id="{0B964111-211A-C14C-ADE6-926BFF3FD716}"/>
              </a:ext>
            </a:extLst>
          </p:cNvPr>
          <p:cNvGrpSpPr/>
          <p:nvPr/>
        </p:nvGrpSpPr>
        <p:grpSpPr>
          <a:xfrm>
            <a:off x="2059613" y="1038879"/>
            <a:ext cx="1755311" cy="409937"/>
            <a:chOff x="-725322" y="2532294"/>
            <a:chExt cx="4705826" cy="518561"/>
          </a:xfrm>
        </p:grpSpPr>
        <p:cxnSp>
          <p:nvCxnSpPr>
            <p:cNvPr id="41" name="直線コネクタ 40">
              <a:extLst>
                <a:ext uri="{FF2B5EF4-FFF2-40B4-BE49-F238E27FC236}">
                  <a16:creationId xmlns:a16="http://schemas.microsoft.com/office/drawing/2014/main" id="{BDE99627-3B35-BA45-8014-9423B1CEB4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66436" y="2555350"/>
              <a:ext cx="0" cy="1408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2D5217F1-A7F0-3446-9898-23DA14A8A5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0175" y="2540920"/>
              <a:ext cx="9268" cy="5099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コネクタ 42">
              <a:extLst>
                <a:ext uri="{FF2B5EF4-FFF2-40B4-BE49-F238E27FC236}">
                  <a16:creationId xmlns:a16="http://schemas.microsoft.com/office/drawing/2014/main" id="{FC9915FE-877F-394C-B9E8-78FC9F221ACB}"/>
                </a:ext>
              </a:extLst>
            </p:cNvPr>
            <p:cNvCxnSpPr>
              <a:cxnSpLocks/>
            </p:cNvCxnSpPr>
            <p:nvPr/>
          </p:nvCxnSpPr>
          <p:spPr>
            <a:xfrm>
              <a:off x="-725322" y="2532294"/>
              <a:ext cx="4705826" cy="34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図形グループ 34">
            <a:extLst>
              <a:ext uri="{FF2B5EF4-FFF2-40B4-BE49-F238E27FC236}">
                <a16:creationId xmlns:a16="http://schemas.microsoft.com/office/drawing/2014/main" id="{6B6E3121-8B86-AA49-AC44-66CCAB1C34AF}"/>
              </a:ext>
            </a:extLst>
          </p:cNvPr>
          <p:cNvGrpSpPr/>
          <p:nvPr/>
        </p:nvGrpSpPr>
        <p:grpSpPr>
          <a:xfrm>
            <a:off x="2059613" y="914937"/>
            <a:ext cx="2282792" cy="407208"/>
            <a:chOff x="-2139452" y="2535746"/>
            <a:chExt cx="6119956" cy="515109"/>
          </a:xfrm>
        </p:grpSpPr>
        <p:cxnSp>
          <p:nvCxnSpPr>
            <p:cNvPr id="46" name="直線コネクタ 45">
              <a:extLst>
                <a:ext uri="{FF2B5EF4-FFF2-40B4-BE49-F238E27FC236}">
                  <a16:creationId xmlns:a16="http://schemas.microsoft.com/office/drawing/2014/main" id="{AA32231D-1036-A344-A87E-EDA0345C3A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2120672" y="2555349"/>
              <a:ext cx="0" cy="1408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コネクタ 46">
              <a:extLst>
                <a:ext uri="{FF2B5EF4-FFF2-40B4-BE49-F238E27FC236}">
                  <a16:creationId xmlns:a16="http://schemas.microsoft.com/office/drawing/2014/main" id="{C7E61676-91A3-B448-B228-8CC6EA383D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0175" y="2540920"/>
              <a:ext cx="9268" cy="5099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コネクタ 47">
              <a:extLst>
                <a:ext uri="{FF2B5EF4-FFF2-40B4-BE49-F238E27FC236}">
                  <a16:creationId xmlns:a16="http://schemas.microsoft.com/office/drawing/2014/main" id="{3A355038-2AE9-B144-88AB-7C43F230DC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2139452" y="2535746"/>
              <a:ext cx="6119956" cy="179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図形グループ 34">
            <a:extLst>
              <a:ext uri="{FF2B5EF4-FFF2-40B4-BE49-F238E27FC236}">
                <a16:creationId xmlns:a16="http://schemas.microsoft.com/office/drawing/2014/main" id="{5E2DCCAF-B370-8B4A-913B-DE610E139636}"/>
              </a:ext>
            </a:extLst>
          </p:cNvPr>
          <p:cNvGrpSpPr/>
          <p:nvPr/>
        </p:nvGrpSpPr>
        <p:grpSpPr>
          <a:xfrm>
            <a:off x="2048443" y="3636262"/>
            <a:ext cx="624514" cy="860437"/>
            <a:chOff x="2325124" y="2540920"/>
            <a:chExt cx="1674265" cy="1088433"/>
          </a:xfrm>
        </p:grpSpPr>
        <p:cxnSp>
          <p:nvCxnSpPr>
            <p:cNvPr id="56" name="直線コネクタ 55">
              <a:extLst>
                <a:ext uri="{FF2B5EF4-FFF2-40B4-BE49-F238E27FC236}">
                  <a16:creationId xmlns:a16="http://schemas.microsoft.com/office/drawing/2014/main" id="{2004BA1F-F414-FC42-B818-41ED730FF38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69443" y="2540920"/>
              <a:ext cx="29946" cy="10884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コネクタ 56">
              <a:extLst>
                <a:ext uri="{FF2B5EF4-FFF2-40B4-BE49-F238E27FC236}">
                  <a16:creationId xmlns:a16="http://schemas.microsoft.com/office/drawing/2014/main" id="{4CE4E894-C723-A443-AFE2-68BFE9290257}"/>
                </a:ext>
              </a:extLst>
            </p:cNvPr>
            <p:cNvCxnSpPr>
              <a:cxnSpLocks/>
            </p:cNvCxnSpPr>
            <p:nvPr/>
          </p:nvCxnSpPr>
          <p:spPr>
            <a:xfrm>
              <a:off x="2325124" y="2555349"/>
              <a:ext cx="16553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図形グループ 34">
            <a:extLst>
              <a:ext uri="{FF2B5EF4-FFF2-40B4-BE49-F238E27FC236}">
                <a16:creationId xmlns:a16="http://schemas.microsoft.com/office/drawing/2014/main" id="{AEE5239D-9CD3-6F49-9B15-9CDFBCA377B1}"/>
              </a:ext>
            </a:extLst>
          </p:cNvPr>
          <p:cNvGrpSpPr/>
          <p:nvPr/>
        </p:nvGrpSpPr>
        <p:grpSpPr>
          <a:xfrm>
            <a:off x="2069729" y="3532532"/>
            <a:ext cx="1113415" cy="971015"/>
            <a:chOff x="995543" y="2540921"/>
            <a:chExt cx="2984961" cy="1228311"/>
          </a:xfrm>
        </p:grpSpPr>
        <p:cxnSp>
          <p:nvCxnSpPr>
            <p:cNvPr id="59" name="直線コネクタ 58">
              <a:extLst>
                <a:ext uri="{FF2B5EF4-FFF2-40B4-BE49-F238E27FC236}">
                  <a16:creationId xmlns:a16="http://schemas.microsoft.com/office/drawing/2014/main" id="{BA3F53B3-5313-2143-AB5C-2266809FE0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5543" y="2555350"/>
              <a:ext cx="0" cy="1408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コネクタ 59">
              <a:extLst>
                <a:ext uri="{FF2B5EF4-FFF2-40B4-BE49-F238E27FC236}">
                  <a16:creationId xmlns:a16="http://schemas.microsoft.com/office/drawing/2014/main" id="{49CD778A-5F57-0B4C-B860-E2C9B7F984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5424" y="2540921"/>
              <a:ext cx="4019" cy="122831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コネクタ 60">
              <a:extLst>
                <a:ext uri="{FF2B5EF4-FFF2-40B4-BE49-F238E27FC236}">
                  <a16:creationId xmlns:a16="http://schemas.microsoft.com/office/drawing/2014/main" id="{534DAB32-49C8-DD47-BD3F-1680F6EFCBF6}"/>
                </a:ext>
              </a:extLst>
            </p:cNvPr>
            <p:cNvCxnSpPr>
              <a:cxnSpLocks/>
            </p:cNvCxnSpPr>
            <p:nvPr/>
          </p:nvCxnSpPr>
          <p:spPr>
            <a:xfrm>
              <a:off x="995543" y="2555350"/>
              <a:ext cx="2984961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図形グループ 34">
            <a:extLst>
              <a:ext uri="{FF2B5EF4-FFF2-40B4-BE49-F238E27FC236}">
                <a16:creationId xmlns:a16="http://schemas.microsoft.com/office/drawing/2014/main" id="{586B9C5D-2F8E-C94B-A426-B5BE6D34747B}"/>
              </a:ext>
            </a:extLst>
          </p:cNvPr>
          <p:cNvGrpSpPr/>
          <p:nvPr/>
        </p:nvGrpSpPr>
        <p:grpSpPr>
          <a:xfrm>
            <a:off x="2048443" y="3476552"/>
            <a:ext cx="1762104" cy="732549"/>
            <a:chOff x="-725322" y="2532294"/>
            <a:chExt cx="4724038" cy="926658"/>
          </a:xfrm>
        </p:grpSpPr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4A8ECAA9-7718-2940-A0DA-AAD29ED8A2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66436" y="2555350"/>
              <a:ext cx="0" cy="1408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AB1287D9-BE2C-934B-8EDB-86164E83A5B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69443" y="2540921"/>
              <a:ext cx="29273" cy="918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644BD684-B959-2D47-8BFF-699484B93BD1}"/>
                </a:ext>
              </a:extLst>
            </p:cNvPr>
            <p:cNvCxnSpPr>
              <a:cxnSpLocks/>
            </p:cNvCxnSpPr>
            <p:nvPr/>
          </p:nvCxnSpPr>
          <p:spPr>
            <a:xfrm>
              <a:off x="-725322" y="2532294"/>
              <a:ext cx="4705826" cy="34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図形グループ 34">
            <a:extLst>
              <a:ext uri="{FF2B5EF4-FFF2-40B4-BE49-F238E27FC236}">
                <a16:creationId xmlns:a16="http://schemas.microsoft.com/office/drawing/2014/main" id="{AC2262F7-9D8F-6244-8581-6DE0A09BF067}"/>
              </a:ext>
            </a:extLst>
          </p:cNvPr>
          <p:cNvGrpSpPr/>
          <p:nvPr/>
        </p:nvGrpSpPr>
        <p:grpSpPr>
          <a:xfrm>
            <a:off x="2048443" y="3352611"/>
            <a:ext cx="2288107" cy="792002"/>
            <a:chOff x="-2139452" y="2535746"/>
            <a:chExt cx="6134205" cy="1001865"/>
          </a:xfrm>
        </p:grpSpPr>
        <p:cxnSp>
          <p:nvCxnSpPr>
            <p:cNvPr id="67" name="直線コネクタ 66">
              <a:extLst>
                <a:ext uri="{FF2B5EF4-FFF2-40B4-BE49-F238E27FC236}">
                  <a16:creationId xmlns:a16="http://schemas.microsoft.com/office/drawing/2014/main" id="{BADAE16A-6255-8444-AE0B-1C67322961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2120672" y="2555349"/>
              <a:ext cx="0" cy="1408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コネクタ 67">
              <a:extLst>
                <a:ext uri="{FF2B5EF4-FFF2-40B4-BE49-F238E27FC236}">
                  <a16:creationId xmlns:a16="http://schemas.microsoft.com/office/drawing/2014/main" id="{5E99C447-3C71-B044-9869-CAABE2CACF7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69443" y="2540920"/>
              <a:ext cx="25310" cy="99669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コネクタ 68">
              <a:extLst>
                <a:ext uri="{FF2B5EF4-FFF2-40B4-BE49-F238E27FC236}">
                  <a16:creationId xmlns:a16="http://schemas.microsoft.com/office/drawing/2014/main" id="{12F9C700-0C46-D44D-A43F-0979B9C6B1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2139452" y="2535746"/>
              <a:ext cx="6119956" cy="179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図形グループ 34">
            <a:extLst>
              <a:ext uri="{FF2B5EF4-FFF2-40B4-BE49-F238E27FC236}">
                <a16:creationId xmlns:a16="http://schemas.microsoft.com/office/drawing/2014/main" id="{9D168D95-F3FC-C341-8797-99FCF1B50D52}"/>
              </a:ext>
            </a:extLst>
          </p:cNvPr>
          <p:cNvGrpSpPr/>
          <p:nvPr/>
        </p:nvGrpSpPr>
        <p:grpSpPr>
          <a:xfrm>
            <a:off x="2048443" y="6424340"/>
            <a:ext cx="624475" cy="590528"/>
            <a:chOff x="2306344" y="2540920"/>
            <a:chExt cx="1674160" cy="747005"/>
          </a:xfrm>
        </p:grpSpPr>
        <p:cxnSp>
          <p:nvCxnSpPr>
            <p:cNvPr id="71" name="直線コネクタ 70">
              <a:extLst>
                <a:ext uri="{FF2B5EF4-FFF2-40B4-BE49-F238E27FC236}">
                  <a16:creationId xmlns:a16="http://schemas.microsoft.com/office/drawing/2014/main" id="{4602F7C0-BBD3-C746-ADE1-DA216FF432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06344" y="2560278"/>
              <a:ext cx="18780" cy="7276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コネクタ 71">
              <a:extLst>
                <a:ext uri="{FF2B5EF4-FFF2-40B4-BE49-F238E27FC236}">
                  <a16:creationId xmlns:a16="http://schemas.microsoft.com/office/drawing/2014/main" id="{F3CB8EDF-F27E-3543-AE76-07D377EA63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9443" y="2540920"/>
              <a:ext cx="0" cy="14009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コネクタ 72">
              <a:extLst>
                <a:ext uri="{FF2B5EF4-FFF2-40B4-BE49-F238E27FC236}">
                  <a16:creationId xmlns:a16="http://schemas.microsoft.com/office/drawing/2014/main" id="{45515523-7888-A34C-84A0-115EC6CE577E}"/>
                </a:ext>
              </a:extLst>
            </p:cNvPr>
            <p:cNvCxnSpPr>
              <a:cxnSpLocks/>
            </p:cNvCxnSpPr>
            <p:nvPr/>
          </p:nvCxnSpPr>
          <p:spPr>
            <a:xfrm>
              <a:off x="2325124" y="2555349"/>
              <a:ext cx="16553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図形グループ 34">
            <a:extLst>
              <a:ext uri="{FF2B5EF4-FFF2-40B4-BE49-F238E27FC236}">
                <a16:creationId xmlns:a16="http://schemas.microsoft.com/office/drawing/2014/main" id="{0D26424E-83A5-774A-BFF8-B760C3AC85F1}"/>
              </a:ext>
            </a:extLst>
          </p:cNvPr>
          <p:cNvGrpSpPr/>
          <p:nvPr/>
        </p:nvGrpSpPr>
        <p:grpSpPr>
          <a:xfrm>
            <a:off x="2076734" y="6181127"/>
            <a:ext cx="1117580" cy="300682"/>
            <a:chOff x="995543" y="2540921"/>
            <a:chExt cx="2996127" cy="380356"/>
          </a:xfrm>
        </p:grpSpPr>
        <p:cxnSp>
          <p:nvCxnSpPr>
            <p:cNvPr id="75" name="直線コネクタ 74">
              <a:extLst>
                <a:ext uri="{FF2B5EF4-FFF2-40B4-BE49-F238E27FC236}">
                  <a16:creationId xmlns:a16="http://schemas.microsoft.com/office/drawing/2014/main" id="{7C665C90-A055-D743-82C2-ABB62BAAA3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5543" y="2555350"/>
              <a:ext cx="0" cy="3659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コネクタ 75">
              <a:extLst>
                <a:ext uri="{FF2B5EF4-FFF2-40B4-BE49-F238E27FC236}">
                  <a16:creationId xmlns:a16="http://schemas.microsoft.com/office/drawing/2014/main" id="{9C7E1154-D834-3D47-9F56-79FF871041A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69443" y="2540921"/>
              <a:ext cx="22227" cy="17090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コネクタ 76">
              <a:extLst>
                <a:ext uri="{FF2B5EF4-FFF2-40B4-BE49-F238E27FC236}">
                  <a16:creationId xmlns:a16="http://schemas.microsoft.com/office/drawing/2014/main" id="{61FD1BC0-E36A-344C-BAD4-92C32D9B0551}"/>
                </a:ext>
              </a:extLst>
            </p:cNvPr>
            <p:cNvCxnSpPr>
              <a:cxnSpLocks/>
            </p:cNvCxnSpPr>
            <p:nvPr/>
          </p:nvCxnSpPr>
          <p:spPr>
            <a:xfrm>
              <a:off x="995543" y="2555350"/>
              <a:ext cx="2984961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図形グループ 34">
            <a:extLst>
              <a:ext uri="{FF2B5EF4-FFF2-40B4-BE49-F238E27FC236}">
                <a16:creationId xmlns:a16="http://schemas.microsoft.com/office/drawing/2014/main" id="{33021EED-E950-9245-9931-7066CF59EED5}"/>
              </a:ext>
            </a:extLst>
          </p:cNvPr>
          <p:cNvGrpSpPr/>
          <p:nvPr/>
        </p:nvGrpSpPr>
        <p:grpSpPr>
          <a:xfrm>
            <a:off x="2055448" y="6125151"/>
            <a:ext cx="1755311" cy="409937"/>
            <a:chOff x="-725322" y="2532294"/>
            <a:chExt cx="4705826" cy="518561"/>
          </a:xfrm>
        </p:grpSpPr>
        <p:cxnSp>
          <p:nvCxnSpPr>
            <p:cNvPr id="79" name="直線コネクタ 78">
              <a:extLst>
                <a:ext uri="{FF2B5EF4-FFF2-40B4-BE49-F238E27FC236}">
                  <a16:creationId xmlns:a16="http://schemas.microsoft.com/office/drawing/2014/main" id="{460CC76E-4963-CA4E-8458-8CFC9ED98D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66436" y="2555350"/>
              <a:ext cx="0" cy="1408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コネクタ 79">
              <a:extLst>
                <a:ext uri="{FF2B5EF4-FFF2-40B4-BE49-F238E27FC236}">
                  <a16:creationId xmlns:a16="http://schemas.microsoft.com/office/drawing/2014/main" id="{6F8D1402-01E3-9047-B570-FF3ADF885D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0175" y="2540920"/>
              <a:ext cx="9268" cy="5099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コネクタ 80">
              <a:extLst>
                <a:ext uri="{FF2B5EF4-FFF2-40B4-BE49-F238E27FC236}">
                  <a16:creationId xmlns:a16="http://schemas.microsoft.com/office/drawing/2014/main" id="{6D79A064-6524-404E-A56A-AAE2C82B7995}"/>
                </a:ext>
              </a:extLst>
            </p:cNvPr>
            <p:cNvCxnSpPr>
              <a:cxnSpLocks/>
            </p:cNvCxnSpPr>
            <p:nvPr/>
          </p:nvCxnSpPr>
          <p:spPr>
            <a:xfrm>
              <a:off x="-725322" y="2532294"/>
              <a:ext cx="4705826" cy="34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図形グループ 34">
            <a:extLst>
              <a:ext uri="{FF2B5EF4-FFF2-40B4-BE49-F238E27FC236}">
                <a16:creationId xmlns:a16="http://schemas.microsoft.com/office/drawing/2014/main" id="{77308E06-8331-4948-B82D-3EAFCCE677F7}"/>
              </a:ext>
            </a:extLst>
          </p:cNvPr>
          <p:cNvGrpSpPr/>
          <p:nvPr/>
        </p:nvGrpSpPr>
        <p:grpSpPr>
          <a:xfrm>
            <a:off x="2055448" y="6001209"/>
            <a:ext cx="2282792" cy="407208"/>
            <a:chOff x="-2139452" y="2535746"/>
            <a:chExt cx="6119956" cy="515109"/>
          </a:xfrm>
        </p:grpSpPr>
        <p:cxnSp>
          <p:nvCxnSpPr>
            <p:cNvPr id="83" name="直線コネクタ 82">
              <a:extLst>
                <a:ext uri="{FF2B5EF4-FFF2-40B4-BE49-F238E27FC236}">
                  <a16:creationId xmlns:a16="http://schemas.microsoft.com/office/drawing/2014/main" id="{67DB1536-1072-ED43-B6E5-C10C349D0F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2120672" y="2555349"/>
              <a:ext cx="0" cy="1408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線コネクタ 83">
              <a:extLst>
                <a:ext uri="{FF2B5EF4-FFF2-40B4-BE49-F238E27FC236}">
                  <a16:creationId xmlns:a16="http://schemas.microsoft.com/office/drawing/2014/main" id="{E584C53A-077F-9F4C-90E3-9FD21D7551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0175" y="2540920"/>
              <a:ext cx="9268" cy="5099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コネクタ 84">
              <a:extLst>
                <a:ext uri="{FF2B5EF4-FFF2-40B4-BE49-F238E27FC236}">
                  <a16:creationId xmlns:a16="http://schemas.microsoft.com/office/drawing/2014/main" id="{BC0F2255-F12B-C54A-B3B1-AD799BE04A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2139452" y="2535746"/>
              <a:ext cx="6119956" cy="179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87704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B5ADC91-CB00-B744-9089-8593E47C8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53" y="1061966"/>
            <a:ext cx="5283706" cy="4239373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D5F672A-2F8B-1B42-B924-F17E1D54DDC1}"/>
              </a:ext>
            </a:extLst>
          </p:cNvPr>
          <p:cNvSpPr txBox="1"/>
          <p:nvPr/>
        </p:nvSpPr>
        <p:spPr>
          <a:xfrm rot="16200000">
            <a:off x="-188774" y="2317871"/>
            <a:ext cx="84670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err="1">
                <a:latin typeface="Times New Roman"/>
                <a:cs typeface="Times New Roman"/>
              </a:rPr>
              <a:t>mPAP</a:t>
            </a:r>
            <a:endParaRPr lang="en-US" altLang="ja-JP" sz="1500" dirty="0">
              <a:latin typeface="Times New Roman"/>
              <a:cs typeface="Times New Roman"/>
            </a:endParaRPr>
          </a:p>
          <a:p>
            <a:r>
              <a:rPr lang="en-US" altLang="ja-JP" sz="1500" dirty="0">
                <a:latin typeface="Times New Roman"/>
                <a:cs typeface="Times New Roman"/>
              </a:rPr>
              <a:t>(mmHg)</a:t>
            </a:r>
            <a:endParaRPr lang="ja-JP" altLang="en-US" sz="1500" dirty="0">
              <a:latin typeface="Times New Roman"/>
              <a:cs typeface="Times New Roman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84D30D8-FDD1-6E45-BEC7-C995C8C9211F}"/>
              </a:ext>
            </a:extLst>
          </p:cNvPr>
          <p:cNvSpPr txBox="1"/>
          <p:nvPr/>
        </p:nvSpPr>
        <p:spPr>
          <a:xfrm>
            <a:off x="1012025" y="5263088"/>
            <a:ext cx="7809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350" dirty="0">
                <a:latin typeface="Times New Roman"/>
                <a:cs typeface="Times New Roman"/>
              </a:rPr>
              <a:t>Baseline</a:t>
            </a:r>
            <a:endParaRPr lang="ja-JP" altLang="en-US" sz="1350" dirty="0">
              <a:latin typeface="Times New Roman"/>
              <a:cs typeface="Times New Roman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0749E6E-40B2-E546-AF01-A24EEED62E16}"/>
              </a:ext>
            </a:extLst>
          </p:cNvPr>
          <p:cNvSpPr txBox="1"/>
          <p:nvPr/>
        </p:nvSpPr>
        <p:spPr>
          <a:xfrm>
            <a:off x="2362763" y="5258343"/>
            <a:ext cx="77617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350" dirty="0">
                <a:latin typeface="Times New Roman"/>
                <a:cs typeface="Times New Roman"/>
              </a:rPr>
              <a:t>Month 6</a:t>
            </a:r>
            <a:endParaRPr lang="ja-JP" altLang="en-US" sz="1350" dirty="0">
              <a:latin typeface="Times New Roman"/>
              <a:cs typeface="Times New Roman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8BC1FFA-31A6-DD49-970F-FB6A12A6FE27}"/>
              </a:ext>
            </a:extLst>
          </p:cNvPr>
          <p:cNvSpPr txBox="1"/>
          <p:nvPr/>
        </p:nvSpPr>
        <p:spPr>
          <a:xfrm>
            <a:off x="3744425" y="5278730"/>
            <a:ext cx="7809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350" dirty="0">
                <a:latin typeface="Times New Roman"/>
                <a:cs typeface="Times New Roman"/>
              </a:rPr>
              <a:t>Baseline</a:t>
            </a:r>
            <a:endParaRPr lang="ja-JP" altLang="en-US" sz="1350" dirty="0">
              <a:latin typeface="Times New Roman"/>
              <a:cs typeface="Times New Roman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090DF938-9DD0-A347-AD97-B107F57BE074}"/>
              </a:ext>
            </a:extLst>
          </p:cNvPr>
          <p:cNvSpPr txBox="1"/>
          <p:nvPr/>
        </p:nvSpPr>
        <p:spPr>
          <a:xfrm>
            <a:off x="5119657" y="5273985"/>
            <a:ext cx="77617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350" dirty="0">
                <a:latin typeface="Times New Roman"/>
                <a:cs typeface="Times New Roman"/>
              </a:rPr>
              <a:t>Month 6</a:t>
            </a:r>
            <a:endParaRPr lang="ja-JP" altLang="en-US" sz="1350" dirty="0">
              <a:latin typeface="Times New Roman"/>
              <a:cs typeface="Times New Roman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B1971ACC-6B25-AB48-9375-7D65C634D4B1}"/>
              </a:ext>
            </a:extLst>
          </p:cNvPr>
          <p:cNvSpPr txBox="1"/>
          <p:nvPr/>
        </p:nvSpPr>
        <p:spPr>
          <a:xfrm>
            <a:off x="0" y="84171"/>
            <a:ext cx="5725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</a:t>
            </a:r>
            <a:r>
              <a:rPr lang="en-US" altLang="ja-JP" dirty="0">
                <a:latin typeface="Times New Roman"/>
                <a:cs typeface="Times New Roman"/>
              </a:rPr>
              <a:t> 5</a:t>
            </a:r>
          </a:p>
          <a:p>
            <a:r>
              <a:rPr lang="en-US" altLang="ja-JP" sz="1400" b="1" dirty="0">
                <a:latin typeface="Times New Roman"/>
                <a:cs typeface="Times New Roman"/>
              </a:rPr>
              <a:t>b.</a:t>
            </a:r>
            <a:r>
              <a:rPr lang="en-US" altLang="ja-JP" sz="1350" b="1" dirty="0"/>
              <a:t> Changes in </a:t>
            </a:r>
            <a:r>
              <a:rPr lang="en-US" altLang="ja-JP" sz="1350" b="1" dirty="0" err="1"/>
              <a:t>mPAP</a:t>
            </a:r>
            <a:r>
              <a:rPr lang="en-US" altLang="ja-JP" sz="1350" b="1" dirty="0"/>
              <a:t> at month 6 in the untreated group vs. drug-treated group</a:t>
            </a:r>
            <a:endParaRPr lang="en-US" altLang="ja-JP" sz="1350" dirty="0">
              <a:latin typeface="Times New Roman"/>
              <a:cs typeface="Times New Roman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61915000-72D3-1142-B512-EE38F49662B7}"/>
              </a:ext>
            </a:extLst>
          </p:cNvPr>
          <p:cNvSpPr txBox="1"/>
          <p:nvPr/>
        </p:nvSpPr>
        <p:spPr>
          <a:xfrm>
            <a:off x="1255809" y="5585084"/>
            <a:ext cx="124906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100" dirty="0">
                <a:latin typeface="Times New Roman"/>
                <a:cs typeface="Times New Roman"/>
              </a:rPr>
              <a:t>Untreated</a:t>
            </a:r>
            <a:endParaRPr lang="ja-JP" altLang="en-US" sz="2100" dirty="0">
              <a:latin typeface="Times New Roman"/>
              <a:cs typeface="Times New Roman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E0496F56-59CF-FF45-A2D6-8E6D366E617F}"/>
              </a:ext>
            </a:extLst>
          </p:cNvPr>
          <p:cNvSpPr txBox="1"/>
          <p:nvPr/>
        </p:nvSpPr>
        <p:spPr>
          <a:xfrm>
            <a:off x="3961374" y="5585084"/>
            <a:ext cx="156324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100" dirty="0">
                <a:latin typeface="Times New Roman"/>
                <a:cs typeface="Times New Roman"/>
              </a:rPr>
              <a:t>Drug-treated</a:t>
            </a:r>
            <a:endParaRPr lang="ja-JP" altLang="en-US" sz="2100" dirty="0">
              <a:latin typeface="Times New Roman"/>
              <a:cs typeface="Times New Roman"/>
            </a:endParaRPr>
          </a:p>
        </p:txBody>
      </p:sp>
      <p:grpSp>
        <p:nvGrpSpPr>
          <p:cNvPr id="49" name="図形グループ 34">
            <a:extLst>
              <a:ext uri="{FF2B5EF4-FFF2-40B4-BE49-F238E27FC236}">
                <a16:creationId xmlns:a16="http://schemas.microsoft.com/office/drawing/2014/main" id="{5B2A0825-2D7D-5940-A8D4-9640B522ED87}"/>
              </a:ext>
            </a:extLst>
          </p:cNvPr>
          <p:cNvGrpSpPr/>
          <p:nvPr/>
        </p:nvGrpSpPr>
        <p:grpSpPr>
          <a:xfrm>
            <a:off x="1285148" y="1351169"/>
            <a:ext cx="1335020" cy="496401"/>
            <a:chOff x="2325125" y="2039289"/>
            <a:chExt cx="1780026" cy="661868"/>
          </a:xfrm>
        </p:grpSpPr>
        <p:cxnSp>
          <p:nvCxnSpPr>
            <p:cNvPr id="50" name="直線コネクタ 49">
              <a:extLst>
                <a:ext uri="{FF2B5EF4-FFF2-40B4-BE49-F238E27FC236}">
                  <a16:creationId xmlns:a16="http://schemas.microsoft.com/office/drawing/2014/main" id="{C0AF0267-6779-A940-BE3E-3DB8B1BAA352}"/>
                </a:ext>
              </a:extLst>
            </p:cNvPr>
            <p:cNvCxnSpPr/>
            <p:nvPr/>
          </p:nvCxnSpPr>
          <p:spPr>
            <a:xfrm flipV="1">
              <a:off x="2325125" y="2039289"/>
              <a:ext cx="0" cy="66186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コネクタ 50">
              <a:extLst>
                <a:ext uri="{FF2B5EF4-FFF2-40B4-BE49-F238E27FC236}">
                  <a16:creationId xmlns:a16="http://schemas.microsoft.com/office/drawing/2014/main" id="{71D3EE09-055B-D949-96E0-A40FAD604424}"/>
                </a:ext>
              </a:extLst>
            </p:cNvPr>
            <p:cNvCxnSpPr/>
            <p:nvPr/>
          </p:nvCxnSpPr>
          <p:spPr>
            <a:xfrm flipV="1">
              <a:off x="4105151" y="2039289"/>
              <a:ext cx="0" cy="1881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コネクタ 51">
              <a:extLst>
                <a:ext uri="{FF2B5EF4-FFF2-40B4-BE49-F238E27FC236}">
                  <a16:creationId xmlns:a16="http://schemas.microsoft.com/office/drawing/2014/main" id="{EDD9342A-5B14-8F4D-9C7C-7E94FB0DA8EF}"/>
                </a:ext>
              </a:extLst>
            </p:cNvPr>
            <p:cNvCxnSpPr/>
            <p:nvPr/>
          </p:nvCxnSpPr>
          <p:spPr>
            <a:xfrm>
              <a:off x="2325125" y="2039289"/>
              <a:ext cx="178002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9D93E353-B2AE-FB45-86A4-6BD474FA2A41}"/>
              </a:ext>
            </a:extLst>
          </p:cNvPr>
          <p:cNvSpPr txBox="1"/>
          <p:nvPr/>
        </p:nvSpPr>
        <p:spPr>
          <a:xfrm>
            <a:off x="1012025" y="723454"/>
            <a:ext cx="5255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Times New Roman"/>
                <a:cs typeface="Times New Roman"/>
              </a:rPr>
              <a:t>Mean difference</a:t>
            </a:r>
            <a:r>
              <a:rPr lang="ja-JP" altLang="en-US">
                <a:latin typeface="Times New Roman"/>
                <a:cs typeface="Times New Roman"/>
              </a:rPr>
              <a:t>：</a:t>
            </a:r>
            <a:r>
              <a:rPr lang="en-US" altLang="ja-JP" dirty="0">
                <a:latin typeface="Times New Roman"/>
                <a:cs typeface="Times New Roman"/>
              </a:rPr>
              <a:t>+ 0.44              -2.72  </a:t>
            </a:r>
          </a:p>
          <a:p>
            <a:r>
              <a:rPr lang="en-US" altLang="ja-JP" dirty="0">
                <a:latin typeface="Times New Roman"/>
                <a:cs typeface="Times New Roman"/>
              </a:rPr>
              <a:t>(</a:t>
            </a:r>
            <a:r>
              <a:rPr lang="en-US" altLang="ja-JP" i="1" dirty="0">
                <a:latin typeface="Times New Roman"/>
                <a:cs typeface="Times New Roman"/>
              </a:rPr>
              <a:t>P</a:t>
            </a:r>
            <a:r>
              <a:rPr lang="en-US" altLang="ja-JP" dirty="0">
                <a:latin typeface="Times New Roman"/>
                <a:cs typeface="Times New Roman"/>
              </a:rPr>
              <a:t> = 0.85)					(</a:t>
            </a:r>
            <a:r>
              <a:rPr lang="en-US" altLang="ja-JP" i="1" dirty="0">
                <a:latin typeface="Times New Roman"/>
                <a:cs typeface="Times New Roman"/>
              </a:rPr>
              <a:t>P</a:t>
            </a:r>
            <a:r>
              <a:rPr lang="en-US" altLang="ja-JP" dirty="0">
                <a:latin typeface="Times New Roman"/>
                <a:cs typeface="Times New Roman"/>
              </a:rPr>
              <a:t> = 0.022</a:t>
            </a:r>
            <a:r>
              <a:rPr lang="ja-JP" altLang="en-US">
                <a:latin typeface="Times New Roman"/>
                <a:cs typeface="Times New Roman"/>
              </a:rPr>
              <a:t>*</a:t>
            </a:r>
            <a:r>
              <a:rPr lang="en-US" altLang="ja-JP" dirty="0">
                <a:latin typeface="Times New Roman"/>
                <a:cs typeface="Times New Roman"/>
              </a:rPr>
              <a:t>)</a:t>
            </a:r>
            <a:endParaRPr lang="ja-JP" altLang="en-US">
              <a:latin typeface="Times New Roman"/>
              <a:cs typeface="Times New Roman"/>
            </a:endParaRPr>
          </a:p>
        </p:txBody>
      </p:sp>
      <p:grpSp>
        <p:nvGrpSpPr>
          <p:cNvPr id="54" name="図形グループ 39">
            <a:extLst>
              <a:ext uri="{FF2B5EF4-FFF2-40B4-BE49-F238E27FC236}">
                <a16:creationId xmlns:a16="http://schemas.microsoft.com/office/drawing/2014/main" id="{2D8360DC-BB16-E34E-83F4-96DC29E014BE}"/>
              </a:ext>
            </a:extLst>
          </p:cNvPr>
          <p:cNvGrpSpPr/>
          <p:nvPr/>
        </p:nvGrpSpPr>
        <p:grpSpPr>
          <a:xfrm flipH="1">
            <a:off x="3798916" y="1418510"/>
            <a:ext cx="1335020" cy="1459601"/>
            <a:chOff x="2325125" y="2039289"/>
            <a:chExt cx="1780026" cy="1946135"/>
          </a:xfrm>
        </p:grpSpPr>
        <p:cxnSp>
          <p:nvCxnSpPr>
            <p:cNvPr id="55" name="直線コネクタ 54">
              <a:extLst>
                <a:ext uri="{FF2B5EF4-FFF2-40B4-BE49-F238E27FC236}">
                  <a16:creationId xmlns:a16="http://schemas.microsoft.com/office/drawing/2014/main" id="{368EDD22-CC44-4842-806D-AAE3BB70C6C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25125" y="2039289"/>
              <a:ext cx="19039" cy="19461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コネクタ 55">
              <a:extLst>
                <a:ext uri="{FF2B5EF4-FFF2-40B4-BE49-F238E27FC236}">
                  <a16:creationId xmlns:a16="http://schemas.microsoft.com/office/drawing/2014/main" id="{CF02EB10-A66A-B644-936B-3E69E308143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05151" y="2039289"/>
              <a:ext cx="0" cy="103478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コネクタ 56">
              <a:extLst>
                <a:ext uri="{FF2B5EF4-FFF2-40B4-BE49-F238E27FC236}">
                  <a16:creationId xmlns:a16="http://schemas.microsoft.com/office/drawing/2014/main" id="{60D2CD63-9560-8D42-BFED-2589DA9227FA}"/>
                </a:ext>
              </a:extLst>
            </p:cNvPr>
            <p:cNvCxnSpPr/>
            <p:nvPr/>
          </p:nvCxnSpPr>
          <p:spPr>
            <a:xfrm>
              <a:off x="2325125" y="2039289"/>
              <a:ext cx="178002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B3B5CC9B-624F-4346-BB1C-1ABDA6F9EE07}"/>
              </a:ext>
            </a:extLst>
          </p:cNvPr>
          <p:cNvCxnSpPr/>
          <p:nvPr/>
        </p:nvCxnSpPr>
        <p:spPr>
          <a:xfrm>
            <a:off x="653176" y="5177027"/>
            <a:ext cx="5162224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5B68E61-2057-F29E-5AC6-BB4921D97927}"/>
              </a:ext>
            </a:extLst>
          </p:cNvPr>
          <p:cNvSpPr txBox="1"/>
          <p:nvPr/>
        </p:nvSpPr>
        <p:spPr>
          <a:xfrm>
            <a:off x="0" y="6045983"/>
            <a:ext cx="680083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Compared with baseline, there was a significant decrease in </a:t>
            </a:r>
            <a:r>
              <a:rPr lang="en-US" altLang="ja-JP" sz="1400" kern="100" dirty="0" err="1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mPAP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at months 6 and 18(mean difference; -2.72 at month 6; </a:t>
            </a:r>
            <a:r>
              <a:rPr lang="en-US" altLang="ja-JP" sz="1400" i="1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= 0.022, -2.56 at month 18; </a:t>
            </a:r>
            <a:r>
              <a:rPr lang="en-US" altLang="ja-JP" sz="1400" i="1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= 0.030), and a decreasing trend at month 12, although no significant difference was noted (mean difference; -3.18 at month 12; </a:t>
            </a:r>
            <a:r>
              <a:rPr lang="en-US" altLang="ja-JP" sz="1400" i="1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= 0.063; R = 0.58). A similar trend was observed for PVR (-0.83 at month 6; </a:t>
            </a:r>
            <a:r>
              <a:rPr lang="en-US" altLang="ja-JP" sz="1400" i="1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= 0.077; R = 0.53, -1.26 at month 12; </a:t>
            </a:r>
            <a:r>
              <a:rPr lang="en-US" altLang="ja-JP" sz="1400" i="1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= 0.0086; R = 0.68; -0.94 at month 18; </a:t>
            </a:r>
            <a:r>
              <a:rPr lang="en-US" altLang="ja-JP" sz="1400" i="1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= 0.079; R = 0.44). Compared with baseline, there was a significant improvement in cardiac output at month 6 and at month 12 (mean difference; +0.74 at month 6; </a:t>
            </a:r>
            <a:r>
              <a:rPr lang="en-US" altLang="ja-JP" sz="1400" i="1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= 0.029; R = 0.76, +1.48 at month 12; </a:t>
            </a:r>
            <a:r>
              <a:rPr lang="en-US" altLang="ja-JP" sz="1400" i="1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= 0.0033; R = 0.50), but no significant change was noted from baseline to month 18 and month 24. </a:t>
            </a:r>
            <a:endParaRPr lang="ja-JP" altLang="ja-JP" sz="1400" kern="100">
              <a:effectLst/>
              <a:latin typeface="Times New Roman" panose="02020603050405020304" pitchFamily="18" charset="0"/>
              <a:ea typeface="ＭＳ 明朝" panose="02020609040205080304" pitchFamily="49" charset="-128"/>
            </a:endParaRPr>
          </a:p>
          <a:p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On the other hand, in the untreated group, there was no significant change at month 6 from the baseline in lung function and RHC (mean difference: FEV1: -0.20; </a:t>
            </a:r>
            <a:r>
              <a:rPr lang="en-US" altLang="ja-JP" sz="1400" i="1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= 0.45; R =- 0.060. FEV1%: -8.63; </a:t>
            </a:r>
            <a:r>
              <a:rPr lang="en-US" altLang="ja-JP" sz="1400" i="1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= 0.21; R =- 0.47. %FEV1: -6.96; </a:t>
            </a:r>
            <a:r>
              <a:rPr lang="en-US" altLang="ja-JP" sz="1400" i="1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= 0.51; R =- 0.18.  %DLCO: +3.48; </a:t>
            </a:r>
            <a:r>
              <a:rPr lang="en-US" altLang="ja-JP" sz="1400" i="1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= 0.74; R =- 0.32. </a:t>
            </a:r>
            <a:r>
              <a:rPr lang="en-US" altLang="ja-JP" sz="1400" kern="100" dirty="0" err="1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mPAP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: +0.44; </a:t>
            </a:r>
            <a:r>
              <a:rPr lang="en-US" altLang="ja-JP" sz="1400" i="1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= 0.85; R =- 0.37. PVR: -0.62; </a:t>
            </a:r>
            <a:r>
              <a:rPr lang="en-US" altLang="ja-JP" sz="1400" i="1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= 0.36; R =- 0. 60. CO: +0.078; </a:t>
            </a:r>
            <a:r>
              <a:rPr lang="en-US" altLang="ja-JP" sz="1400" i="1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P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= 0.87; R =- 0.35.)</a:t>
            </a:r>
            <a:endParaRPr kumimoji="1" lang="ja-JP" altLang="en-US" sz="1400"/>
          </a:p>
        </p:txBody>
      </p:sp>
    </p:spTree>
    <p:extLst>
      <p:ext uri="{BB962C8B-B14F-4D97-AF65-F5344CB8AC3E}">
        <p14:creationId xmlns:p14="http://schemas.microsoft.com/office/powerpoint/2010/main" val="89379849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451</Words>
  <Application>Microsoft Macintosh PowerPoint</Application>
  <PresentationFormat>画面に合わせる (4:3)</PresentationFormat>
  <Paragraphs>40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</vt:lpstr>
      <vt:lpstr>Arial</vt:lpstr>
      <vt:lpstr>Calibri</vt:lpstr>
      <vt:lpstr>Times New Roman</vt:lpstr>
      <vt:lpstr>ホワイト</vt:lpstr>
      <vt:lpstr>PowerPoint プレゼンテーション</vt:lpstr>
      <vt:lpstr>PowerPoint プレゼンテーション</vt:lpstr>
    </vt:vector>
  </TitlesOfParts>
  <Company>NMS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（株）日本トランスレーションセンター;田中 庸介</dc:creator>
  <cp:lastModifiedBy>田中 庸介</cp:lastModifiedBy>
  <cp:revision>37</cp:revision>
  <dcterms:created xsi:type="dcterms:W3CDTF">2015-05-04T22:34:35Z</dcterms:created>
  <dcterms:modified xsi:type="dcterms:W3CDTF">2023-08-14T06:55:37Z</dcterms:modified>
</cp:coreProperties>
</file>