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182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9B723-9DAF-904A-AB8D-D81CEF83C6AF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6E5FC-9B5C-044C-BC4A-9E92398AE2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9888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9B723-9DAF-904A-AB8D-D81CEF83C6AF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6E5FC-9B5C-044C-BC4A-9E92398AE2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830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9B723-9DAF-904A-AB8D-D81CEF83C6AF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6E5FC-9B5C-044C-BC4A-9E92398AE2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7135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9B723-9DAF-904A-AB8D-D81CEF83C6AF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6E5FC-9B5C-044C-BC4A-9E92398AE2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5225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9B723-9DAF-904A-AB8D-D81CEF83C6AF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6E5FC-9B5C-044C-BC4A-9E92398AE2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5207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9B723-9DAF-904A-AB8D-D81CEF83C6AF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6E5FC-9B5C-044C-BC4A-9E92398AE2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4755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9B723-9DAF-904A-AB8D-D81CEF83C6AF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6E5FC-9B5C-044C-BC4A-9E92398AE2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9275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9B723-9DAF-904A-AB8D-D81CEF83C6AF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6E5FC-9B5C-044C-BC4A-9E92398AE2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9962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9B723-9DAF-904A-AB8D-D81CEF83C6AF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6E5FC-9B5C-044C-BC4A-9E92398AE2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0168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9B723-9DAF-904A-AB8D-D81CEF83C6AF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6E5FC-9B5C-044C-BC4A-9E92398AE2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3443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9B723-9DAF-904A-AB8D-D81CEF83C6AF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6E5FC-9B5C-044C-BC4A-9E92398AE2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2836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39B723-9DAF-904A-AB8D-D81CEF83C6AF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F6E5FC-9B5C-044C-BC4A-9E92398AE2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4998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6"/>
          <p:cNvSpPr>
            <a:spLocks noChangeArrowheads="1"/>
          </p:cNvSpPr>
          <p:nvPr/>
        </p:nvSpPr>
        <p:spPr bwMode="auto">
          <a:xfrm>
            <a:off x="1071882" y="4456191"/>
            <a:ext cx="7000234" cy="1579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1" rIns="100783" bIns="50391">
            <a:spAutoFit/>
          </a:bodyPr>
          <a:lstStyle/>
          <a:p>
            <a:pPr defTabSz="1006475"/>
            <a:r>
              <a:rPr lang="en-US" altLang="ja-JP" sz="1600" dirty="0"/>
              <a:t>TMET was conducted using MAX 1 (Sensor Medics) according to the protocol proposed by the Research Group on Respiratory Failure (MHLW-designated disease) (37). </a:t>
            </a:r>
          </a:p>
          <a:p>
            <a:pPr defTabSz="1006475"/>
            <a:r>
              <a:rPr lang="en-US" altLang="ja-JP" sz="1600" dirty="0"/>
              <a:t>Maximal exercise tolerance, post-TMET ABG, BNP and/or NT-</a:t>
            </a:r>
            <a:r>
              <a:rPr lang="en-US" altLang="ja-JP" sz="1600" dirty="0" err="1"/>
              <a:t>proBNP</a:t>
            </a:r>
            <a:r>
              <a:rPr lang="en-US" altLang="ja-JP" sz="1600" dirty="0"/>
              <a:t> and arterial plasma lactate were measured.</a:t>
            </a:r>
          </a:p>
          <a:p>
            <a:pPr defTabSz="1006475"/>
            <a:endParaRPr lang="en-US" altLang="ja-JP" sz="1600" dirty="0"/>
          </a:p>
        </p:txBody>
      </p:sp>
      <p:sp>
        <p:nvSpPr>
          <p:cNvPr id="5" name="Rectangle 36"/>
          <p:cNvSpPr>
            <a:spLocks noChangeArrowheads="1"/>
          </p:cNvSpPr>
          <p:nvPr/>
        </p:nvSpPr>
        <p:spPr bwMode="auto">
          <a:xfrm>
            <a:off x="1962993" y="1137719"/>
            <a:ext cx="4809375" cy="3150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2000" tIns="36000" rIns="72000" bIns="36000">
            <a:spAutoFit/>
          </a:bodyPr>
          <a:lstStyle/>
          <a:p>
            <a:r>
              <a:rPr lang="en-US" altLang="ja-JP" sz="2000" dirty="0"/>
              <a:t>Time(min)  	speed(km/</a:t>
            </a:r>
            <a:r>
              <a:rPr lang="en-US" altLang="ja-JP" sz="2000" dirty="0" err="1"/>
              <a:t>hr</a:t>
            </a:r>
            <a:r>
              <a:rPr lang="en-US" altLang="ja-JP" sz="2000" dirty="0"/>
              <a:t>)	inclination(%)</a:t>
            </a:r>
          </a:p>
          <a:p>
            <a:endParaRPr lang="en-US" altLang="ja-JP" sz="2000" dirty="0"/>
          </a:p>
          <a:p>
            <a:r>
              <a:rPr lang="en-US" altLang="ja-JP" sz="2000" dirty="0"/>
              <a:t>	1					1		 	0</a:t>
            </a:r>
          </a:p>
          <a:p>
            <a:r>
              <a:rPr lang="en-US" altLang="ja-JP" sz="2000" dirty="0"/>
              <a:t>	2					2		 	0</a:t>
            </a:r>
          </a:p>
          <a:p>
            <a:r>
              <a:rPr lang="en-US" altLang="ja-JP" sz="2000" dirty="0"/>
              <a:t>	3					3		 	0</a:t>
            </a:r>
          </a:p>
          <a:p>
            <a:r>
              <a:rPr lang="en-US" altLang="ja-JP" sz="2000" dirty="0"/>
              <a:t>	4					3		 	2</a:t>
            </a:r>
          </a:p>
          <a:p>
            <a:r>
              <a:rPr lang="en-US" altLang="ja-JP" sz="2000" dirty="0"/>
              <a:t>	5					3			4</a:t>
            </a:r>
          </a:p>
          <a:p>
            <a:r>
              <a:rPr lang="en-US" altLang="ja-JP" sz="2000" dirty="0"/>
              <a:t>	6					4		 	8</a:t>
            </a:r>
          </a:p>
          <a:p>
            <a:r>
              <a:rPr lang="en-US" altLang="ja-JP" sz="2000" dirty="0"/>
              <a:t>	7					4			12</a:t>
            </a:r>
          </a:p>
          <a:p>
            <a:r>
              <a:rPr lang="en-US" altLang="ja-JP" sz="2000" dirty="0"/>
              <a:t>	8					5			12</a:t>
            </a:r>
          </a:p>
        </p:txBody>
      </p:sp>
      <p:sp>
        <p:nvSpPr>
          <p:cNvPr id="6" name="Line 37"/>
          <p:cNvSpPr>
            <a:spLocks noChangeShapeType="1"/>
          </p:cNvSpPr>
          <p:nvPr/>
        </p:nvSpPr>
        <p:spPr bwMode="auto">
          <a:xfrm>
            <a:off x="1726691" y="1618177"/>
            <a:ext cx="540004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lIns="72000" tIns="36000" rIns="72000" bIns="36000" anchor="ctr"/>
          <a:lstStyle/>
          <a:p>
            <a:endParaRPr lang="ja-JP" altLang="en-US" sz="1600"/>
          </a:p>
        </p:txBody>
      </p:sp>
      <p:sp>
        <p:nvSpPr>
          <p:cNvPr id="7" name="Line 38"/>
          <p:cNvSpPr>
            <a:spLocks noChangeShapeType="1"/>
          </p:cNvSpPr>
          <p:nvPr/>
        </p:nvSpPr>
        <p:spPr bwMode="auto">
          <a:xfrm>
            <a:off x="1726691" y="4206195"/>
            <a:ext cx="540162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lIns="72000" tIns="36000" rIns="72000" bIns="36000" anchor="ctr"/>
          <a:lstStyle/>
          <a:p>
            <a:endParaRPr lang="ja-JP" altLang="en-US" sz="160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7B95925-3EBD-1744-B2AF-5040F871A8A6}"/>
              </a:ext>
            </a:extLst>
          </p:cNvPr>
          <p:cNvSpPr txBox="1"/>
          <p:nvPr/>
        </p:nvSpPr>
        <p:spPr>
          <a:xfrm>
            <a:off x="191344" y="204993"/>
            <a:ext cx="87613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Figure.2: TMET(Treadmill exercise test) protocol</a:t>
            </a:r>
            <a:endParaRPr kumimoji="1" lang="ja-JP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093653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175</Words>
  <Application>Microsoft Macintosh PowerPoint</Application>
  <PresentationFormat>画面に合わせる (4:3)</PresentationFormat>
  <Paragraphs>13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ホワイト</vt:lpstr>
      <vt:lpstr>PowerPoint プレゼンテーション</vt:lpstr>
    </vt:vector>
  </TitlesOfParts>
  <Company>NMS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田中 庸介</dc:creator>
  <cp:lastModifiedBy>田中 庸介</cp:lastModifiedBy>
  <cp:revision>6</cp:revision>
  <dcterms:created xsi:type="dcterms:W3CDTF">2015-07-02T09:23:51Z</dcterms:created>
  <dcterms:modified xsi:type="dcterms:W3CDTF">2023-08-14T06:38:49Z</dcterms:modified>
</cp:coreProperties>
</file>