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9" r:id="rId2"/>
  </p:sldIdLst>
  <p:sldSz cx="9601200" cy="12801600" type="A3"/>
  <p:notesSz cx="6858000" cy="9144000"/>
  <p:defaultTextStyle>
    <a:defPPr>
      <a:defRPr lang="ja-JP"/>
    </a:defPPr>
    <a:lvl1pPr marL="0" algn="l" defTabSz="640080" rtl="0" eaLnBrk="1" latinLnBrk="0" hangingPunct="1">
      <a:defRPr kumimoji="1" sz="252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640080" rtl="0" eaLnBrk="1" latinLnBrk="0" hangingPunct="1">
      <a:defRPr kumimoji="1" sz="252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640080" rtl="0" eaLnBrk="1" latinLnBrk="0" hangingPunct="1">
      <a:defRPr kumimoji="1" sz="252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640080" rtl="0" eaLnBrk="1" latinLnBrk="0" hangingPunct="1">
      <a:defRPr kumimoji="1" sz="252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640080" rtl="0" eaLnBrk="1" latinLnBrk="0" hangingPunct="1">
      <a:defRPr kumimoji="1" sz="252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640080" rtl="0" eaLnBrk="1" latinLnBrk="0" hangingPunct="1">
      <a:defRPr kumimoji="1" sz="252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640080" rtl="0" eaLnBrk="1" latinLnBrk="0" hangingPunct="1">
      <a:defRPr kumimoji="1" sz="252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640080" rtl="0" eaLnBrk="1" latinLnBrk="0" hangingPunct="1">
      <a:defRPr kumimoji="1" sz="252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640080" rtl="0" eaLnBrk="1" latinLnBrk="0" hangingPunct="1">
      <a:defRPr kumimoji="1" sz="25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592"/>
    <p:restoredTop sz="94674"/>
  </p:normalViewPr>
  <p:slideViewPr>
    <p:cSldViewPr snapToGrid="0" snapToObjects="1">
      <p:cViewPr varScale="1">
        <p:scale>
          <a:sx n="66" d="100"/>
          <a:sy n="66" d="100"/>
        </p:scale>
        <p:origin x="2512" y="208"/>
      </p:cViewPr>
      <p:guideLst>
        <p:guide orient="horz" pos="4032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84EEC1-9D65-9B4A-BEF0-E37E684EAE81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53DF1-30A0-6F48-BDF2-9732DE696D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6807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353DF1-30A0-6F48-BDF2-9732DE696D5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6820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20090" y="3976796"/>
            <a:ext cx="8161020" cy="2744046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0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60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40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8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60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3DA3D-1C20-C946-B612-9B9A084390CB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CB2FE-AF85-7F4F-BFCD-512292C526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4238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3DA3D-1C20-C946-B612-9B9A084390CB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CB2FE-AF85-7F4F-BFCD-512292C526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3020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960870" y="512660"/>
            <a:ext cx="2160270" cy="10922846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80060" y="512660"/>
            <a:ext cx="6320790" cy="10922846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3DA3D-1C20-C946-B612-9B9A084390CB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CB2FE-AF85-7F4F-BFCD-512292C526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803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3DA3D-1C20-C946-B612-9B9A084390CB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CB2FE-AF85-7F4F-BFCD-512292C526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0957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58429" y="8226214"/>
            <a:ext cx="8161020" cy="2542540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58429" y="5425866"/>
            <a:ext cx="8161020" cy="2800349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8006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3DA3D-1C20-C946-B612-9B9A084390CB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CB2FE-AF85-7F4F-BFCD-512292C526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7701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80060" y="2987042"/>
            <a:ext cx="4240530" cy="8448464"/>
          </a:xfrm>
        </p:spPr>
        <p:txBody>
          <a:bodyPr/>
          <a:lstStyle>
            <a:lvl1pPr>
              <a:defRPr sz="2940"/>
            </a:lvl1pPr>
            <a:lvl2pPr>
              <a:defRPr sz="2520"/>
            </a:lvl2pPr>
            <a:lvl3pPr>
              <a:defRPr sz="2100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880610" y="2987042"/>
            <a:ext cx="4240530" cy="8448464"/>
          </a:xfrm>
        </p:spPr>
        <p:txBody>
          <a:bodyPr/>
          <a:lstStyle>
            <a:lvl1pPr>
              <a:defRPr sz="2940"/>
            </a:lvl1pPr>
            <a:lvl2pPr>
              <a:defRPr sz="2520"/>
            </a:lvl2pPr>
            <a:lvl3pPr>
              <a:defRPr sz="2100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3DA3D-1C20-C946-B612-9B9A084390CB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CB2FE-AF85-7F4F-BFCD-512292C526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4646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80061" y="2865544"/>
            <a:ext cx="4242197" cy="1194222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80061" y="4059766"/>
            <a:ext cx="4242197" cy="7375738"/>
          </a:xfrm>
        </p:spPr>
        <p:txBody>
          <a:bodyPr/>
          <a:lstStyle>
            <a:lvl1pPr>
              <a:defRPr sz="2520"/>
            </a:lvl1pPr>
            <a:lvl2pPr>
              <a:defRPr sz="2100"/>
            </a:lvl2pPr>
            <a:lvl3pPr>
              <a:defRPr sz="1890"/>
            </a:lvl3pPr>
            <a:lvl4pPr>
              <a:defRPr sz="1680"/>
            </a:lvl4pPr>
            <a:lvl5pPr>
              <a:defRPr sz="1680"/>
            </a:lvl5pPr>
            <a:lvl6pPr>
              <a:defRPr sz="1680"/>
            </a:lvl6pPr>
            <a:lvl7pPr>
              <a:defRPr sz="1680"/>
            </a:lvl7pPr>
            <a:lvl8pPr>
              <a:defRPr sz="1680"/>
            </a:lvl8pPr>
            <a:lvl9pPr>
              <a:defRPr sz="168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877278" y="2865544"/>
            <a:ext cx="4243863" cy="1194222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877278" y="4059766"/>
            <a:ext cx="4243863" cy="7375738"/>
          </a:xfrm>
        </p:spPr>
        <p:txBody>
          <a:bodyPr/>
          <a:lstStyle>
            <a:lvl1pPr>
              <a:defRPr sz="2520"/>
            </a:lvl1pPr>
            <a:lvl2pPr>
              <a:defRPr sz="2100"/>
            </a:lvl2pPr>
            <a:lvl3pPr>
              <a:defRPr sz="1890"/>
            </a:lvl3pPr>
            <a:lvl4pPr>
              <a:defRPr sz="1680"/>
            </a:lvl4pPr>
            <a:lvl5pPr>
              <a:defRPr sz="1680"/>
            </a:lvl5pPr>
            <a:lvl6pPr>
              <a:defRPr sz="1680"/>
            </a:lvl6pPr>
            <a:lvl7pPr>
              <a:defRPr sz="1680"/>
            </a:lvl7pPr>
            <a:lvl8pPr>
              <a:defRPr sz="1680"/>
            </a:lvl8pPr>
            <a:lvl9pPr>
              <a:defRPr sz="168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3DA3D-1C20-C946-B612-9B9A084390CB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CB2FE-AF85-7F4F-BFCD-512292C526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5464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3DA3D-1C20-C946-B612-9B9A084390CB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CB2FE-AF85-7F4F-BFCD-512292C526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7437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3DA3D-1C20-C946-B612-9B9A084390CB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CB2FE-AF85-7F4F-BFCD-512292C526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9711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80061" y="509694"/>
            <a:ext cx="3158729" cy="216916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753803" y="509695"/>
            <a:ext cx="5367338" cy="10925811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80061" y="2678855"/>
            <a:ext cx="3158729" cy="8756651"/>
          </a:xfrm>
        </p:spPr>
        <p:txBody>
          <a:bodyPr/>
          <a:lstStyle>
            <a:lvl1pPr marL="0" indent="0">
              <a:buNone/>
              <a:defRPr sz="1470"/>
            </a:lvl1pPr>
            <a:lvl2pPr marL="480060" indent="0">
              <a:buNone/>
              <a:defRPr sz="1260"/>
            </a:lvl2pPr>
            <a:lvl3pPr marL="960120" indent="0">
              <a:buNone/>
              <a:defRPr sz="1050"/>
            </a:lvl3pPr>
            <a:lvl4pPr marL="1440180" indent="0">
              <a:buNone/>
              <a:defRPr sz="945"/>
            </a:lvl4pPr>
            <a:lvl5pPr marL="1920240" indent="0">
              <a:buNone/>
              <a:defRPr sz="945"/>
            </a:lvl5pPr>
            <a:lvl6pPr marL="2400300" indent="0">
              <a:buNone/>
              <a:defRPr sz="945"/>
            </a:lvl6pPr>
            <a:lvl7pPr marL="2880360" indent="0">
              <a:buNone/>
              <a:defRPr sz="945"/>
            </a:lvl7pPr>
            <a:lvl8pPr marL="3360420" indent="0">
              <a:buNone/>
              <a:defRPr sz="945"/>
            </a:lvl8pPr>
            <a:lvl9pPr marL="3840480" indent="0">
              <a:buNone/>
              <a:defRPr sz="94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3DA3D-1C20-C946-B612-9B9A084390CB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CB2FE-AF85-7F4F-BFCD-512292C526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7349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881902" y="8961121"/>
            <a:ext cx="5760720" cy="1057911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881902" y="1143846"/>
            <a:ext cx="5760720" cy="7680960"/>
          </a:xfrm>
        </p:spPr>
        <p:txBody>
          <a:bodyPr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881902" y="10019032"/>
            <a:ext cx="5760720" cy="1502409"/>
          </a:xfrm>
        </p:spPr>
        <p:txBody>
          <a:bodyPr/>
          <a:lstStyle>
            <a:lvl1pPr marL="0" indent="0">
              <a:buNone/>
              <a:defRPr sz="1470"/>
            </a:lvl1pPr>
            <a:lvl2pPr marL="480060" indent="0">
              <a:buNone/>
              <a:defRPr sz="1260"/>
            </a:lvl2pPr>
            <a:lvl3pPr marL="960120" indent="0">
              <a:buNone/>
              <a:defRPr sz="1050"/>
            </a:lvl3pPr>
            <a:lvl4pPr marL="1440180" indent="0">
              <a:buNone/>
              <a:defRPr sz="945"/>
            </a:lvl4pPr>
            <a:lvl5pPr marL="1920240" indent="0">
              <a:buNone/>
              <a:defRPr sz="945"/>
            </a:lvl5pPr>
            <a:lvl6pPr marL="2400300" indent="0">
              <a:buNone/>
              <a:defRPr sz="945"/>
            </a:lvl6pPr>
            <a:lvl7pPr marL="2880360" indent="0">
              <a:buNone/>
              <a:defRPr sz="945"/>
            </a:lvl7pPr>
            <a:lvl8pPr marL="3360420" indent="0">
              <a:buNone/>
              <a:defRPr sz="945"/>
            </a:lvl8pPr>
            <a:lvl9pPr marL="3840480" indent="0">
              <a:buNone/>
              <a:defRPr sz="94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3DA3D-1C20-C946-B612-9B9A084390CB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CB2FE-AF85-7F4F-BFCD-512292C526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1439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80060" y="2987042"/>
            <a:ext cx="8641080" cy="8448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80060" y="11865188"/>
            <a:ext cx="2240280" cy="6815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3DA3D-1C20-C946-B612-9B9A084390CB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280410" y="11865188"/>
            <a:ext cx="3040380" cy="6815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880860" y="11865188"/>
            <a:ext cx="2240280" cy="6815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CB2FE-AF85-7F4F-BFCD-512292C526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8560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80060" rtl="0" eaLnBrk="1" latinLnBrk="0" hangingPunct="1">
        <a:spcBef>
          <a:spcPct val="0"/>
        </a:spcBef>
        <a:buNone/>
        <a:defRPr kumimoji="1"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45" indent="-360045" algn="l" defTabSz="480060" rtl="0" eaLnBrk="1" latinLnBrk="0" hangingPunct="1">
        <a:spcBef>
          <a:spcPct val="20000"/>
        </a:spcBef>
        <a:buFont typeface="Arial"/>
        <a:buChar char="•"/>
        <a:defRPr kumimoji="1"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780098" indent="-300038" algn="l" defTabSz="480060" rtl="0" eaLnBrk="1" latinLnBrk="0" hangingPunct="1">
        <a:spcBef>
          <a:spcPct val="20000"/>
        </a:spcBef>
        <a:buFont typeface="Arial"/>
        <a:buChar char="–"/>
        <a:defRPr kumimoji="1" sz="294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480060" rtl="0" eaLnBrk="1" latinLnBrk="0" hangingPunct="1">
        <a:spcBef>
          <a:spcPct val="20000"/>
        </a:spcBef>
        <a:buFont typeface="Arial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480060" rtl="0" eaLnBrk="1" latinLnBrk="0" hangingPunct="1">
        <a:spcBef>
          <a:spcPct val="20000"/>
        </a:spcBef>
        <a:buFont typeface="Arial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480060" rtl="0" eaLnBrk="1" latinLnBrk="0" hangingPunct="1">
        <a:spcBef>
          <a:spcPct val="20000"/>
        </a:spcBef>
        <a:buFont typeface="Arial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480060" rtl="0" eaLnBrk="1" latinLnBrk="0" hangingPunct="1">
        <a:spcBef>
          <a:spcPct val="20000"/>
        </a:spcBef>
        <a:buFont typeface="Arial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480060" rtl="0" eaLnBrk="1" latinLnBrk="0" hangingPunct="1">
        <a:spcBef>
          <a:spcPct val="20000"/>
        </a:spcBef>
        <a:buFont typeface="Arial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480060" rtl="0" eaLnBrk="1" latinLnBrk="0" hangingPunct="1">
        <a:spcBef>
          <a:spcPct val="20000"/>
        </a:spcBef>
        <a:buFont typeface="Arial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480060" rtl="0" eaLnBrk="1" latinLnBrk="0" hangingPunct="1">
        <a:spcBef>
          <a:spcPct val="20000"/>
        </a:spcBef>
        <a:buFont typeface="Arial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8006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48006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48006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48006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48006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48006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48006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48006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48006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4FD79E8-AA5E-5E4C-9A70-03B5EABDCCB5}"/>
              </a:ext>
            </a:extLst>
          </p:cNvPr>
          <p:cNvSpPr txBox="1"/>
          <p:nvPr/>
        </p:nvSpPr>
        <p:spPr>
          <a:xfrm>
            <a:off x="13432" y="83571"/>
            <a:ext cx="9713855" cy="393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960" b="1" dirty="0">
                <a:latin typeface="Times New Roman"/>
                <a:cs typeface="Times New Roman"/>
              </a:rPr>
              <a:t>Supplementary Figure.</a:t>
            </a:r>
            <a:r>
              <a:rPr lang="en-US" altLang="ja-JP" sz="1960" b="1">
                <a:latin typeface="Times New Roman"/>
                <a:cs typeface="Times New Roman"/>
              </a:rPr>
              <a:t>6 Changes in TTE parameters from baseline to month 6</a:t>
            </a:r>
            <a:endParaRPr lang="ja-JP" altLang="en-US" sz="1960" b="1">
              <a:latin typeface="Times New Roman"/>
              <a:cs typeface="Times New Roman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E7AFA9E-A3F7-2FCB-536F-13B3D7C65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793" y="477524"/>
            <a:ext cx="7352446" cy="980326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7C23676-88E0-B648-17EC-09D201D14E96}"/>
              </a:ext>
            </a:extLst>
          </p:cNvPr>
          <p:cNvSpPr txBox="1"/>
          <p:nvPr/>
        </p:nvSpPr>
        <p:spPr>
          <a:xfrm>
            <a:off x="13432" y="9796620"/>
            <a:ext cx="959860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sz="18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ET (right ventricular ejection time): its elevation reflects the increased RV ejection efficiency, while its decline reflects the decreased RV ejection efficiency. </a:t>
            </a:r>
            <a:endParaRPr lang="ja-JP" altLang="ja-JP" sz="1800" kern="100">
              <a:effectLst/>
              <a:latin typeface="Times New Roman" panose="02020603050405020304" pitchFamily="18" charset="0"/>
              <a:ea typeface="ＭＳ 明朝" panose="02020609040205080304" pitchFamily="49" charset="-128"/>
            </a:endParaRPr>
          </a:p>
          <a:p>
            <a:pPr algn="just"/>
            <a:r>
              <a:rPr lang="en-US" altLang="ja-JP" sz="18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PA </a:t>
            </a:r>
            <a:r>
              <a:rPr lang="en-US" altLang="ja-JP" sz="1800" kern="100" dirty="0" err="1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AcT</a:t>
            </a:r>
            <a:r>
              <a:rPr lang="en-US" altLang="ja-JP" sz="18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 (pulmonary artery acceleration time): its elevation reflects the decreased PAP, while its decline reflects the elevated PAP.</a:t>
            </a:r>
            <a:endParaRPr lang="ja-JP" altLang="ja-JP" sz="1800" kern="100">
              <a:effectLst/>
              <a:latin typeface="Times New Roman" panose="02020603050405020304" pitchFamily="18" charset="0"/>
              <a:ea typeface="ＭＳ 明朝" panose="02020609040205080304" pitchFamily="49" charset="-128"/>
            </a:endParaRPr>
          </a:p>
          <a:p>
            <a:pPr algn="just"/>
            <a:r>
              <a:rPr lang="en-US" altLang="ja-JP" sz="18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IRT (right ventricular isovolumetric relaxation time): its elevation reflects the worsening of RV diastolic performance, while its decline reflects its improvement in RV diastolic performance.</a:t>
            </a:r>
            <a:endParaRPr lang="ja-JP" altLang="ja-JP" sz="1800" kern="100">
              <a:effectLst/>
              <a:latin typeface="Times New Roman" panose="02020603050405020304" pitchFamily="18" charset="0"/>
              <a:ea typeface="ＭＳ 明朝" panose="02020609040205080304" pitchFamily="49" charset="-128"/>
            </a:endParaRPr>
          </a:p>
          <a:p>
            <a:pPr algn="just"/>
            <a:r>
              <a:rPr lang="en-US" altLang="ja-JP" sz="18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ICT (right ventricular isovolumetric contraction time): its elevation reflects the worsening of systolic function, while its decline reflects the improvement in systolic function. </a:t>
            </a:r>
            <a:endParaRPr lang="ja-JP" altLang="ja-JP" sz="1800" kern="100">
              <a:effectLst/>
              <a:latin typeface="Times New Roman" panose="02020603050405020304" pitchFamily="18" charset="0"/>
              <a:ea typeface="ＭＳ 明朝" panose="02020609040205080304" pitchFamily="49" charset="-128"/>
            </a:endParaRPr>
          </a:p>
          <a:p>
            <a:r>
              <a:rPr lang="en-US" altLang="ja-JP" sz="18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TEI (right ventricular total ejection isovolumetric) index: its elevation reflects the decline in RV function, while its decrease reflects the improvement in RV function.</a:t>
            </a:r>
            <a:r>
              <a:rPr lang="ja-JP" altLang="ja-JP" sz="2400">
                <a:effectLst/>
              </a:rPr>
              <a:t> </a:t>
            </a:r>
            <a:endParaRPr kumimoji="1" lang="ja-JP" altLang="en-US" sz="2400"/>
          </a:p>
        </p:txBody>
      </p:sp>
    </p:spTree>
    <p:extLst>
      <p:ext uri="{BB962C8B-B14F-4D97-AF65-F5344CB8AC3E}">
        <p14:creationId xmlns:p14="http://schemas.microsoft.com/office/powerpoint/2010/main" val="2684363306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148</Words>
  <Application>Microsoft Macintosh PowerPoint</Application>
  <PresentationFormat>A3 297x420 mm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Times New Roman</vt:lpstr>
      <vt:lpstr>ホワイト</vt:lpstr>
      <vt:lpstr>PowerPoint プレゼンテーション</vt:lpstr>
    </vt:vector>
  </TitlesOfParts>
  <Company>NMS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（株）日本トランスレーションセンター;田中 庸介</dc:creator>
  <cp:lastModifiedBy>田中 庸介</cp:lastModifiedBy>
  <cp:revision>27</cp:revision>
  <dcterms:created xsi:type="dcterms:W3CDTF">2015-05-03T08:58:38Z</dcterms:created>
  <dcterms:modified xsi:type="dcterms:W3CDTF">2023-08-14T07:23:48Z</dcterms:modified>
</cp:coreProperties>
</file>