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7" r:id="rId2"/>
    <p:sldId id="372" r:id="rId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77" d="100"/>
          <a:sy n="77" d="100"/>
        </p:scale>
        <p:origin x="22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65EC72-BE70-42B9-BBD8-D638EDA9D3A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19952D5-563E-4F28-B38A-EE08329D1E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50EB507-61EC-4FE0-90CB-4298F9840F1C}"/>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5" name="页脚占位符 4">
            <a:extLst>
              <a:ext uri="{FF2B5EF4-FFF2-40B4-BE49-F238E27FC236}">
                <a16:creationId xmlns:a16="http://schemas.microsoft.com/office/drawing/2014/main" id="{A988372E-8CC4-4B56-BB9A-C95A680704F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FFAD019-3BC9-46F2-9B71-FCC8B376770A}"/>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1018678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EFB45D-837D-45D1-8977-F603572530A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ED83D3F-B2FE-4B72-B00C-20BF5080FEA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ED0A697-A27A-4A08-891B-9AC21D69A097}"/>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5" name="页脚占位符 4">
            <a:extLst>
              <a:ext uri="{FF2B5EF4-FFF2-40B4-BE49-F238E27FC236}">
                <a16:creationId xmlns:a16="http://schemas.microsoft.com/office/drawing/2014/main" id="{8E120B35-CDC8-4883-AD4F-ABCFAD19E5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5A063DA-6573-4C03-BEB5-525D1C0948FC}"/>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1455265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D5219FA-91BC-4622-BF45-30ECF45783D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D31E0B5-20A3-4F71-9246-D6B1CE310A0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7181F91-F967-419D-AEE3-45E5A8E73203}"/>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5" name="页脚占位符 4">
            <a:extLst>
              <a:ext uri="{FF2B5EF4-FFF2-40B4-BE49-F238E27FC236}">
                <a16:creationId xmlns:a16="http://schemas.microsoft.com/office/drawing/2014/main" id="{D5EA43C9-6EFC-4ED4-AB52-636C4E5B84F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7EB7371-FF48-4150-B401-ABA661111058}"/>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2978173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userDrawn="1"/>
        </p:nvSpPr>
        <p:spPr>
          <a:xfrm>
            <a:off x="2971801" y="2492945"/>
            <a:ext cx="9220201" cy="4365057"/>
          </a:xfrm>
          <a:prstGeom prst="rect">
            <a:avLst/>
          </a:prstGeom>
          <a:blipFill dpi="0" rotWithShape="1">
            <a:blip r:embed="rId2">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p>
        </p:txBody>
      </p:sp>
    </p:spTree>
    <p:extLst>
      <p:ext uri="{BB962C8B-B14F-4D97-AF65-F5344CB8AC3E}">
        <p14:creationId xmlns:p14="http://schemas.microsoft.com/office/powerpoint/2010/main" val="2139485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D3DD8-7A19-4DEC-982C-40283957690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8213EB4-1DB4-4645-ACDE-FB02940D537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865BB72-1176-4478-A01B-87308A8B3B69}"/>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5" name="页脚占位符 4">
            <a:extLst>
              <a:ext uri="{FF2B5EF4-FFF2-40B4-BE49-F238E27FC236}">
                <a16:creationId xmlns:a16="http://schemas.microsoft.com/office/drawing/2014/main" id="{C34DB10E-4E55-41E7-9620-AD96069E46E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283E3D2-5403-45DB-B36E-A38D8014BB6E}"/>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3659741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9755FA-1958-4550-8105-D026C53BAC24}"/>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4AB9768-3162-424E-BA77-B69917F6AD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7B191CA-731C-4B6F-AF7E-3A808CE9B881}"/>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5" name="页脚占位符 4">
            <a:extLst>
              <a:ext uri="{FF2B5EF4-FFF2-40B4-BE49-F238E27FC236}">
                <a16:creationId xmlns:a16="http://schemas.microsoft.com/office/drawing/2014/main" id="{6B2A5D58-4317-40C6-86E4-7C4C048DE81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DB62FD1-00FC-4725-AA6A-2CC763C3285D}"/>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841503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E6D2C2-E356-4364-AD23-0B307E1C66C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66C66A2-E412-4F8C-9733-D60EA576E3B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1E6431D-F078-4EC3-A26A-8870C1F87CBB}"/>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AB98D7E-5591-4D1A-9C78-83C2A8CAE132}"/>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6" name="页脚占位符 5">
            <a:extLst>
              <a:ext uri="{FF2B5EF4-FFF2-40B4-BE49-F238E27FC236}">
                <a16:creationId xmlns:a16="http://schemas.microsoft.com/office/drawing/2014/main" id="{23847C9A-E94A-400A-84C8-C5E6551E58B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C79927B-065B-4CC5-BA19-28AD7720F9F8}"/>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1512329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A2991C-E5EF-4D79-9C85-FBE088CC9A0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6411A8E-101B-4BBC-9018-E8D14392FC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BBF9E2E-A771-45C3-9DC2-D7B68DCD13F5}"/>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FD2A184-FCAD-42CF-A427-AA04B45538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3C97A63-3944-4EF1-BC04-52944821BF44}"/>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75DBF48-33B5-4E1B-B9A8-638E85F122A1}"/>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8" name="页脚占位符 7">
            <a:extLst>
              <a:ext uri="{FF2B5EF4-FFF2-40B4-BE49-F238E27FC236}">
                <a16:creationId xmlns:a16="http://schemas.microsoft.com/office/drawing/2014/main" id="{030F95A4-9A2E-4D69-8C22-863761079D3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D4FEEE07-1958-47F6-B60D-29C95AB7C6BF}"/>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3475747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0148BC-CD3E-4983-8C47-BAE99C372F1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3B4805F-0F63-4C70-86B1-95F5E12EEA80}"/>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4" name="页脚占位符 3">
            <a:extLst>
              <a:ext uri="{FF2B5EF4-FFF2-40B4-BE49-F238E27FC236}">
                <a16:creationId xmlns:a16="http://schemas.microsoft.com/office/drawing/2014/main" id="{3B875FC3-44C9-42D3-9A5B-B648A3AB59E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90A4EC8-B3D2-44AD-BE38-60BA142CBDC4}"/>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370297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A3CD69A-0B23-4F5F-AA6F-3BB480389127}"/>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3" name="页脚占位符 2">
            <a:extLst>
              <a:ext uri="{FF2B5EF4-FFF2-40B4-BE49-F238E27FC236}">
                <a16:creationId xmlns:a16="http://schemas.microsoft.com/office/drawing/2014/main" id="{E7DC520A-1CAC-40AE-9206-75CD23C11F35}"/>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C15FB00-6668-4094-90F9-3F14BCDAF559}"/>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3546158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1B5FA5-09F3-4400-B528-22F08E33F2B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457B3B3-5A60-4240-8DE0-6748EFDD8B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B6BF015-A132-47A4-BEAB-4F54B35B97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FFECED8-43DF-4569-9390-0A624F0BB349}"/>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6" name="页脚占位符 5">
            <a:extLst>
              <a:ext uri="{FF2B5EF4-FFF2-40B4-BE49-F238E27FC236}">
                <a16:creationId xmlns:a16="http://schemas.microsoft.com/office/drawing/2014/main" id="{5732E0D9-1DA5-4252-A0B8-414CB817847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9976815-C9F2-4E46-AD2A-75D6FBC6A02C}"/>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1597963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EED25B-1F6E-444F-B78A-BD03908F38B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8208E9D-36D3-46B0-AB3F-B83DC94D53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A4932DF-2066-46FA-B73C-DEF930422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079F73-D8B3-4674-9445-77712D4D8D4E}"/>
              </a:ext>
            </a:extLst>
          </p:cNvPr>
          <p:cNvSpPr>
            <a:spLocks noGrp="1"/>
          </p:cNvSpPr>
          <p:nvPr>
            <p:ph type="dt" sz="half" idx="10"/>
          </p:nvPr>
        </p:nvSpPr>
        <p:spPr/>
        <p:txBody>
          <a:bodyPr/>
          <a:lstStyle/>
          <a:p>
            <a:fld id="{CB86C089-96DC-49EC-8AC8-56FF905315A8}" type="datetimeFigureOut">
              <a:rPr lang="zh-CN" altLang="en-US" smtClean="0"/>
              <a:t>2023/5/18</a:t>
            </a:fld>
            <a:endParaRPr lang="zh-CN" altLang="en-US"/>
          </a:p>
        </p:txBody>
      </p:sp>
      <p:sp>
        <p:nvSpPr>
          <p:cNvPr id="6" name="页脚占位符 5">
            <a:extLst>
              <a:ext uri="{FF2B5EF4-FFF2-40B4-BE49-F238E27FC236}">
                <a16:creationId xmlns:a16="http://schemas.microsoft.com/office/drawing/2014/main" id="{BC4E6325-5BB3-42C7-A8B4-B500A5C70EE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2ADB5EE-C7DF-43B1-A9F6-5698E1A5A2A3}"/>
              </a:ext>
            </a:extLst>
          </p:cNvPr>
          <p:cNvSpPr>
            <a:spLocks noGrp="1"/>
          </p:cNvSpPr>
          <p:nvPr>
            <p:ph type="sldNum" sz="quarter" idx="12"/>
          </p:nvPr>
        </p:nvSpPr>
        <p:spPr/>
        <p:txBody>
          <a:body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2024221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89D0F65-6EAC-45C4-9D69-D49BFA88B1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3E5308B-377C-4DFC-869B-85DF30312B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F71A733-E92F-4BEC-8C02-D9685046C8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86C089-96DC-49EC-8AC8-56FF905315A8}" type="datetimeFigureOut">
              <a:rPr lang="zh-CN" altLang="en-US" smtClean="0"/>
              <a:t>2023/5/18</a:t>
            </a:fld>
            <a:endParaRPr lang="zh-CN" altLang="en-US"/>
          </a:p>
        </p:txBody>
      </p:sp>
      <p:sp>
        <p:nvSpPr>
          <p:cNvPr id="5" name="页脚占位符 4">
            <a:extLst>
              <a:ext uri="{FF2B5EF4-FFF2-40B4-BE49-F238E27FC236}">
                <a16:creationId xmlns:a16="http://schemas.microsoft.com/office/drawing/2014/main" id="{9B84BD2D-AB34-444E-897D-37BDB69B2E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E8B006-A4A3-46F2-AC16-9BD2E4CA1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370A70-1E5D-4164-8EA7-6754BD78C66A}" type="slidenum">
              <a:rPr lang="zh-CN" altLang="en-US" smtClean="0"/>
              <a:t>‹#›</a:t>
            </a:fld>
            <a:endParaRPr lang="zh-CN" altLang="en-US"/>
          </a:p>
        </p:txBody>
      </p:sp>
    </p:spTree>
    <p:extLst>
      <p:ext uri="{BB962C8B-B14F-4D97-AF65-F5344CB8AC3E}">
        <p14:creationId xmlns:p14="http://schemas.microsoft.com/office/powerpoint/2010/main" val="1621015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2.xml"/><Relationship Id="rId6" Type="http://schemas.openxmlformats.org/officeDocument/2006/relationships/image" Target="../media/image6.tiff"/><Relationship Id="rId5" Type="http://schemas.openxmlformats.org/officeDocument/2006/relationships/image" Target="../media/image5.tiff"/><Relationship Id="rId4" Type="http://schemas.openxmlformats.org/officeDocument/2006/relationships/image" Target="../media/image4.tiff"/></Relationships>
</file>

<file path=ppt/slides/_rels/slide2.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12.xml"/><Relationship Id="rId4" Type="http://schemas.openxmlformats.org/officeDocument/2006/relationships/image" Target="../media/image9.tiff"/></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E43B309E-E8CE-4C93-8E88-7568A90A86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5900" y="360827"/>
            <a:ext cx="2669820" cy="2546502"/>
          </a:xfrm>
          <a:prstGeom prst="rect">
            <a:avLst/>
          </a:prstGeom>
        </p:spPr>
      </p:pic>
      <p:pic>
        <p:nvPicPr>
          <p:cNvPr id="10" name="图片 9">
            <a:extLst>
              <a:ext uri="{FF2B5EF4-FFF2-40B4-BE49-F238E27FC236}">
                <a16:creationId xmlns:a16="http://schemas.microsoft.com/office/drawing/2014/main" id="{E43B61B0-F952-432B-8700-38294CD20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6560" y="360827"/>
            <a:ext cx="2669820" cy="2546502"/>
          </a:xfrm>
          <a:prstGeom prst="rect">
            <a:avLst/>
          </a:prstGeom>
        </p:spPr>
      </p:pic>
      <p:pic>
        <p:nvPicPr>
          <p:cNvPr id="18" name="图片 17">
            <a:extLst>
              <a:ext uri="{FF2B5EF4-FFF2-40B4-BE49-F238E27FC236}">
                <a16:creationId xmlns:a16="http://schemas.microsoft.com/office/drawing/2014/main" id="{83B5ED9B-D5F3-4926-8174-B1A23BB8FC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6330" y="360827"/>
            <a:ext cx="2669820" cy="2546502"/>
          </a:xfrm>
          <a:prstGeom prst="rect">
            <a:avLst/>
          </a:prstGeom>
        </p:spPr>
      </p:pic>
      <p:pic>
        <p:nvPicPr>
          <p:cNvPr id="20" name="图片 19">
            <a:extLst>
              <a:ext uri="{FF2B5EF4-FFF2-40B4-BE49-F238E27FC236}">
                <a16:creationId xmlns:a16="http://schemas.microsoft.com/office/drawing/2014/main" id="{B0173E02-3B2F-4974-8326-97FF401B8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5900" y="2949009"/>
            <a:ext cx="2669820" cy="2546502"/>
          </a:xfrm>
          <a:prstGeom prst="rect">
            <a:avLst/>
          </a:prstGeom>
        </p:spPr>
      </p:pic>
      <p:pic>
        <p:nvPicPr>
          <p:cNvPr id="22" name="图片 21">
            <a:extLst>
              <a:ext uri="{FF2B5EF4-FFF2-40B4-BE49-F238E27FC236}">
                <a16:creationId xmlns:a16="http://schemas.microsoft.com/office/drawing/2014/main" id="{10EA1616-8C59-4D74-A10D-D29056DAF8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6560" y="2992177"/>
            <a:ext cx="2669820" cy="2546502"/>
          </a:xfrm>
          <a:prstGeom prst="rect">
            <a:avLst/>
          </a:prstGeom>
        </p:spPr>
      </p:pic>
      <p:sp>
        <p:nvSpPr>
          <p:cNvPr id="5" name="文本框 4">
            <a:extLst>
              <a:ext uri="{FF2B5EF4-FFF2-40B4-BE49-F238E27FC236}">
                <a16:creationId xmlns:a16="http://schemas.microsoft.com/office/drawing/2014/main" id="{2B6587D1-CA86-499B-824C-BF13C09EFEA2}"/>
              </a:ext>
            </a:extLst>
          </p:cNvPr>
          <p:cNvSpPr txBox="1"/>
          <p:nvPr/>
        </p:nvSpPr>
        <p:spPr>
          <a:xfrm>
            <a:off x="1553136" y="445676"/>
            <a:ext cx="354380" cy="307777"/>
          </a:xfrm>
          <a:prstGeom prst="rect">
            <a:avLst/>
          </a:prstGeom>
          <a:noFill/>
        </p:spPr>
        <p:txBody>
          <a:bodyPr wrap="square" rtlCol="0">
            <a:spAutoFit/>
          </a:bodyPr>
          <a:lstStyle/>
          <a:p>
            <a:r>
              <a:rPr lang="en-US" altLang="zh-CN" sz="1400" dirty="0">
                <a:solidFill>
                  <a:schemeClr val="tx1">
                    <a:lumMod val="75000"/>
                    <a:lumOff val="25000"/>
                  </a:schemeClr>
                </a:solidFill>
              </a:rPr>
              <a:t>A</a:t>
            </a:r>
            <a:endParaRPr lang="zh-CN" altLang="en-US" sz="1400" dirty="0">
              <a:solidFill>
                <a:schemeClr val="tx1">
                  <a:lumMod val="75000"/>
                  <a:lumOff val="25000"/>
                </a:schemeClr>
              </a:solidFill>
            </a:endParaRPr>
          </a:p>
        </p:txBody>
      </p:sp>
      <p:sp>
        <p:nvSpPr>
          <p:cNvPr id="14" name="文本框 13">
            <a:extLst>
              <a:ext uri="{FF2B5EF4-FFF2-40B4-BE49-F238E27FC236}">
                <a16:creationId xmlns:a16="http://schemas.microsoft.com/office/drawing/2014/main" id="{E1709179-116F-4B2E-9383-3DCCAA0C2FBD}"/>
              </a:ext>
            </a:extLst>
          </p:cNvPr>
          <p:cNvSpPr txBox="1"/>
          <p:nvPr/>
        </p:nvSpPr>
        <p:spPr>
          <a:xfrm>
            <a:off x="7339140" y="445675"/>
            <a:ext cx="354380" cy="307777"/>
          </a:xfrm>
          <a:prstGeom prst="rect">
            <a:avLst/>
          </a:prstGeom>
          <a:noFill/>
        </p:spPr>
        <p:txBody>
          <a:bodyPr wrap="square" rtlCol="0">
            <a:spAutoFit/>
          </a:bodyPr>
          <a:lstStyle/>
          <a:p>
            <a:r>
              <a:rPr lang="en-US" altLang="zh-CN" sz="1400" dirty="0">
                <a:solidFill>
                  <a:schemeClr val="tx1">
                    <a:lumMod val="75000"/>
                    <a:lumOff val="25000"/>
                  </a:schemeClr>
                </a:solidFill>
              </a:rPr>
              <a:t>C</a:t>
            </a:r>
            <a:endParaRPr lang="zh-CN" altLang="en-US" sz="1400" dirty="0">
              <a:solidFill>
                <a:schemeClr val="tx1">
                  <a:lumMod val="75000"/>
                  <a:lumOff val="25000"/>
                </a:schemeClr>
              </a:solidFill>
            </a:endParaRPr>
          </a:p>
        </p:txBody>
      </p:sp>
      <p:sp>
        <p:nvSpPr>
          <p:cNvPr id="17" name="文本框 16">
            <a:extLst>
              <a:ext uri="{FF2B5EF4-FFF2-40B4-BE49-F238E27FC236}">
                <a16:creationId xmlns:a16="http://schemas.microsoft.com/office/drawing/2014/main" id="{245329EB-4314-452E-A2E5-2C318E9E6F6E}"/>
              </a:ext>
            </a:extLst>
          </p:cNvPr>
          <p:cNvSpPr txBox="1"/>
          <p:nvPr/>
        </p:nvSpPr>
        <p:spPr>
          <a:xfrm>
            <a:off x="4410605" y="445676"/>
            <a:ext cx="354380" cy="307777"/>
          </a:xfrm>
          <a:prstGeom prst="rect">
            <a:avLst/>
          </a:prstGeom>
          <a:noFill/>
        </p:spPr>
        <p:txBody>
          <a:bodyPr wrap="square" rtlCol="0">
            <a:spAutoFit/>
          </a:bodyPr>
          <a:lstStyle/>
          <a:p>
            <a:r>
              <a:rPr lang="en-US" altLang="zh-CN" sz="1400" dirty="0">
                <a:solidFill>
                  <a:schemeClr val="tx1">
                    <a:lumMod val="75000"/>
                    <a:lumOff val="25000"/>
                  </a:schemeClr>
                </a:solidFill>
              </a:rPr>
              <a:t>B</a:t>
            </a:r>
            <a:endParaRPr lang="zh-CN" altLang="en-US" sz="1400" dirty="0">
              <a:solidFill>
                <a:schemeClr val="tx1">
                  <a:lumMod val="75000"/>
                  <a:lumOff val="25000"/>
                </a:schemeClr>
              </a:solidFill>
            </a:endParaRPr>
          </a:p>
        </p:txBody>
      </p:sp>
      <p:sp>
        <p:nvSpPr>
          <p:cNvPr id="24" name="文本框 23">
            <a:extLst>
              <a:ext uri="{FF2B5EF4-FFF2-40B4-BE49-F238E27FC236}">
                <a16:creationId xmlns:a16="http://schemas.microsoft.com/office/drawing/2014/main" id="{8875BCF0-ABC1-4AC7-B9A8-F7E5AFA018B5}"/>
              </a:ext>
            </a:extLst>
          </p:cNvPr>
          <p:cNvSpPr txBox="1"/>
          <p:nvPr/>
        </p:nvSpPr>
        <p:spPr>
          <a:xfrm>
            <a:off x="1565551" y="3121224"/>
            <a:ext cx="354380" cy="307777"/>
          </a:xfrm>
          <a:prstGeom prst="rect">
            <a:avLst/>
          </a:prstGeom>
          <a:noFill/>
        </p:spPr>
        <p:txBody>
          <a:bodyPr wrap="square" rtlCol="0">
            <a:spAutoFit/>
          </a:bodyPr>
          <a:lstStyle/>
          <a:p>
            <a:r>
              <a:rPr lang="en-US" altLang="zh-CN" sz="1400" dirty="0">
                <a:solidFill>
                  <a:schemeClr val="tx1">
                    <a:lumMod val="75000"/>
                    <a:lumOff val="25000"/>
                  </a:schemeClr>
                </a:solidFill>
              </a:rPr>
              <a:t>D</a:t>
            </a:r>
            <a:endParaRPr lang="zh-CN" altLang="en-US" sz="1400" dirty="0">
              <a:solidFill>
                <a:schemeClr val="tx1">
                  <a:lumMod val="75000"/>
                  <a:lumOff val="25000"/>
                </a:schemeClr>
              </a:solidFill>
            </a:endParaRPr>
          </a:p>
        </p:txBody>
      </p:sp>
      <p:sp>
        <p:nvSpPr>
          <p:cNvPr id="29" name="文本框 28">
            <a:extLst>
              <a:ext uri="{FF2B5EF4-FFF2-40B4-BE49-F238E27FC236}">
                <a16:creationId xmlns:a16="http://schemas.microsoft.com/office/drawing/2014/main" id="{77BDD32E-8C1D-441D-A3A2-DF3E88031BFA}"/>
              </a:ext>
            </a:extLst>
          </p:cNvPr>
          <p:cNvSpPr txBox="1"/>
          <p:nvPr/>
        </p:nvSpPr>
        <p:spPr>
          <a:xfrm>
            <a:off x="4382252" y="3121223"/>
            <a:ext cx="354380" cy="307777"/>
          </a:xfrm>
          <a:prstGeom prst="rect">
            <a:avLst/>
          </a:prstGeom>
          <a:noFill/>
        </p:spPr>
        <p:txBody>
          <a:bodyPr wrap="square" rtlCol="0">
            <a:spAutoFit/>
          </a:bodyPr>
          <a:lstStyle/>
          <a:p>
            <a:r>
              <a:rPr lang="en-US" altLang="zh-CN" sz="1400" dirty="0">
                <a:solidFill>
                  <a:schemeClr val="tx1">
                    <a:lumMod val="75000"/>
                    <a:lumOff val="25000"/>
                  </a:schemeClr>
                </a:solidFill>
              </a:rPr>
              <a:t>E</a:t>
            </a:r>
            <a:endParaRPr lang="zh-CN" altLang="en-US" sz="1400" dirty="0">
              <a:solidFill>
                <a:schemeClr val="tx1">
                  <a:lumMod val="75000"/>
                  <a:lumOff val="25000"/>
                </a:schemeClr>
              </a:solidFill>
            </a:endParaRPr>
          </a:p>
        </p:txBody>
      </p:sp>
      <p:sp>
        <p:nvSpPr>
          <p:cNvPr id="25" name="文本框 24">
            <a:extLst>
              <a:ext uri="{FF2B5EF4-FFF2-40B4-BE49-F238E27FC236}">
                <a16:creationId xmlns:a16="http://schemas.microsoft.com/office/drawing/2014/main" id="{25BEBAC7-3826-4AAD-95FC-A16C6C9AD9C5}"/>
              </a:ext>
            </a:extLst>
          </p:cNvPr>
          <p:cNvSpPr txBox="1"/>
          <p:nvPr/>
        </p:nvSpPr>
        <p:spPr>
          <a:xfrm>
            <a:off x="1765901" y="5709404"/>
            <a:ext cx="8402271" cy="738664"/>
          </a:xfrm>
          <a:prstGeom prst="rect">
            <a:avLst/>
          </a:prstGeom>
          <a:noFill/>
        </p:spPr>
        <p:txBody>
          <a:bodyPr wrap="square" rtlCol="0">
            <a:spAutoFit/>
          </a:bodyPr>
          <a:lstStyle/>
          <a:p>
            <a:r>
              <a:rPr lang="en-US" altLang="zh-CN" sz="1400" b="1" dirty="0">
                <a:latin typeface="Times New Roman" panose="02020603050405020304" pitchFamily="18" charset="0"/>
                <a:ea typeface="等线" panose="02010600030101010101" pitchFamily="2" charset="-122"/>
              </a:rPr>
              <a:t>Fig S1 </a:t>
            </a:r>
            <a:r>
              <a:rPr lang="en-US" altLang="zh-CN" sz="1400" dirty="0">
                <a:latin typeface="Times New Roman" panose="02020603050405020304" pitchFamily="18" charset="0"/>
                <a:ea typeface="等线" panose="02010600030101010101" pitchFamily="2" charset="-122"/>
              </a:rPr>
              <a:t>Sex disparities in BSA-corrected aortic diameters in different age groups. At the age from 60 to 69 and above 80, L1 was significantly greater in men than in women (A). The L3 of men over 80 years old are larger than that of women (C). L2, L4 and L5 shows no sexual disparities in all ages (B, D, E). </a:t>
            </a:r>
            <a:endParaRPr lang="zh-CN" altLang="en-US" sz="1400" dirty="0"/>
          </a:p>
        </p:txBody>
      </p:sp>
    </p:spTree>
    <p:extLst>
      <p:ext uri="{BB962C8B-B14F-4D97-AF65-F5344CB8AC3E}">
        <p14:creationId xmlns:p14="http://schemas.microsoft.com/office/powerpoint/2010/main" val="3768563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9437B692-F8CD-4D2C-BD4D-1E1C369AAA71}"/>
              </a:ext>
            </a:extLst>
          </p:cNvPr>
          <p:cNvSpPr txBox="1"/>
          <p:nvPr/>
        </p:nvSpPr>
        <p:spPr>
          <a:xfrm>
            <a:off x="2048237" y="5404838"/>
            <a:ext cx="8458458" cy="738664"/>
          </a:xfrm>
          <a:prstGeom prst="rect">
            <a:avLst/>
          </a:prstGeom>
          <a:noFill/>
        </p:spPr>
        <p:txBody>
          <a:bodyPr wrap="square" rtlCol="0">
            <a:spAutoFit/>
          </a:bodyPr>
          <a:lstStyle/>
          <a:p>
            <a:r>
              <a:rPr lang="en-US" altLang="zh-CN" sz="1400" b="1" dirty="0">
                <a:latin typeface="Times New Roman" panose="02020603050405020304" pitchFamily="18" charset="0"/>
                <a:ea typeface="等线" panose="02010600030101010101" pitchFamily="2" charset="-122"/>
              </a:rPr>
              <a:t>Fig S2 </a:t>
            </a:r>
            <a:r>
              <a:rPr lang="en-US" altLang="zh-CN" sz="1400" dirty="0">
                <a:latin typeface="Times New Roman" panose="02020603050405020304" pitchFamily="18" charset="0"/>
                <a:ea typeface="等线" panose="02010600030101010101" pitchFamily="2" charset="-122"/>
              </a:rPr>
              <a:t>Sex disparities in BSA-corrected aortic tortuosity in different age groups. A significant sex difference in the tortuosity of aorta and abdominal aorta appeared in people over 40 years of age (A,C). The tortuosity of descending thoracic aorta is greater in women than that of men within all age groups (B). </a:t>
            </a:r>
            <a:endParaRPr lang="zh-CN" altLang="en-US" sz="1400" dirty="0"/>
          </a:p>
        </p:txBody>
      </p:sp>
      <p:pic>
        <p:nvPicPr>
          <p:cNvPr id="3" name="图片 2">
            <a:extLst>
              <a:ext uri="{FF2B5EF4-FFF2-40B4-BE49-F238E27FC236}">
                <a16:creationId xmlns:a16="http://schemas.microsoft.com/office/drawing/2014/main" id="{3E1374F9-F65E-4EBB-9B6B-76AB5DDE94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456" y="1072026"/>
            <a:ext cx="2860372" cy="2938836"/>
          </a:xfrm>
          <a:prstGeom prst="rect">
            <a:avLst/>
          </a:prstGeom>
        </p:spPr>
      </p:pic>
      <p:pic>
        <p:nvPicPr>
          <p:cNvPr id="7" name="图片 6">
            <a:extLst>
              <a:ext uri="{FF2B5EF4-FFF2-40B4-BE49-F238E27FC236}">
                <a16:creationId xmlns:a16="http://schemas.microsoft.com/office/drawing/2014/main" id="{58C73B19-FA4E-4A4D-A7FB-4597F754C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5378" y="1033972"/>
            <a:ext cx="2860372" cy="3024432"/>
          </a:xfrm>
          <a:prstGeom prst="rect">
            <a:avLst/>
          </a:prstGeom>
        </p:spPr>
      </p:pic>
      <p:pic>
        <p:nvPicPr>
          <p:cNvPr id="12" name="图片 11">
            <a:extLst>
              <a:ext uri="{FF2B5EF4-FFF2-40B4-BE49-F238E27FC236}">
                <a16:creationId xmlns:a16="http://schemas.microsoft.com/office/drawing/2014/main" id="{AAD1B79D-B603-4B33-8733-A5A78EE29A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0417" y="1029228"/>
            <a:ext cx="2860372" cy="3024432"/>
          </a:xfrm>
          <a:prstGeom prst="rect">
            <a:avLst/>
          </a:prstGeom>
        </p:spPr>
      </p:pic>
      <p:sp>
        <p:nvSpPr>
          <p:cNvPr id="5" name="文本框 4">
            <a:extLst>
              <a:ext uri="{FF2B5EF4-FFF2-40B4-BE49-F238E27FC236}">
                <a16:creationId xmlns:a16="http://schemas.microsoft.com/office/drawing/2014/main" id="{2B6587D1-CA86-499B-824C-BF13C09EFEA2}"/>
              </a:ext>
            </a:extLst>
          </p:cNvPr>
          <p:cNvSpPr txBox="1"/>
          <p:nvPr/>
        </p:nvSpPr>
        <p:spPr>
          <a:xfrm>
            <a:off x="1569060" y="1029229"/>
            <a:ext cx="354380" cy="307777"/>
          </a:xfrm>
          <a:prstGeom prst="rect">
            <a:avLst/>
          </a:prstGeom>
          <a:noFill/>
        </p:spPr>
        <p:txBody>
          <a:bodyPr wrap="square" rtlCol="0">
            <a:spAutoFit/>
          </a:bodyPr>
          <a:lstStyle/>
          <a:p>
            <a:r>
              <a:rPr lang="en-US" altLang="zh-CN" sz="1400" dirty="0">
                <a:solidFill>
                  <a:schemeClr val="tx1">
                    <a:lumMod val="75000"/>
                    <a:lumOff val="25000"/>
                  </a:schemeClr>
                </a:solidFill>
              </a:rPr>
              <a:t>A</a:t>
            </a:r>
            <a:endParaRPr lang="zh-CN" altLang="en-US" sz="1400" dirty="0">
              <a:solidFill>
                <a:schemeClr val="tx1">
                  <a:lumMod val="75000"/>
                  <a:lumOff val="25000"/>
                </a:schemeClr>
              </a:solidFill>
            </a:endParaRPr>
          </a:p>
        </p:txBody>
      </p:sp>
      <p:sp>
        <p:nvSpPr>
          <p:cNvPr id="14" name="文本框 13">
            <a:extLst>
              <a:ext uri="{FF2B5EF4-FFF2-40B4-BE49-F238E27FC236}">
                <a16:creationId xmlns:a16="http://schemas.microsoft.com/office/drawing/2014/main" id="{E1709179-116F-4B2E-9383-3DCCAA0C2FBD}"/>
              </a:ext>
            </a:extLst>
          </p:cNvPr>
          <p:cNvSpPr txBox="1"/>
          <p:nvPr/>
        </p:nvSpPr>
        <p:spPr>
          <a:xfrm>
            <a:off x="7363599" y="1029228"/>
            <a:ext cx="354380" cy="307777"/>
          </a:xfrm>
          <a:prstGeom prst="rect">
            <a:avLst/>
          </a:prstGeom>
          <a:noFill/>
        </p:spPr>
        <p:txBody>
          <a:bodyPr wrap="square" rtlCol="0">
            <a:spAutoFit/>
          </a:bodyPr>
          <a:lstStyle/>
          <a:p>
            <a:r>
              <a:rPr lang="en-US" altLang="zh-CN" sz="1400" dirty="0">
                <a:solidFill>
                  <a:schemeClr val="tx1">
                    <a:lumMod val="75000"/>
                    <a:lumOff val="25000"/>
                  </a:schemeClr>
                </a:solidFill>
              </a:rPr>
              <a:t>C</a:t>
            </a:r>
            <a:endParaRPr lang="zh-CN" altLang="en-US" sz="1400" dirty="0">
              <a:solidFill>
                <a:schemeClr val="tx1">
                  <a:lumMod val="75000"/>
                  <a:lumOff val="25000"/>
                </a:schemeClr>
              </a:solidFill>
            </a:endParaRPr>
          </a:p>
        </p:txBody>
      </p:sp>
      <p:sp>
        <p:nvSpPr>
          <p:cNvPr id="17" name="文本框 16">
            <a:extLst>
              <a:ext uri="{FF2B5EF4-FFF2-40B4-BE49-F238E27FC236}">
                <a16:creationId xmlns:a16="http://schemas.microsoft.com/office/drawing/2014/main" id="{245329EB-4314-452E-A2E5-2C318E9E6F6E}"/>
              </a:ext>
            </a:extLst>
          </p:cNvPr>
          <p:cNvSpPr txBox="1"/>
          <p:nvPr/>
        </p:nvSpPr>
        <p:spPr>
          <a:xfrm>
            <a:off x="4326037" y="1029229"/>
            <a:ext cx="354380" cy="307777"/>
          </a:xfrm>
          <a:prstGeom prst="rect">
            <a:avLst/>
          </a:prstGeom>
          <a:noFill/>
        </p:spPr>
        <p:txBody>
          <a:bodyPr wrap="square" rtlCol="0">
            <a:spAutoFit/>
          </a:bodyPr>
          <a:lstStyle/>
          <a:p>
            <a:r>
              <a:rPr lang="en-US" altLang="zh-CN" sz="1400" dirty="0">
                <a:solidFill>
                  <a:schemeClr val="tx1">
                    <a:lumMod val="75000"/>
                    <a:lumOff val="25000"/>
                  </a:schemeClr>
                </a:solidFill>
              </a:rPr>
              <a:t>B</a:t>
            </a:r>
            <a:endParaRPr lang="zh-CN" altLang="en-US" sz="1400" dirty="0">
              <a:solidFill>
                <a:schemeClr val="tx1">
                  <a:lumMod val="75000"/>
                  <a:lumOff val="25000"/>
                </a:schemeClr>
              </a:solidFill>
            </a:endParaRPr>
          </a:p>
        </p:txBody>
      </p:sp>
    </p:spTree>
    <p:extLst>
      <p:ext uri="{BB962C8B-B14F-4D97-AF65-F5344CB8AC3E}">
        <p14:creationId xmlns:p14="http://schemas.microsoft.com/office/powerpoint/2010/main" val="389713864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139</Words>
  <Application>Microsoft Office PowerPoint</Application>
  <PresentationFormat>宽屏</PresentationFormat>
  <Paragraphs>10</Paragraphs>
  <Slides>2</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vt:i4>
      </vt:variant>
    </vt:vector>
  </HeadingPairs>
  <TitlesOfParts>
    <vt:vector size="7" baseType="lpstr">
      <vt:lpstr>等线</vt:lpstr>
      <vt:lpstr>等线 Light</vt:lpstr>
      <vt:lpstr>Arial</vt:lpstr>
      <vt:lpstr>Times New Roman</vt:lpstr>
      <vt:lpstr>Office 主题​​</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Viento</dc:creator>
  <cp:lastModifiedBy>Viento</cp:lastModifiedBy>
  <cp:revision>1</cp:revision>
  <dcterms:created xsi:type="dcterms:W3CDTF">2023-05-18T14:08:59Z</dcterms:created>
  <dcterms:modified xsi:type="dcterms:W3CDTF">2023-05-18T14:11:54Z</dcterms:modified>
</cp:coreProperties>
</file>