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2" autoAdjust="0"/>
    <p:restoredTop sz="94668"/>
  </p:normalViewPr>
  <p:slideViewPr>
    <p:cSldViewPr snapToGrid="0">
      <p:cViewPr varScale="1">
        <p:scale>
          <a:sx n="80" d="100"/>
          <a:sy n="80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D0EB5-FBA9-4B3A-8C8B-6111797F7062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DB0D7-5240-4F7A-B6CF-6F1DB1BA90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670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42828A-F4B5-411E-A52F-8505F490F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D6CCBA-1CE0-4E7F-888C-3287D43A4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3CD9B7-9A96-44C7-91D6-BA975FAD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AF31A4-8BC0-49DB-BDAD-714BCFB54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8831E8-0377-4CBA-B5DA-1D719680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28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50D019-93CF-4BE6-967D-26AB65EC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A4E625-D848-4D0D-9E96-E1BD58C77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54FC6E-1AAD-4311-B38A-D3AA59E68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144562-8137-41DD-9AF8-61FEDCAA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00661B-9F39-40D6-A960-6D34A3105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92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3EFADA4-F95F-4EC6-B0CD-884C160E6A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E28DCA-CB91-4BB9-B91D-71AD6A07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CDF2BB-5D15-41BF-91D9-882AD564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ABA9F0-559C-4C40-B01C-28E21AEC8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464772-F914-4D1E-A98B-EC839E26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71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9C718-AE0A-492D-BD33-486C6855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BF7892-367F-4709-A2B0-D756DBD33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A76618-F689-483A-BB2D-3B152816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8BC7CC-DDFA-41A0-8DC0-9C46995EA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EAD9AD-379F-4060-B941-228184CB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63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CFC38-DE8B-4A4B-9A0A-3DB30BBD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21B7DE-6FA3-4B9C-AFCC-50811330D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4F8343-A0B2-405E-8FE3-1F15B00FE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041485-1C55-4960-BDB2-4F0D8150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B26D24-3A6C-4D64-B6D1-089FB891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52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DA30AC-5512-4228-A4F2-A88FD8143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9A4DEA-ADE3-4376-86DE-2AE73FD0A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36E32E7-8C5E-4F9C-A9E6-829E3DFC2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E5A402-397A-403E-B136-A1C6DE5C8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63D1388-2C21-4C54-8FD7-0421EA87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FFFCEF-DE25-4A4A-8B9A-84B3F1D41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56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ABAD3B-E660-4140-9BD5-A63B90A54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2D9F25-1801-40D7-B5DA-976BF0B80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027781-AA48-471A-B2A5-5766BE7BF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37A0955-30D5-4B8B-ABB5-211E5DCC3B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B54DFE8-02BA-4ECC-936B-6640E5119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C5C3E8-B801-4F46-8E30-2F9A0085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D48F4E0-51FD-4EED-A078-BE09C45A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5495C0-F19B-49D1-A242-32288484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28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EDE132-6160-49FF-98D4-6E39C9F0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FD94BDA-7529-499F-B4A6-12E984BB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9CD6CF2-6379-4108-A54D-F2E6694CE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27107A8-1C36-4F35-B25E-78832F4B7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431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9F724CD-BF8C-4C78-BE81-160857493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0AE966-EAAF-4826-8DB3-1BA9BA74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7A96FD1-8625-4A21-87E8-236C2405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97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F1156F-F6E2-4AEF-8D52-8AC2EC01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50DFE3-60AF-4A60-BDF6-E4F4998F3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15724F4-A526-4472-9301-9BE4DEC51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CCDCC8C-578E-4071-9585-F2522094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6DAF28-4AF4-461C-BE6B-6027A32AF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509CB9-9DD8-4452-A120-EEFE1331F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153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4D27A2-C109-4700-9B96-99E70B55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DB33793-C302-4297-A5DB-F0A743B76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E03FFB-9C66-4E44-93DF-E21205F41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D84CDDA-59BE-4B3C-9A02-23ED5363C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679225-2B5C-4636-B16B-D411FF944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DCCBF0-912F-421C-B790-B354EC6F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27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3A17D2E-7F3A-47BC-BDFA-BAD5CA531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FB2EFC-1FE0-4875-8C35-6C6C15F4B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6F22C-05AA-49DC-A866-77A8FE043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54ACB-BC89-426A-B26C-5E422384CA50}" type="datetimeFigureOut">
              <a:rPr lang="it-IT" smtClean="0"/>
              <a:t>03/07/2023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4E7CFA-3648-434B-83B1-0FE85D520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EE8B98-9D5B-43C8-A3FA-68AD478C94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33181-BE1A-48E9-80A6-3A327D79803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16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CF8CC107-FCEA-2B56-280E-687795B038F9}"/>
              </a:ext>
            </a:extLst>
          </p:cNvPr>
          <p:cNvGrpSpPr/>
          <p:nvPr/>
        </p:nvGrpSpPr>
        <p:grpSpPr>
          <a:xfrm>
            <a:off x="1299593" y="389788"/>
            <a:ext cx="9592814" cy="6200455"/>
            <a:chOff x="794102" y="583477"/>
            <a:chExt cx="9592814" cy="6200455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AD2F1B78-9C95-7326-39B9-F35427B5B100}"/>
                </a:ext>
              </a:extLst>
            </p:cNvPr>
            <p:cNvGrpSpPr/>
            <p:nvPr/>
          </p:nvGrpSpPr>
          <p:grpSpPr>
            <a:xfrm>
              <a:off x="794102" y="583477"/>
              <a:ext cx="4986435" cy="3634378"/>
              <a:chOff x="794102" y="583477"/>
              <a:chExt cx="4986435" cy="3634378"/>
            </a:xfrm>
          </p:grpSpPr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D6A2999C-DCF4-358D-8E58-B6CCEF7D5161}"/>
                  </a:ext>
                </a:extLst>
              </p:cNvPr>
              <p:cNvSpPr txBox="1"/>
              <p:nvPr/>
            </p:nvSpPr>
            <p:spPr>
              <a:xfrm>
                <a:off x="794102" y="583477"/>
                <a:ext cx="3048633" cy="132343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it-IT" sz="2000" dirty="0">
                  <a:latin typeface="Arial Narrow" panose="020B0606020202030204" pitchFamily="34" charset="0"/>
                </a:endParaRPr>
              </a:p>
              <a:p>
                <a:pPr algn="ctr"/>
                <a:r>
                  <a:rPr lang="it-IT" sz="2000" b="1" dirty="0">
                    <a:latin typeface="Arial Narrow" panose="020B0606020202030204" pitchFamily="34" charset="0"/>
                  </a:rPr>
                  <a:t>Assessed for eligibility</a:t>
                </a:r>
              </a:p>
              <a:p>
                <a:pPr algn="ctr"/>
                <a:r>
                  <a:rPr lang="it-IT" sz="2000" dirty="0">
                    <a:latin typeface="Arial Narrow" panose="020B0606020202030204" pitchFamily="34" charset="0"/>
                  </a:rPr>
                  <a:t> (n= 103)</a:t>
                </a:r>
              </a:p>
              <a:p>
                <a:pPr algn="ctr"/>
                <a:endParaRPr lang="it-IT" sz="20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FAE83ED0-EFC4-41B1-E963-58461EC14828}"/>
                  </a:ext>
                </a:extLst>
              </p:cNvPr>
              <p:cNvSpPr txBox="1"/>
              <p:nvPr/>
            </p:nvSpPr>
            <p:spPr>
              <a:xfrm>
                <a:off x="4047370" y="2131911"/>
                <a:ext cx="1733167" cy="12003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endParaRPr lang="it-IT" sz="2400" dirty="0">
                  <a:latin typeface="Arial Narrow" panose="020B0606020202030204" pitchFamily="34" charset="0"/>
                </a:endParaRPr>
              </a:p>
              <a:p>
                <a:r>
                  <a:rPr lang="it-IT" sz="2000" b="1" dirty="0">
                    <a:latin typeface="Arial Narrow" panose="020B0606020202030204" pitchFamily="34" charset="0"/>
                  </a:rPr>
                  <a:t>Excluded</a:t>
                </a:r>
                <a:r>
                  <a:rPr lang="it-IT" sz="2000" dirty="0">
                    <a:latin typeface="Arial Narrow" panose="020B0606020202030204" pitchFamily="34" charset="0"/>
                  </a:rPr>
                  <a:t> (n= 0)</a:t>
                </a:r>
              </a:p>
              <a:p>
                <a:endParaRPr lang="it-IT" sz="2800" dirty="0"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11" name="Connettore 2 10">
                <a:extLst>
                  <a:ext uri="{FF2B5EF4-FFF2-40B4-BE49-F238E27FC236}">
                    <a16:creationId xmlns:a16="http://schemas.microsoft.com/office/drawing/2014/main" id="{534F24FD-EF12-2997-F6D6-35F8CB3973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25277" y="2701267"/>
                <a:ext cx="1517458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EA2E7004-54BE-78CE-D415-018DDBB99F4D}"/>
                  </a:ext>
                </a:extLst>
              </p:cNvPr>
              <p:cNvSpPr txBox="1"/>
              <p:nvPr/>
            </p:nvSpPr>
            <p:spPr>
              <a:xfrm>
                <a:off x="853094" y="3509969"/>
                <a:ext cx="2938321" cy="70788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000" b="1" dirty="0">
                    <a:latin typeface="Arial Narrow" panose="020B0606020202030204" pitchFamily="34" charset="0"/>
                  </a:rPr>
                  <a:t>Enrolled</a:t>
                </a:r>
                <a:r>
                  <a:rPr lang="it-IT" sz="2000" dirty="0">
                    <a:latin typeface="Arial Narrow" panose="020B0606020202030204" pitchFamily="34" charset="0"/>
                  </a:rPr>
                  <a:t> </a:t>
                </a:r>
              </a:p>
              <a:p>
                <a:pPr algn="ctr"/>
                <a:r>
                  <a:rPr lang="it-IT" sz="2000" dirty="0">
                    <a:latin typeface="Arial Narrow" panose="020B0606020202030204" pitchFamily="34" charset="0"/>
                  </a:rPr>
                  <a:t>(n= 103)</a:t>
                </a:r>
              </a:p>
            </p:txBody>
          </p:sp>
        </p:grp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19E08D71-E2B8-D6D6-3D97-5EB39E3A0468}"/>
                </a:ext>
              </a:extLst>
            </p:cNvPr>
            <p:cNvCxnSpPr>
              <a:cxnSpLocks/>
            </p:cNvCxnSpPr>
            <p:nvPr/>
          </p:nvCxnSpPr>
          <p:spPr>
            <a:xfrm>
              <a:off x="2334797" y="4265621"/>
              <a:ext cx="0" cy="17875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A5A64083-9830-6C35-1EA8-16E544DCFA21}"/>
                </a:ext>
              </a:extLst>
            </p:cNvPr>
            <p:cNvCxnSpPr>
              <a:cxnSpLocks/>
            </p:cNvCxnSpPr>
            <p:nvPr/>
          </p:nvCxnSpPr>
          <p:spPr>
            <a:xfrm>
              <a:off x="2334797" y="5125389"/>
              <a:ext cx="150087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43FA307-2ABB-7567-C639-B04B59A3EFE0}"/>
                </a:ext>
              </a:extLst>
            </p:cNvPr>
            <p:cNvSpPr txBox="1"/>
            <p:nvPr/>
          </p:nvSpPr>
          <p:spPr>
            <a:xfrm>
              <a:off x="4040307" y="4231104"/>
              <a:ext cx="6346609" cy="18158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endParaRPr lang="it-IT" sz="2400" dirty="0">
                <a:latin typeface="Arial Narrow" panose="020B0606020202030204" pitchFamily="34" charset="0"/>
              </a:endParaRPr>
            </a:p>
            <a:p>
              <a:r>
                <a:rPr lang="it-IT" sz="2000" b="1" dirty="0">
                  <a:latin typeface="Arial Narrow" panose="020B0606020202030204" pitchFamily="34" charset="0"/>
                </a:rPr>
                <a:t>Excluded</a:t>
              </a:r>
              <a:r>
                <a:rPr lang="it-IT" sz="2000" dirty="0">
                  <a:latin typeface="Arial Narrow" panose="020B0606020202030204" pitchFamily="34" charset="0"/>
                </a:rPr>
                <a:t> (n= 9)</a:t>
              </a: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r>
                <a:rPr lang="it-IT" sz="2000" dirty="0">
                  <a:latin typeface="Arial Narrow" panose="020B0606020202030204" pitchFamily="34" charset="0"/>
                </a:rPr>
                <a:t>Incompleteness of data during assessment (n= 7)</a:t>
              </a: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r>
                <a:rPr lang="it-IT" sz="2000" dirty="0">
                  <a:latin typeface="Arial Narrow" panose="020B0606020202030204" pitchFamily="34" charset="0"/>
                </a:rPr>
                <a:t>Incompleteness of data in the post delivery period (n= 2)</a:t>
              </a:r>
            </a:p>
            <a:p>
              <a:pPr marL="914400" lvl="1" indent="-457200">
                <a:buFont typeface="Arial" panose="020B0604020202020204" pitchFamily="34" charset="0"/>
                <a:buChar char="•"/>
              </a:pPr>
              <a:endParaRPr lang="it-IT" sz="2800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C388C60A-810C-3CAE-E2D3-AF9F3C9A16E8}"/>
                </a:ext>
              </a:extLst>
            </p:cNvPr>
            <p:cNvSpPr txBox="1"/>
            <p:nvPr/>
          </p:nvSpPr>
          <p:spPr>
            <a:xfrm>
              <a:off x="853094" y="6076046"/>
              <a:ext cx="2938317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latin typeface="Arial Narrow" panose="020B0606020202030204" pitchFamily="34" charset="0"/>
                </a:rPr>
                <a:t>Analysed</a:t>
              </a:r>
            </a:p>
            <a:p>
              <a:pPr algn="ctr"/>
              <a:r>
                <a:rPr lang="it-IT" sz="2000" dirty="0">
                  <a:latin typeface="Arial Narrow" panose="020B0606020202030204" pitchFamily="34" charset="0"/>
                </a:rPr>
                <a:t> (n= 94)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BE75B89-5B99-D869-D3D2-FC84855B71D7}"/>
              </a:ext>
            </a:extLst>
          </p:cNvPr>
          <p:cNvSpPr txBox="1"/>
          <p:nvPr/>
        </p:nvSpPr>
        <p:spPr>
          <a:xfrm>
            <a:off x="5419444" y="189733"/>
            <a:ext cx="3433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Arial Narrow" panose="020B0606020202030204" pitchFamily="34" charset="0"/>
              </a:rPr>
              <a:t>Figure  S1. </a:t>
            </a:r>
            <a:r>
              <a:rPr lang="en-US" sz="1800" b="1" dirty="0">
                <a:effectLst/>
                <a:latin typeface="Arial Narrow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Consort flow diagram</a:t>
            </a:r>
            <a:r>
              <a:rPr lang="it-IT" sz="2000" dirty="0">
                <a:effectLst/>
              </a:rPr>
              <a:t> </a:t>
            </a:r>
            <a:r>
              <a:rPr lang="it-IT" sz="2000" b="1" dirty="0">
                <a:latin typeface="Arial Narrow" panose="020B0606020202030204" pitchFamily="34" charset="0"/>
              </a:rPr>
              <a:t>  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CAAAC346-BCA9-FEC0-4C7A-D28E51882B34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2823910" y="1713227"/>
            <a:ext cx="3836" cy="1603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0467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63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Tema di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racca</dc:creator>
  <cp:lastModifiedBy>Poonam Mutha</cp:lastModifiedBy>
  <cp:revision>50</cp:revision>
  <dcterms:created xsi:type="dcterms:W3CDTF">2020-12-29T05:35:54Z</dcterms:created>
  <dcterms:modified xsi:type="dcterms:W3CDTF">2023-07-03T15:57:56Z</dcterms:modified>
</cp:coreProperties>
</file>