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ECED"/>
    <a:srgbClr val="FDE3ED"/>
    <a:srgbClr val="FFF3F4"/>
    <a:srgbClr val="FFD5DA"/>
    <a:srgbClr val="FF5D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D0CD7-2AFD-48D1-9C88-5452FAFA0B81}" type="datetimeFigureOut">
              <a:rPr lang="fr-FR" smtClean="0"/>
              <a:t>15/05/2023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FEB0C-35CD-47BD-BE08-700D380F95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9055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D0CD7-2AFD-48D1-9C88-5452FAFA0B81}" type="datetimeFigureOut">
              <a:rPr lang="fr-FR" smtClean="0"/>
              <a:t>15/05/2023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FEB0C-35CD-47BD-BE08-700D380F95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8460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D0CD7-2AFD-48D1-9C88-5452FAFA0B81}" type="datetimeFigureOut">
              <a:rPr lang="fr-FR" smtClean="0"/>
              <a:t>15/05/2023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FEB0C-35CD-47BD-BE08-700D380F95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8619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D0CD7-2AFD-48D1-9C88-5452FAFA0B81}" type="datetimeFigureOut">
              <a:rPr lang="fr-FR" smtClean="0"/>
              <a:t>15/05/2023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FEB0C-35CD-47BD-BE08-700D380F95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9349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D0CD7-2AFD-48D1-9C88-5452FAFA0B81}" type="datetimeFigureOut">
              <a:rPr lang="fr-FR" smtClean="0"/>
              <a:t>15/05/2023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FEB0C-35CD-47BD-BE08-700D380F95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0321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D0CD7-2AFD-48D1-9C88-5452FAFA0B81}" type="datetimeFigureOut">
              <a:rPr lang="fr-FR" smtClean="0"/>
              <a:t>15/05/2023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FEB0C-35CD-47BD-BE08-700D380F95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0610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D0CD7-2AFD-48D1-9C88-5452FAFA0B81}" type="datetimeFigureOut">
              <a:rPr lang="fr-FR" smtClean="0"/>
              <a:t>15/05/2023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FEB0C-35CD-47BD-BE08-700D380F95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3650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D0CD7-2AFD-48D1-9C88-5452FAFA0B81}" type="datetimeFigureOut">
              <a:rPr lang="fr-FR" smtClean="0"/>
              <a:t>15/05/2023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FEB0C-35CD-47BD-BE08-700D380F95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9517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D0CD7-2AFD-48D1-9C88-5452FAFA0B81}" type="datetimeFigureOut">
              <a:rPr lang="fr-FR" smtClean="0"/>
              <a:t>15/05/2023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FEB0C-35CD-47BD-BE08-700D380F95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5822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D0CD7-2AFD-48D1-9C88-5452FAFA0B81}" type="datetimeFigureOut">
              <a:rPr lang="fr-FR" smtClean="0"/>
              <a:t>15/05/2023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FEB0C-35CD-47BD-BE08-700D380F95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2388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D0CD7-2AFD-48D1-9C88-5452FAFA0B81}" type="datetimeFigureOut">
              <a:rPr lang="fr-FR" smtClean="0"/>
              <a:t>15/05/2023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FEB0C-35CD-47BD-BE08-700D380F95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2596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D0CD7-2AFD-48D1-9C88-5452FAFA0B81}" type="datetimeFigureOut">
              <a:rPr lang="fr-FR" smtClean="0"/>
              <a:t>15/05/2023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1FEB0C-35CD-47BD-BE08-700D380F95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4712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e 23"/>
          <p:cNvGrpSpPr/>
          <p:nvPr/>
        </p:nvGrpSpPr>
        <p:grpSpPr>
          <a:xfrm>
            <a:off x="813546" y="516444"/>
            <a:ext cx="10291990" cy="5299787"/>
            <a:chOff x="1362186" y="481610"/>
            <a:chExt cx="10291990" cy="5299787"/>
          </a:xfrm>
        </p:grpSpPr>
        <p:grpSp>
          <p:nvGrpSpPr>
            <p:cNvPr id="3237" name="Groupe 3236"/>
            <p:cNvGrpSpPr/>
            <p:nvPr/>
          </p:nvGrpSpPr>
          <p:grpSpPr>
            <a:xfrm>
              <a:off x="5128029" y="481610"/>
              <a:ext cx="6526147" cy="5299787"/>
              <a:chOff x="844732" y="-62016"/>
              <a:chExt cx="6526147" cy="5299787"/>
            </a:xfrm>
          </p:grpSpPr>
          <p:grpSp>
            <p:nvGrpSpPr>
              <p:cNvPr id="3236" name="Groupe 3235"/>
              <p:cNvGrpSpPr/>
              <p:nvPr/>
            </p:nvGrpSpPr>
            <p:grpSpPr>
              <a:xfrm>
                <a:off x="844732" y="630482"/>
                <a:ext cx="6526147" cy="4607289"/>
                <a:chOff x="844732" y="630482"/>
                <a:chExt cx="6526147" cy="4607289"/>
              </a:xfrm>
            </p:grpSpPr>
            <p:grpSp>
              <p:nvGrpSpPr>
                <p:cNvPr id="3220" name="Groupe 3219"/>
                <p:cNvGrpSpPr/>
                <p:nvPr/>
              </p:nvGrpSpPr>
              <p:grpSpPr>
                <a:xfrm>
                  <a:off x="844732" y="630482"/>
                  <a:ext cx="2786741" cy="4607289"/>
                  <a:chOff x="844732" y="630482"/>
                  <a:chExt cx="2786741" cy="4607289"/>
                </a:xfrm>
              </p:grpSpPr>
              <p:pic>
                <p:nvPicPr>
                  <p:cNvPr id="7" name="Image 6"/>
                  <p:cNvPicPr>
                    <a:picLocks noChangeAspect="1"/>
                  </p:cNvPicPr>
                  <p:nvPr/>
                </p:nvPicPr>
                <p:blipFill rotWithShape="1">
                  <a:blip r:embed="rId2"/>
                  <a:srcRect b="52104"/>
                  <a:stretch/>
                </p:blipFill>
                <p:spPr>
                  <a:xfrm>
                    <a:off x="844732" y="630482"/>
                    <a:ext cx="2786741" cy="4607289"/>
                  </a:xfrm>
                  <a:prstGeom prst="rect">
                    <a:avLst/>
                  </a:prstGeom>
                </p:spPr>
              </p:pic>
              <p:pic>
                <p:nvPicPr>
                  <p:cNvPr id="3219" name="Image 3218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1379912" y="2070970"/>
                    <a:ext cx="1768632" cy="2061937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3226" name="Rectangle 3225"/>
                <p:cNvSpPr/>
                <p:nvPr/>
              </p:nvSpPr>
              <p:spPr>
                <a:xfrm>
                  <a:off x="2481943" y="3326674"/>
                  <a:ext cx="452846" cy="426720"/>
                </a:xfrm>
                <a:prstGeom prst="rect">
                  <a:avLst/>
                </a:prstGeom>
                <a:noFill/>
                <a:ln w="1905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227" name="Rectangle 3226"/>
                <p:cNvSpPr/>
                <p:nvPr/>
              </p:nvSpPr>
              <p:spPr>
                <a:xfrm>
                  <a:off x="3843908" y="1487998"/>
                  <a:ext cx="3526971" cy="2892253"/>
                </a:xfrm>
                <a:prstGeom prst="rect">
                  <a:avLst/>
                </a:prstGeom>
                <a:solidFill>
                  <a:srgbClr val="F4ECED"/>
                </a:solidFill>
                <a:ln w="1905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sz="1600" b="1" i="0" u="none" strike="noStrike" dirty="0" smtClean="0">
                      <a:solidFill>
                        <a:srgbClr val="000000"/>
                      </a:solidFill>
                      <a:effectLst/>
                      <a:latin typeface="Roboto"/>
                    </a:rPr>
                    <a:t>Multi-omics</a:t>
                  </a:r>
                </a:p>
                <a:p>
                  <a:pPr algn="ctr"/>
                  <a:endParaRPr lang="en-GB" sz="1600" dirty="0"/>
                </a:p>
                <a:p>
                  <a:r>
                    <a:rPr lang="en-GB" sz="1400" b="1" i="0" u="none" strike="noStrike" dirty="0" smtClean="0">
                      <a:solidFill>
                        <a:srgbClr val="000000"/>
                      </a:solidFill>
                      <a:effectLst/>
                      <a:latin typeface="Roboto"/>
                    </a:rPr>
                    <a:t>Metabolome</a:t>
                  </a:r>
                </a:p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r>
                    <a:rPr lang="en-GB" sz="1300" b="0" i="0" u="none" strike="noStrike" dirty="0" err="1" smtClean="0">
                      <a:solidFill>
                        <a:srgbClr val="000000"/>
                      </a:solidFill>
                      <a:effectLst/>
                      <a:latin typeface="Roboto"/>
                    </a:rPr>
                    <a:t>Glycyl</a:t>
                  </a:r>
                  <a:r>
                    <a:rPr lang="en-GB" sz="1300" b="0" i="0" u="none" strike="noStrike" dirty="0" smtClean="0">
                      <a:solidFill>
                        <a:srgbClr val="000000"/>
                      </a:solidFill>
                      <a:effectLst/>
                      <a:latin typeface="Roboto"/>
                    </a:rPr>
                    <a:t>-L-leucine</a:t>
                  </a:r>
                  <a:r>
                    <a:rPr lang="en-GB" sz="1300" b="0" i="0" u="none" strike="noStrike" dirty="0" smtClean="0">
                      <a:solidFill>
                        <a:srgbClr val="000000"/>
                      </a:solidFill>
                      <a:effectLst/>
                      <a:latin typeface="Roboto"/>
                    </a:rPr>
                    <a:t>, N-acetyl-ornithine, N6-acetyl-L-lysine, L-</a:t>
                  </a:r>
                  <a:r>
                    <a:rPr lang="en-GB" sz="1300" b="0" i="0" u="none" strike="noStrike" dirty="0" err="1" smtClean="0">
                      <a:solidFill>
                        <a:srgbClr val="000000"/>
                      </a:solidFill>
                      <a:effectLst/>
                      <a:latin typeface="Roboto"/>
                    </a:rPr>
                    <a:t>alanyl</a:t>
                  </a:r>
                  <a:r>
                    <a:rPr lang="en-GB" sz="1300" b="0" i="0" u="none" strike="noStrike" dirty="0" smtClean="0">
                      <a:solidFill>
                        <a:srgbClr val="000000"/>
                      </a:solidFill>
                      <a:effectLst/>
                      <a:latin typeface="Roboto"/>
                    </a:rPr>
                    <a:t>-L-</a:t>
                  </a:r>
                  <a:r>
                    <a:rPr lang="en-GB" sz="1300" b="0" i="0" u="none" strike="noStrike" dirty="0" err="1" smtClean="0">
                      <a:solidFill>
                        <a:srgbClr val="000000"/>
                      </a:solidFill>
                      <a:effectLst/>
                      <a:latin typeface="Roboto"/>
                    </a:rPr>
                    <a:t>proline</a:t>
                  </a:r>
                  <a:r>
                    <a:rPr lang="en-GB" sz="1300" b="0" i="0" u="none" strike="noStrike" dirty="0" smtClean="0">
                      <a:solidFill>
                        <a:srgbClr val="000000"/>
                      </a:solidFill>
                      <a:effectLst/>
                      <a:latin typeface="Roboto"/>
                    </a:rPr>
                    <a:t>, lysine,</a:t>
                  </a:r>
                  <a:r>
                    <a:rPr lang="en-GB" sz="1300" b="0" i="0" u="none" strike="noStrike" dirty="0" smtClean="0">
                      <a:solidFill>
                        <a:srgbClr val="000000"/>
                      </a:solidFill>
                      <a:effectLst/>
                      <a:latin typeface="DejaVu Sans"/>
                    </a:rPr>
                    <a:t> </a:t>
                  </a:r>
                  <a:r>
                    <a:rPr lang="en-GB" sz="1300" b="0" i="0" u="none" strike="noStrike" dirty="0" err="1" smtClean="0">
                      <a:solidFill>
                        <a:srgbClr val="000000"/>
                      </a:solidFill>
                      <a:effectLst/>
                      <a:latin typeface="Roboto"/>
                    </a:rPr>
                    <a:t>xanthosine</a:t>
                  </a:r>
                  <a:r>
                    <a:rPr lang="en-GB" sz="1300" b="0" i="0" u="none" strike="noStrike" dirty="0" smtClean="0">
                      <a:solidFill>
                        <a:srgbClr val="000000"/>
                      </a:solidFill>
                      <a:effectLst/>
                      <a:latin typeface="Roboto"/>
                    </a:rPr>
                    <a:t>,</a:t>
                  </a:r>
                  <a:r>
                    <a:rPr lang="en-GB" sz="1300" b="0" i="0" u="none" strike="noStrike" dirty="0" smtClean="0">
                      <a:solidFill>
                        <a:srgbClr val="000000"/>
                      </a:solidFill>
                      <a:effectLst/>
                      <a:latin typeface="DejaVu Sans"/>
                    </a:rPr>
                    <a:t> </a:t>
                  </a:r>
                  <a:r>
                    <a:rPr lang="en-GB" sz="1300" b="0" i="0" u="none" strike="noStrike" dirty="0" smtClean="0">
                      <a:solidFill>
                        <a:srgbClr val="000000"/>
                      </a:solidFill>
                      <a:effectLst/>
                      <a:latin typeface="Roboto"/>
                    </a:rPr>
                    <a:t>adenosine,</a:t>
                  </a:r>
                  <a:r>
                    <a:rPr lang="en-GB" sz="1300" b="0" i="0" u="none" strike="noStrike" dirty="0" smtClean="0">
                      <a:solidFill>
                        <a:srgbClr val="000000"/>
                      </a:solidFill>
                      <a:effectLst/>
                      <a:latin typeface="DejaVu Sans"/>
                    </a:rPr>
                    <a:t> </a:t>
                  </a:r>
                  <a:r>
                    <a:rPr lang="en-GB" sz="1300" b="0" i="0" u="none" strike="noStrike" dirty="0" smtClean="0">
                      <a:solidFill>
                        <a:srgbClr val="000000"/>
                      </a:solidFill>
                      <a:effectLst/>
                      <a:latin typeface="Roboto"/>
                    </a:rPr>
                    <a:t>guanosine,</a:t>
                  </a:r>
                  <a:r>
                    <a:rPr lang="en-GB" sz="1300" b="0" i="0" u="none" strike="noStrike" dirty="0" smtClean="0">
                      <a:solidFill>
                        <a:srgbClr val="000000"/>
                      </a:solidFill>
                      <a:effectLst/>
                      <a:latin typeface="DejaVu Sans"/>
                    </a:rPr>
                    <a:t> </a:t>
                  </a:r>
                  <a:r>
                    <a:rPr lang="en-GB" sz="1300" b="0" i="0" u="none" strike="noStrike" dirty="0" smtClean="0">
                      <a:solidFill>
                        <a:srgbClr val="000000"/>
                      </a:solidFill>
                      <a:effectLst/>
                      <a:latin typeface="Roboto"/>
                    </a:rPr>
                    <a:t>hypoxanthine</a:t>
                  </a:r>
                  <a:r>
                    <a:rPr lang="en-GB" sz="1300" b="0" i="0" u="none" strike="noStrike" dirty="0" smtClean="0">
                      <a:solidFill>
                        <a:srgbClr val="000000"/>
                      </a:solidFill>
                      <a:effectLst/>
                      <a:latin typeface="Roboto"/>
                    </a:rPr>
                    <a:t>...</a:t>
                  </a:r>
                </a:p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endParaRPr lang="en-GB" sz="1300" dirty="0" smtClean="0">
                    <a:effectLst/>
                  </a:endParaRPr>
                </a:p>
                <a:p>
                  <a:r>
                    <a:rPr lang="en-GB" sz="1400" b="1" i="0" u="none" strike="noStrike" dirty="0" smtClean="0">
                      <a:solidFill>
                        <a:srgbClr val="000000"/>
                      </a:solidFill>
                      <a:effectLst/>
                      <a:latin typeface="Roboto"/>
                    </a:rPr>
                    <a:t>Immune </a:t>
                  </a:r>
                  <a:r>
                    <a:rPr lang="en-GB" sz="1400" b="1" i="0" u="none" strike="noStrike" dirty="0" smtClean="0">
                      <a:solidFill>
                        <a:srgbClr val="000000"/>
                      </a:solidFill>
                      <a:effectLst/>
                      <a:latin typeface="Roboto"/>
                    </a:rPr>
                    <a:t>system</a:t>
                  </a:r>
                </a:p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r>
                    <a:rPr lang="en-GB" sz="1300" b="0" i="0" u="none" strike="noStrike" dirty="0" smtClean="0">
                      <a:solidFill>
                        <a:srgbClr val="000000"/>
                      </a:solidFill>
                      <a:effectLst/>
                      <a:latin typeface="Roboto"/>
                    </a:rPr>
                    <a:t>AP</a:t>
                  </a:r>
                  <a:r>
                    <a:rPr lang="en-GB" sz="1300" b="0" i="0" u="none" strike="noStrike" dirty="0" smtClean="0">
                      <a:solidFill>
                        <a:srgbClr val="000000"/>
                      </a:solidFill>
                      <a:effectLst/>
                      <a:latin typeface="DejaVu Sans"/>
                    </a:rPr>
                    <a:t>R</a:t>
                  </a:r>
                  <a:r>
                    <a:rPr lang="en-GB" sz="1300" b="0" i="0" u="none" strike="noStrike" dirty="0" smtClean="0">
                      <a:solidFill>
                        <a:srgbClr val="000000"/>
                      </a:solidFill>
                      <a:effectLst/>
                      <a:latin typeface="Roboto"/>
                    </a:rPr>
                    <a:t>IL</a:t>
                  </a:r>
                  <a:r>
                    <a:rPr lang="en-GB" sz="1300" b="0" i="0" u="none" strike="noStrike" dirty="0" smtClean="0">
                      <a:solidFill>
                        <a:srgbClr val="000000"/>
                      </a:solidFill>
                      <a:effectLst/>
                      <a:latin typeface="Roboto"/>
                    </a:rPr>
                    <a:t>, IL-8, MMP2, CCL-20</a:t>
                  </a:r>
                </a:p>
                <a:p>
                  <a:pPr>
                    <a:buFont typeface="Arial" panose="020B0604020202020204" pitchFamily="34" charset="0"/>
                    <a:buChar char="•"/>
                  </a:pPr>
                  <a:endParaRPr lang="en-GB" sz="1400" dirty="0" smtClean="0">
                    <a:effectLst/>
                  </a:endParaRPr>
                </a:p>
              </p:txBody>
            </p:sp>
            <p:cxnSp>
              <p:nvCxnSpPr>
                <p:cNvPr id="3228" name="Connecteur droit 3227"/>
                <p:cNvCxnSpPr/>
                <p:nvPr/>
              </p:nvCxnSpPr>
              <p:spPr>
                <a:xfrm flipH="1">
                  <a:off x="2934789" y="1487998"/>
                  <a:ext cx="904834" cy="1838676"/>
                </a:xfrm>
                <a:prstGeom prst="line">
                  <a:avLst/>
                </a:prstGeom>
                <a:ln w="19050">
                  <a:solidFill>
                    <a:schemeClr val="tx1">
                      <a:lumMod val="65000"/>
                      <a:lumOff val="35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31" name="Connecteur droit 3230"/>
                <p:cNvCxnSpPr/>
                <p:nvPr/>
              </p:nvCxnSpPr>
              <p:spPr>
                <a:xfrm flipH="1" flipV="1">
                  <a:off x="2934789" y="3753394"/>
                  <a:ext cx="896980" cy="635692"/>
                </a:xfrm>
                <a:prstGeom prst="line">
                  <a:avLst/>
                </a:prstGeom>
                <a:ln w="19050">
                  <a:solidFill>
                    <a:schemeClr val="tx1">
                      <a:lumMod val="65000"/>
                      <a:lumOff val="35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35" name="Rectangle 3234"/>
                <p:cNvSpPr/>
                <p:nvPr/>
              </p:nvSpPr>
              <p:spPr>
                <a:xfrm>
                  <a:off x="4002263" y="832834"/>
                  <a:ext cx="3210260" cy="64633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fr-FR" b="1" i="0" u="none" strike="noStrike" dirty="0" smtClean="0">
                      <a:solidFill>
                        <a:srgbClr val="000000"/>
                      </a:solidFill>
                      <a:effectLst/>
                      <a:latin typeface="Roboto"/>
                    </a:rPr>
                    <a:t>SA signature </a:t>
                  </a:r>
                  <a:r>
                    <a:rPr lang="fr-FR" b="1" i="0" u="none" strike="noStrike" dirty="0" smtClean="0">
                      <a:solidFill>
                        <a:srgbClr val="000000"/>
                      </a:solidFill>
                      <a:effectLst/>
                      <a:latin typeface="Roboto"/>
                    </a:rPr>
                    <a:t>in </a:t>
                  </a:r>
                  <a:r>
                    <a:rPr lang="fr-FR" b="1" i="0" u="none" strike="noStrike" dirty="0" err="1" smtClean="0">
                      <a:solidFill>
                        <a:srgbClr val="000000"/>
                      </a:solidFill>
                      <a:effectLst/>
                      <a:latin typeface="Roboto"/>
                    </a:rPr>
                    <a:t>broncho-alveolar</a:t>
                  </a:r>
                  <a:r>
                    <a:rPr lang="fr-FR" b="1" i="0" u="none" strike="noStrike" dirty="0" smtClean="0">
                      <a:solidFill>
                        <a:srgbClr val="000000"/>
                      </a:solidFill>
                      <a:effectLst/>
                      <a:latin typeface="Roboto"/>
                    </a:rPr>
                    <a:t> lavages</a:t>
                  </a:r>
                  <a:endParaRPr lang="fr-FR" dirty="0"/>
                </a:p>
              </p:txBody>
            </p:sp>
          </p:grpSp>
          <p:cxnSp>
            <p:nvCxnSpPr>
              <p:cNvPr id="3222" name="Connecteur droit 3221"/>
              <p:cNvCxnSpPr/>
              <p:nvPr/>
            </p:nvCxnSpPr>
            <p:spPr>
              <a:xfrm flipH="1">
                <a:off x="2194558" y="1903516"/>
                <a:ext cx="17417" cy="2351314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24" name="ZoneTexte 3223"/>
              <p:cNvSpPr txBox="1"/>
              <p:nvPr/>
            </p:nvSpPr>
            <p:spPr>
              <a:xfrm>
                <a:off x="2004950" y="-62016"/>
                <a:ext cx="1143594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b="1" dirty="0" err="1" smtClean="0">
                    <a:solidFill>
                      <a:srgbClr val="FF5D5D"/>
                    </a:solidFill>
                  </a:rPr>
                  <a:t>Severe</a:t>
                </a:r>
                <a:r>
                  <a:rPr lang="fr-FR" sz="1400" b="1" dirty="0">
                    <a:solidFill>
                      <a:srgbClr val="FF5D5D"/>
                    </a:solidFill>
                  </a:rPr>
                  <a:t> </a:t>
                </a:r>
                <a:r>
                  <a:rPr lang="fr-FR" sz="1400" b="1" dirty="0" err="1" smtClean="0">
                    <a:solidFill>
                      <a:srgbClr val="FF5D5D"/>
                    </a:solidFill>
                  </a:rPr>
                  <a:t>asthma</a:t>
                </a:r>
                <a:r>
                  <a:rPr lang="fr-FR" sz="1400" b="1" dirty="0" smtClean="0">
                    <a:solidFill>
                      <a:srgbClr val="FF5D5D"/>
                    </a:solidFill>
                  </a:rPr>
                  <a:t> (SA)</a:t>
                </a:r>
                <a:endParaRPr lang="fr-FR" sz="1400" b="1" dirty="0" smtClean="0">
                  <a:solidFill>
                    <a:srgbClr val="FF5D5D"/>
                  </a:solidFill>
                </a:endParaRPr>
              </a:p>
              <a:p>
                <a:pPr algn="ctr"/>
                <a:r>
                  <a:rPr lang="fr-FR" sz="1400" b="1" dirty="0" smtClean="0">
                    <a:solidFill>
                      <a:srgbClr val="FF5D5D"/>
                    </a:solidFill>
                  </a:rPr>
                  <a:t>n = 20</a:t>
                </a:r>
                <a:endParaRPr lang="fr-FR" sz="1400" b="1" dirty="0">
                  <a:solidFill>
                    <a:srgbClr val="FF5D5D"/>
                  </a:solidFill>
                </a:endParaRPr>
              </a:p>
            </p:txBody>
          </p:sp>
          <p:sp>
            <p:nvSpPr>
              <p:cNvPr id="3225" name="ZoneTexte 3224"/>
              <p:cNvSpPr txBox="1"/>
              <p:nvPr/>
            </p:nvSpPr>
            <p:spPr>
              <a:xfrm>
                <a:off x="1260367" y="-62016"/>
                <a:ext cx="953986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b="1" dirty="0" smtClean="0"/>
                  <a:t>Non </a:t>
                </a:r>
                <a:r>
                  <a:rPr lang="fr-FR" sz="1400" b="1" dirty="0" err="1" smtClean="0"/>
                  <a:t>asthma</a:t>
                </a:r>
                <a:endParaRPr lang="fr-FR" sz="1400" b="1" dirty="0" smtClean="0"/>
              </a:p>
              <a:p>
                <a:pPr algn="ctr"/>
                <a:r>
                  <a:rPr lang="fr-FR" sz="1400" b="1" dirty="0" smtClean="0"/>
                  <a:t>n = 10</a:t>
                </a:r>
                <a:endParaRPr lang="fr-FR" sz="1400" b="1" dirty="0"/>
              </a:p>
            </p:txBody>
          </p:sp>
        </p:grpSp>
        <p:sp>
          <p:nvSpPr>
            <p:cNvPr id="21" name="Rectangle 20"/>
            <p:cNvSpPr/>
            <p:nvPr/>
          </p:nvSpPr>
          <p:spPr>
            <a:xfrm>
              <a:off x="1362186" y="2031625"/>
              <a:ext cx="3526971" cy="2892253"/>
            </a:xfrm>
            <a:prstGeom prst="rect">
              <a:avLst/>
            </a:prstGeom>
            <a:solidFill>
              <a:srgbClr val="F4ECED"/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en-GB" sz="1600" b="1" dirty="0" smtClean="0">
                  <a:solidFill>
                    <a:srgbClr val="000000"/>
                  </a:solidFill>
                  <a:latin typeface="Roboto"/>
                </a:rPr>
                <a:t>Single-omics</a:t>
              </a:r>
              <a:endParaRPr lang="en-GB" sz="1600" b="1" dirty="0">
                <a:solidFill>
                  <a:srgbClr val="000000"/>
                </a:solidFill>
                <a:latin typeface="Roboto"/>
              </a:endParaRPr>
            </a:p>
            <a:p>
              <a:pPr>
                <a:buFont typeface="Arial" panose="020B0604020202020204" pitchFamily="34" charset="0"/>
                <a:buChar char="•"/>
              </a:pPr>
              <a:endParaRPr lang="en-GB" sz="1400" dirty="0" smtClean="0">
                <a:effectLst/>
              </a:endParaRPr>
            </a:p>
            <a:p>
              <a:r>
                <a:rPr lang="en-GB" sz="1400" b="1" i="0" u="none" strike="noStrike" dirty="0" smtClean="0">
                  <a:solidFill>
                    <a:srgbClr val="000000"/>
                  </a:solidFill>
                  <a:effectLst/>
                  <a:latin typeface="Roboto"/>
                </a:rPr>
                <a:t>Microbiota</a:t>
              </a:r>
              <a:endParaRPr lang="en-GB" sz="1400" b="1" i="0" u="none" strike="noStrike" dirty="0" smtClean="0">
                <a:solidFill>
                  <a:srgbClr val="000000"/>
                </a:solidFill>
                <a:effectLst/>
                <a:latin typeface="Roboto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1300" b="0" i="0" u="none" strike="noStrike" dirty="0" smtClean="0">
                  <a:solidFill>
                    <a:srgbClr val="000000"/>
                  </a:solidFill>
                  <a:effectLst/>
                  <a:latin typeface="Roboto"/>
                </a:rPr>
                <a:t>Increase of alpha-diversity</a:t>
              </a:r>
              <a:endParaRPr lang="en-GB" sz="1300" dirty="0" smtClean="0">
                <a:effectLst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1300" b="0" i="0" u="none" strike="noStrike" dirty="0" smtClean="0">
                  <a:solidFill>
                    <a:srgbClr val="000000"/>
                  </a:solidFill>
                  <a:effectLst/>
                  <a:latin typeface="Roboto"/>
                </a:rPr>
                <a:t>Increase of </a:t>
              </a:r>
              <a:r>
                <a:rPr lang="en-GB" sz="1300" b="0" i="1" u="none" strike="noStrike" dirty="0" smtClean="0">
                  <a:solidFill>
                    <a:srgbClr val="000000"/>
                  </a:solidFill>
                  <a:effectLst/>
                  <a:latin typeface="Roboto"/>
                </a:rPr>
                <a:t>Streptococcus</a:t>
              </a:r>
              <a:r>
                <a:rPr lang="en-GB" sz="1300" b="0" i="0" u="none" strike="noStrike" dirty="0" smtClean="0">
                  <a:solidFill>
                    <a:srgbClr val="000000"/>
                  </a:solidFill>
                  <a:effectLst/>
                  <a:latin typeface="Roboto"/>
                </a:rPr>
                <a:t>, </a:t>
              </a:r>
              <a:r>
                <a:rPr lang="en-GB" sz="1300" b="0" i="1" u="none" strike="noStrike" dirty="0" smtClean="0">
                  <a:solidFill>
                    <a:srgbClr val="000000"/>
                  </a:solidFill>
                  <a:effectLst/>
                  <a:latin typeface="Roboto"/>
                </a:rPr>
                <a:t>Prevotella</a:t>
              </a:r>
              <a:r>
                <a:rPr lang="en-GB" sz="1300" b="0" i="0" u="none" strike="noStrike" dirty="0" smtClean="0">
                  <a:solidFill>
                    <a:srgbClr val="000000"/>
                  </a:solidFill>
                  <a:effectLst/>
                  <a:latin typeface="Roboto"/>
                </a:rPr>
                <a:t>, </a:t>
              </a:r>
              <a:r>
                <a:rPr lang="en-GB" sz="1300" b="0" i="1" u="none" strike="noStrike" dirty="0" err="1" smtClean="0">
                  <a:solidFill>
                    <a:srgbClr val="000000"/>
                  </a:solidFill>
                  <a:effectLst/>
                  <a:latin typeface="Roboto"/>
                </a:rPr>
                <a:t>Corynebacterium</a:t>
              </a:r>
              <a:r>
                <a:rPr lang="en-GB" sz="1300" b="0" i="0" u="none" strike="noStrike" dirty="0" smtClean="0">
                  <a:solidFill>
                    <a:srgbClr val="000000"/>
                  </a:solidFill>
                  <a:effectLst/>
                  <a:latin typeface="Roboto"/>
                </a:rPr>
                <a:t>, </a:t>
              </a:r>
              <a:r>
                <a:rPr lang="en-GB" sz="1300" b="0" i="1" u="none" strike="noStrike" dirty="0" err="1" smtClean="0">
                  <a:solidFill>
                    <a:srgbClr val="000000"/>
                  </a:solidFill>
                  <a:effectLst/>
                  <a:latin typeface="Roboto"/>
                </a:rPr>
                <a:t>Dolosigranulum</a:t>
              </a:r>
              <a:r>
                <a:rPr lang="en-GB" sz="1300" b="0" i="1" u="none" strike="noStrike" dirty="0" smtClean="0">
                  <a:solidFill>
                    <a:srgbClr val="000000"/>
                  </a:solidFill>
                  <a:effectLst/>
                  <a:latin typeface="Roboto"/>
                </a:rPr>
                <a:t> </a:t>
              </a:r>
              <a:r>
                <a:rPr lang="en-GB" sz="1300" b="0" i="1" u="none" strike="noStrike" dirty="0" err="1" smtClean="0">
                  <a:solidFill>
                    <a:srgbClr val="000000"/>
                  </a:solidFill>
                  <a:effectLst/>
                  <a:latin typeface="Roboto"/>
                </a:rPr>
                <a:t>pigrum</a:t>
              </a:r>
              <a:r>
                <a:rPr lang="en-GB" sz="1300" b="0" i="0" u="none" strike="noStrike" dirty="0" smtClean="0">
                  <a:solidFill>
                    <a:srgbClr val="000000"/>
                  </a:solidFill>
                  <a:effectLst/>
                  <a:latin typeface="Roboto"/>
                </a:rPr>
                <a:t>, </a:t>
              </a:r>
              <a:r>
                <a:rPr lang="en-GB" sz="1300" b="0" i="1" u="none" strike="noStrike" dirty="0" err="1" smtClean="0">
                  <a:solidFill>
                    <a:srgbClr val="000000"/>
                  </a:solidFill>
                  <a:effectLst/>
                  <a:latin typeface="Roboto"/>
                </a:rPr>
                <a:t>Tropheryma</a:t>
              </a:r>
              <a:r>
                <a:rPr lang="en-GB" sz="1300" b="0" i="1" u="none" strike="noStrike" dirty="0" smtClean="0">
                  <a:solidFill>
                    <a:srgbClr val="000000"/>
                  </a:solidFill>
                  <a:effectLst/>
                  <a:latin typeface="Roboto"/>
                </a:rPr>
                <a:t> </a:t>
              </a:r>
              <a:r>
                <a:rPr lang="en-GB" sz="1300" b="0" i="1" u="none" strike="noStrike" dirty="0" err="1" smtClean="0">
                  <a:solidFill>
                    <a:srgbClr val="000000"/>
                  </a:solidFill>
                  <a:effectLst/>
                  <a:latin typeface="Roboto"/>
                </a:rPr>
                <a:t>whipplei</a:t>
              </a:r>
              <a:r>
                <a:rPr lang="en-GB" sz="1300" b="0" i="0" u="none" strike="noStrike" dirty="0" smtClean="0">
                  <a:solidFill>
                    <a:srgbClr val="000000"/>
                  </a:solidFill>
                  <a:effectLst/>
                  <a:latin typeface="Roboto"/>
                </a:rPr>
                <a:t>, </a:t>
              </a:r>
              <a:r>
                <a:rPr lang="en-GB" sz="1300" b="0" i="1" u="none" strike="noStrike" dirty="0" smtClean="0">
                  <a:solidFill>
                    <a:srgbClr val="000000"/>
                  </a:solidFill>
                  <a:effectLst/>
                  <a:latin typeface="Roboto"/>
                </a:rPr>
                <a:t>Moraxella </a:t>
              </a:r>
              <a:r>
                <a:rPr lang="en-GB" sz="1300" b="0" i="1" u="none" strike="noStrike" dirty="0" err="1" smtClean="0">
                  <a:solidFill>
                    <a:srgbClr val="000000"/>
                  </a:solidFill>
                  <a:effectLst/>
                  <a:latin typeface="Roboto"/>
                </a:rPr>
                <a:t>nonliquefaciens</a:t>
              </a:r>
              <a:endParaRPr lang="en-GB" sz="1300" dirty="0" smtClean="0">
                <a:effectLst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1300" b="0" i="0" u="none" strike="noStrike" dirty="0" smtClean="0">
                  <a:solidFill>
                    <a:srgbClr val="000000"/>
                  </a:solidFill>
                  <a:effectLst/>
                  <a:latin typeface="Roboto"/>
                </a:rPr>
                <a:t>Decrease of </a:t>
              </a:r>
              <a:r>
                <a:rPr lang="en-GB" sz="1300" b="0" i="1" u="none" strike="noStrike" dirty="0" smtClean="0">
                  <a:solidFill>
                    <a:srgbClr val="000000"/>
                  </a:solidFill>
                  <a:effectLst/>
                  <a:latin typeface="Roboto"/>
                </a:rPr>
                <a:t>Haemophilus</a:t>
              </a:r>
            </a:p>
            <a:p>
              <a:pPr>
                <a:buFont typeface="Arial" panose="020B0604020202020204" pitchFamily="34" charset="0"/>
                <a:buChar char="•"/>
              </a:pPr>
              <a:endParaRPr lang="en-GB" sz="1400" dirty="0" smtClean="0">
                <a:effectLst/>
              </a:endParaRPr>
            </a:p>
            <a:p>
              <a:r>
                <a:rPr lang="en-GB" sz="1400" b="1" i="0" u="none" strike="noStrike" dirty="0" smtClean="0">
                  <a:solidFill>
                    <a:srgbClr val="000000"/>
                  </a:solidFill>
                  <a:effectLst/>
                  <a:latin typeface="Roboto"/>
                </a:rPr>
                <a:t>Metabolome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1300" b="0" i="0" u="none" strike="noStrike" dirty="0" smtClean="0">
                  <a:solidFill>
                    <a:srgbClr val="000000"/>
                  </a:solidFill>
                  <a:effectLst/>
                  <a:latin typeface="Roboto"/>
                </a:rPr>
                <a:t>Increase of spermine and spermidine</a:t>
              </a:r>
              <a:endParaRPr lang="en-GB" sz="1300" dirty="0">
                <a:effectLst/>
              </a:endParaRPr>
            </a:p>
          </p:txBody>
        </p:sp>
        <p:cxnSp>
          <p:nvCxnSpPr>
            <p:cNvPr id="23" name="Connecteur droit 22"/>
            <p:cNvCxnSpPr/>
            <p:nvPr/>
          </p:nvCxnSpPr>
          <p:spPr>
            <a:xfrm flipH="1">
              <a:off x="4915595" y="4297020"/>
              <a:ext cx="1849645" cy="626857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>
              <a:off x="4884838" y="2031624"/>
              <a:ext cx="1888256" cy="1845218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7"/>
            <p:cNvSpPr/>
            <p:nvPr/>
          </p:nvSpPr>
          <p:spPr>
            <a:xfrm>
              <a:off x="1462143" y="1385293"/>
              <a:ext cx="321026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fr-FR" b="1" i="0" u="none" strike="noStrike" dirty="0" smtClean="0">
                  <a:solidFill>
                    <a:srgbClr val="000000"/>
                  </a:solidFill>
                  <a:effectLst/>
                  <a:latin typeface="Roboto"/>
                </a:rPr>
                <a:t>SA signature </a:t>
              </a:r>
              <a:r>
                <a:rPr lang="fr-FR" b="1" i="0" u="none" strike="noStrike" dirty="0" smtClean="0">
                  <a:solidFill>
                    <a:srgbClr val="000000"/>
                  </a:solidFill>
                  <a:effectLst/>
                  <a:latin typeface="Roboto"/>
                </a:rPr>
                <a:t>in </a:t>
              </a:r>
              <a:r>
                <a:rPr lang="fr-FR" b="1" i="0" u="none" strike="noStrike" dirty="0" err="1" smtClean="0">
                  <a:solidFill>
                    <a:srgbClr val="000000"/>
                  </a:solidFill>
                  <a:effectLst/>
                  <a:latin typeface="Roboto"/>
                </a:rPr>
                <a:t>broncho-alveolar</a:t>
              </a:r>
              <a:r>
                <a:rPr lang="fr-FR" b="1" i="0" u="none" strike="noStrike" dirty="0" smtClean="0">
                  <a:solidFill>
                    <a:srgbClr val="000000"/>
                  </a:solidFill>
                  <a:effectLst/>
                  <a:latin typeface="Roboto"/>
                </a:rPr>
                <a:t> lavages</a:t>
              </a:r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286385145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82</Words>
  <Application>Microsoft Office PowerPoint</Application>
  <PresentationFormat>Grand écran</PresentationFormat>
  <Paragraphs>22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DejaVu Sans</vt:lpstr>
      <vt:lpstr>Roboto</vt:lpstr>
      <vt:lpstr>Thème Office</vt:lpstr>
      <vt:lpstr>Présentation PowerPoint</vt:lpstr>
    </vt:vector>
  </TitlesOfParts>
  <Company>CEA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BRIARD Melanie</dc:creator>
  <cp:lastModifiedBy>BRIARD Melanie</cp:lastModifiedBy>
  <cp:revision>6</cp:revision>
  <dcterms:created xsi:type="dcterms:W3CDTF">2023-05-11T09:32:20Z</dcterms:created>
  <dcterms:modified xsi:type="dcterms:W3CDTF">2023-05-15T07:22:10Z</dcterms:modified>
</cp:coreProperties>
</file>