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3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9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248" y="108"/>
      </p:cViewPr>
      <p:guideLst>
        <p:guide orient="horz" pos="2160"/>
        <p:guide pos="131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6383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0642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9669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71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417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43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0040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57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999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858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4046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6CEC-5EBC-4377-BC19-6346E04082B1}" type="datetimeFigureOut">
              <a:rPr lang="ko-KR" altLang="en-US" smtClean="0"/>
              <a:t>2023-06-14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E8E5D-F8CB-455F-B050-5A5D02D80D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904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308396" y="29176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Fig. 4</a:t>
            </a:r>
            <a:endParaRPr lang="ko-KR" alt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38693" y="469939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B</a:t>
            </a:r>
            <a:endParaRPr lang="ko-KR" altLang="en-US" dirty="0"/>
          </a:p>
        </p:txBody>
      </p:sp>
      <p:grpSp>
        <p:nvGrpSpPr>
          <p:cNvPr id="2" name="그룹 1"/>
          <p:cNvGrpSpPr/>
          <p:nvPr/>
        </p:nvGrpSpPr>
        <p:grpSpPr>
          <a:xfrm>
            <a:off x="781996" y="652223"/>
            <a:ext cx="2667786" cy="4290594"/>
            <a:chOff x="781996" y="652223"/>
            <a:chExt cx="2667786" cy="4290594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1250203"/>
              <a:ext cx="1389888" cy="594360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694" y="1961971"/>
              <a:ext cx="1409700" cy="656844"/>
            </a:xfrm>
            <a:prstGeom prst="rect">
              <a:avLst/>
            </a:prstGeom>
          </p:spPr>
        </p:pic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7331" y="4250921"/>
              <a:ext cx="1469136" cy="691896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5722" y="3428772"/>
              <a:ext cx="1522476" cy="704088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2694" y="2701905"/>
              <a:ext cx="1365504" cy="57607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155495" y="2127534"/>
              <a:ext cx="320922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FN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21457" y="4497827"/>
              <a:ext cx="554960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GAPDH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81996" y="1406869"/>
              <a:ext cx="69442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Procol1A1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67944" y="2843562"/>
              <a:ext cx="508473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l-GR" altLang="ko-KR" sz="800" b="1" dirty="0">
                  <a:latin typeface="Arial" pitchFamily="34" charset="0"/>
                  <a:cs typeface="Arial" pitchFamily="34" charset="0"/>
                </a:rPr>
                <a:t>α</a:t>
              </a:r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-SMA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57337" y="3760136"/>
              <a:ext cx="619080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p-Smad2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70062" y="661096"/>
              <a:ext cx="63030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PL-</a:t>
              </a:r>
              <a:r>
                <a:rPr lang="en-US" altLang="ko-KR" sz="800" b="1" dirty="0" err="1">
                  <a:latin typeface="Arial" pitchFamily="34" charset="0"/>
                  <a:cs typeface="Arial" pitchFamily="34" charset="0"/>
                </a:rPr>
                <a:t>scrtm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54032" y="831740"/>
              <a:ext cx="64633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UC-</a:t>
              </a:r>
              <a:r>
                <a:rPr lang="en-US" altLang="ko-KR" sz="800" b="1" dirty="0" err="1">
                  <a:latin typeface="Arial" pitchFamily="34" charset="0"/>
                  <a:cs typeface="Arial" pitchFamily="34" charset="0"/>
                </a:rPr>
                <a:t>scrtm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957003" y="995058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88139" y="100002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68942" y="100002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582017" y="100002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51820" y="652223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579275" y="66450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297922" y="652223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876016" y="652223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957153" y="828467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869411" y="839271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97645" y="828467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83060" y="828467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54032" y="1006436"/>
              <a:ext cx="64633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TGF-</a:t>
              </a:r>
              <a:r>
                <a:rPr lang="el-GR" altLang="ko-KR" sz="800" b="1" dirty="0">
                  <a:latin typeface="Arial" pitchFamily="34" charset="0"/>
                  <a:cs typeface="Arial" pitchFamily="34" charset="0"/>
                </a:rPr>
                <a:t>β</a:t>
              </a:r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1(5ng/ml)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1" name="직선 화살표 연결선 30"/>
            <p:cNvCxnSpPr/>
            <p:nvPr/>
          </p:nvCxnSpPr>
          <p:spPr>
            <a:xfrm flipH="1">
              <a:off x="3167149" y="1564469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직선 화살표 연결선 32"/>
            <p:cNvCxnSpPr/>
            <p:nvPr/>
          </p:nvCxnSpPr>
          <p:spPr>
            <a:xfrm flipH="1">
              <a:off x="3156060" y="2251659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화살표 연결선 33"/>
            <p:cNvCxnSpPr/>
            <p:nvPr/>
          </p:nvCxnSpPr>
          <p:spPr>
            <a:xfrm flipH="1">
              <a:off x="3100650" y="3019200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화살표 연결선 34"/>
            <p:cNvCxnSpPr/>
            <p:nvPr/>
          </p:nvCxnSpPr>
          <p:spPr>
            <a:xfrm flipH="1">
              <a:off x="3103420" y="3886490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35"/>
            <p:cNvCxnSpPr/>
            <p:nvPr/>
          </p:nvCxnSpPr>
          <p:spPr>
            <a:xfrm flipH="1">
              <a:off x="3106190" y="4620776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1277413" y="3680135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70kDa</a:t>
              </a:r>
              <a:endParaRPr lang="ko-KR" altLang="en-US" sz="8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271866" y="3923978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55kDa</a:t>
              </a:r>
              <a:endParaRPr lang="ko-KR" altLang="en-US" sz="8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299573" y="4641638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/>
                <a:t>3</a:t>
              </a:r>
              <a:r>
                <a:rPr lang="en-US" altLang="ko-KR" sz="800" dirty="0" smtClean="0"/>
                <a:t>5kDa</a:t>
              </a:r>
              <a:endParaRPr lang="ko-KR" altLang="en-US" sz="8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274632" y="4184447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55kDa</a:t>
              </a:r>
              <a:endParaRPr lang="ko-KR" altLang="en-US" sz="800" dirty="0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3849562" y="1564469"/>
            <a:ext cx="51843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After SDS-PAGE gel electrophoresis and transfer to PVDF membrane,</a:t>
            </a:r>
          </a:p>
          <a:p>
            <a:r>
              <a:rPr lang="en-US" altLang="ko-KR" sz="1200" dirty="0" smtClean="0"/>
              <a:t>we divided the whole membrane according to molecular weight of target protein.</a:t>
            </a:r>
          </a:p>
          <a:p>
            <a:r>
              <a:rPr lang="en-US" altLang="ko-KR" sz="1200" dirty="0" smtClean="0"/>
              <a:t>And then the rest of the process was performed.</a:t>
            </a:r>
          </a:p>
          <a:p>
            <a:r>
              <a:rPr lang="en-US" altLang="ko-KR" sz="1200" dirty="0" smtClean="0"/>
              <a:t>In case of FN, we stripped the Procol1A1 membrane </a:t>
            </a:r>
            <a:r>
              <a:rPr lang="en-US" altLang="ko-KR" sz="1200" dirty="0" smtClean="0"/>
              <a:t>with stripping buffer and reused for FN antibody but </a:t>
            </a:r>
            <a:r>
              <a:rPr lang="en-US" altLang="ko-KR" sz="1200" dirty="0" smtClean="0"/>
              <a:t>Procol1A1 band was still detected as well.</a:t>
            </a:r>
          </a:p>
        </p:txBody>
      </p:sp>
    </p:spTree>
    <p:extLst>
      <p:ext uri="{BB962C8B-B14F-4D97-AF65-F5344CB8AC3E}">
        <p14:creationId xmlns:p14="http://schemas.microsoft.com/office/powerpoint/2010/main" val="1962512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8396" y="29176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Fig. 6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3508" y="469939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B</a:t>
            </a:r>
            <a:endParaRPr lang="ko-KR" alt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3849562" y="1564469"/>
            <a:ext cx="5184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After SDS-PAGE gel electrophoresis and transfer to PVDF membrane,</a:t>
            </a:r>
          </a:p>
          <a:p>
            <a:r>
              <a:rPr lang="en-US" altLang="ko-KR" sz="1200" dirty="0" smtClean="0"/>
              <a:t>we divided the whole membrane according to molecular weight of target protein.</a:t>
            </a:r>
          </a:p>
          <a:p>
            <a:r>
              <a:rPr lang="en-US" altLang="ko-KR" sz="1200" dirty="0" smtClean="0"/>
              <a:t>And then the rest of the process was performed</a:t>
            </a:r>
            <a:r>
              <a:rPr lang="en-US" altLang="ko-KR" sz="1200" dirty="0" smtClean="0"/>
              <a:t>.</a:t>
            </a:r>
            <a:endParaRPr lang="en-US" altLang="ko-KR" sz="1200" dirty="0" smtClean="0"/>
          </a:p>
        </p:txBody>
      </p:sp>
      <p:grpSp>
        <p:nvGrpSpPr>
          <p:cNvPr id="3" name="그룹 2"/>
          <p:cNvGrpSpPr/>
          <p:nvPr/>
        </p:nvGrpSpPr>
        <p:grpSpPr>
          <a:xfrm>
            <a:off x="699095" y="652223"/>
            <a:ext cx="2717431" cy="4259965"/>
            <a:chOff x="699095" y="652223"/>
            <a:chExt cx="2717431" cy="4259965"/>
          </a:xfrm>
        </p:grpSpPr>
        <p:sp>
          <p:nvSpPr>
            <p:cNvPr id="32" name="TextBox 31"/>
            <p:cNvSpPr txBox="1"/>
            <p:nvPr/>
          </p:nvSpPr>
          <p:spPr>
            <a:xfrm>
              <a:off x="1270062" y="661096"/>
              <a:ext cx="63030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PL-</a:t>
              </a:r>
              <a:r>
                <a:rPr lang="en-US" altLang="ko-KR" sz="800" b="1" dirty="0" err="1">
                  <a:latin typeface="Arial" pitchFamily="34" charset="0"/>
                  <a:cs typeface="Arial" pitchFamily="34" charset="0"/>
                </a:rPr>
                <a:t>scrtm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54032" y="831740"/>
              <a:ext cx="64633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UC-</a:t>
              </a:r>
              <a:r>
                <a:rPr lang="en-US" altLang="ko-KR" sz="800" b="1" dirty="0" err="1">
                  <a:latin typeface="Arial" pitchFamily="34" charset="0"/>
                  <a:cs typeface="Arial" pitchFamily="34" charset="0"/>
                </a:rPr>
                <a:t>scrtm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957003" y="995058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88139" y="100002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868942" y="100002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82017" y="100002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51820" y="652223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579275" y="664504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297922" y="652223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876016" y="652223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957153" y="828467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869411" y="839271"/>
              <a:ext cx="24397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+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297645" y="828467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83060" y="828467"/>
              <a:ext cx="21833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-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54032" y="1006436"/>
              <a:ext cx="64633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TGF-</a:t>
              </a:r>
              <a:r>
                <a:rPr lang="el-GR" altLang="ko-KR" sz="800" b="1" dirty="0">
                  <a:latin typeface="Arial" pitchFamily="34" charset="0"/>
                  <a:cs typeface="Arial" pitchFamily="34" charset="0"/>
                </a:rPr>
                <a:t>β</a:t>
              </a:r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1(5ng/ml)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7" name="그림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2767" y="4269060"/>
              <a:ext cx="1577340" cy="643128"/>
            </a:xfrm>
            <a:prstGeom prst="rect">
              <a:avLst/>
            </a:prstGeom>
          </p:spPr>
        </p:pic>
        <p:pic>
          <p:nvPicPr>
            <p:cNvPr id="48" name="그림 4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588" y="2902985"/>
              <a:ext cx="1438656" cy="452628"/>
            </a:xfrm>
            <a:prstGeom prst="rect">
              <a:avLst/>
            </a:prstGeom>
          </p:spPr>
        </p:pic>
        <p:pic>
          <p:nvPicPr>
            <p:cNvPr id="49" name="그림 4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6969" y="1411942"/>
              <a:ext cx="1360932" cy="577596"/>
            </a:xfrm>
            <a:prstGeom prst="rect">
              <a:avLst/>
            </a:prstGeom>
          </p:spPr>
        </p:pic>
        <p:pic>
          <p:nvPicPr>
            <p:cNvPr id="50" name="그림 4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7588" y="3599024"/>
              <a:ext cx="1481520" cy="547116"/>
            </a:xfrm>
            <a:prstGeom prst="rect">
              <a:avLst/>
            </a:prstGeom>
          </p:spPr>
        </p:pic>
        <p:sp>
          <p:nvSpPr>
            <p:cNvPr id="52" name="TextBox 64"/>
            <p:cNvSpPr txBox="1"/>
            <p:nvPr/>
          </p:nvSpPr>
          <p:spPr>
            <a:xfrm>
              <a:off x="1072594" y="2197391"/>
              <a:ext cx="320922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SRF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65"/>
            <p:cNvSpPr txBox="1"/>
            <p:nvPr/>
          </p:nvSpPr>
          <p:spPr>
            <a:xfrm>
              <a:off x="830841" y="4493362"/>
              <a:ext cx="554960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GAPDH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66"/>
            <p:cNvSpPr txBox="1"/>
            <p:nvPr/>
          </p:nvSpPr>
          <p:spPr>
            <a:xfrm>
              <a:off x="699095" y="1445459"/>
              <a:ext cx="694421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MRTF-A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67"/>
            <p:cNvSpPr txBox="1"/>
            <p:nvPr/>
          </p:nvSpPr>
          <p:spPr>
            <a:xfrm>
              <a:off x="885043" y="3010766"/>
              <a:ext cx="508473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800" b="1" dirty="0">
                  <a:latin typeface="Arial" pitchFamily="34" charset="0"/>
                  <a:cs typeface="Arial" pitchFamily="34" charset="0"/>
                </a:rPr>
                <a:t>HDAC1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82"/>
            <p:cNvSpPr txBox="1"/>
            <p:nvPr/>
          </p:nvSpPr>
          <p:spPr>
            <a:xfrm>
              <a:off x="757810" y="3886195"/>
              <a:ext cx="619080" cy="215444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800" b="1" dirty="0" err="1">
                  <a:latin typeface="Arial" pitchFamily="34" charset="0"/>
                  <a:cs typeface="Arial" pitchFamily="34" charset="0"/>
                </a:rPr>
                <a:t>RhoA</a:t>
              </a:r>
              <a:endParaRPr lang="ko-KR" altLang="en-US" sz="8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7" name="직선 화살표 연결선 56"/>
            <p:cNvCxnSpPr/>
            <p:nvPr/>
          </p:nvCxnSpPr>
          <p:spPr>
            <a:xfrm flipH="1">
              <a:off x="3106182" y="2326472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화살표 연결선 57"/>
            <p:cNvCxnSpPr/>
            <p:nvPr/>
          </p:nvCxnSpPr>
          <p:spPr>
            <a:xfrm flipH="1">
              <a:off x="3100650" y="3085704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화살표 연결선 58"/>
            <p:cNvCxnSpPr/>
            <p:nvPr/>
          </p:nvCxnSpPr>
          <p:spPr>
            <a:xfrm flipH="1">
              <a:off x="3111733" y="4011185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화살표 연결선 59"/>
            <p:cNvCxnSpPr/>
            <p:nvPr/>
          </p:nvCxnSpPr>
          <p:spPr>
            <a:xfrm flipH="1">
              <a:off x="3106190" y="4562585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화살표 연결선 60"/>
            <p:cNvCxnSpPr/>
            <p:nvPr/>
          </p:nvCxnSpPr>
          <p:spPr>
            <a:xfrm flipH="1">
              <a:off x="3133893" y="1473031"/>
              <a:ext cx="282633" cy="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318978" y="2873798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70kDa</a:t>
              </a:r>
              <a:endParaRPr lang="ko-KR" altLang="en-US" sz="800" dirty="0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313431" y="3117641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 smtClean="0"/>
                <a:t>55kDa</a:t>
              </a:r>
              <a:endParaRPr lang="ko-KR" altLang="en-US" sz="800" dirty="0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282947" y="4525256"/>
              <a:ext cx="4459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/>
                <a:t>3</a:t>
              </a:r>
              <a:r>
                <a:rPr lang="en-US" altLang="ko-KR" sz="800" dirty="0" smtClean="0"/>
                <a:t>5kDa</a:t>
              </a:r>
              <a:endParaRPr lang="ko-KR" altLang="en-US" sz="800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4102" y="2052241"/>
              <a:ext cx="1190244" cy="662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1136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155</Words>
  <Application>Microsoft Office PowerPoint</Application>
  <PresentationFormat>화면 슬라이드 쇼(4:3)</PresentationFormat>
  <Paragraphs>58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김지현</dc:creator>
  <cp:lastModifiedBy>김지현</cp:lastModifiedBy>
  <cp:revision>26</cp:revision>
  <dcterms:created xsi:type="dcterms:W3CDTF">2023-06-14T02:37:30Z</dcterms:created>
  <dcterms:modified xsi:type="dcterms:W3CDTF">2023-06-14T06:11:21Z</dcterms:modified>
</cp:coreProperties>
</file>