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4" r:id="rId3"/>
    <p:sldId id="263" r:id="rId4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9" userDrawn="1">
          <p15:clr>
            <a:srgbClr val="A4A3A4"/>
          </p15:clr>
        </p15:guide>
        <p15:guide id="2" pos="16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74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1782" y="90"/>
      </p:cViewPr>
      <p:guideLst>
        <p:guide orient="horz" pos="2689"/>
        <p:guide pos="16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B279-B80D-4958-A10C-7A1564C30542}" type="datetimeFigureOut">
              <a:rPr kumimoji="1" lang="ja-JP" altLang="en-US" smtClean="0"/>
              <a:t>2023/2/26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4EC2-C5F0-4038-8310-73EE0E1D14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1380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B279-B80D-4958-A10C-7A1564C30542}" type="datetimeFigureOut">
              <a:rPr kumimoji="1" lang="ja-JP" altLang="en-US" smtClean="0"/>
              <a:t>2023/2/26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4EC2-C5F0-4038-8310-73EE0E1D14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546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B279-B80D-4958-A10C-7A1564C30542}" type="datetimeFigureOut">
              <a:rPr kumimoji="1" lang="ja-JP" altLang="en-US" smtClean="0"/>
              <a:t>2023/2/26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4EC2-C5F0-4038-8310-73EE0E1D14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8967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B279-B80D-4958-A10C-7A1564C30542}" type="datetimeFigureOut">
              <a:rPr kumimoji="1" lang="ja-JP" altLang="en-US" smtClean="0"/>
              <a:t>2023/2/26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4EC2-C5F0-4038-8310-73EE0E1D14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766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B279-B80D-4958-A10C-7A1564C30542}" type="datetimeFigureOut">
              <a:rPr kumimoji="1" lang="ja-JP" altLang="en-US" smtClean="0"/>
              <a:t>2023/2/26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4EC2-C5F0-4038-8310-73EE0E1D14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4207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B279-B80D-4958-A10C-7A1564C30542}" type="datetimeFigureOut">
              <a:rPr kumimoji="1" lang="ja-JP" altLang="en-US" smtClean="0"/>
              <a:t>2023/2/26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4EC2-C5F0-4038-8310-73EE0E1D14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0537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B279-B80D-4958-A10C-7A1564C30542}" type="datetimeFigureOut">
              <a:rPr kumimoji="1" lang="ja-JP" altLang="en-US" smtClean="0"/>
              <a:t>2023/2/26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4EC2-C5F0-4038-8310-73EE0E1D14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3832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B279-B80D-4958-A10C-7A1564C30542}" type="datetimeFigureOut">
              <a:rPr kumimoji="1" lang="ja-JP" altLang="en-US" smtClean="0"/>
              <a:t>2023/2/26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4EC2-C5F0-4038-8310-73EE0E1D14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182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B279-B80D-4958-A10C-7A1564C30542}" type="datetimeFigureOut">
              <a:rPr kumimoji="1" lang="ja-JP" altLang="en-US" smtClean="0"/>
              <a:t>2023/2/26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4EC2-C5F0-4038-8310-73EE0E1D14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738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B279-B80D-4958-A10C-7A1564C30542}" type="datetimeFigureOut">
              <a:rPr kumimoji="1" lang="ja-JP" altLang="en-US" smtClean="0"/>
              <a:t>2023/2/26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4EC2-C5F0-4038-8310-73EE0E1D14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90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B279-B80D-4958-A10C-7A1564C30542}" type="datetimeFigureOut">
              <a:rPr kumimoji="1" lang="ja-JP" altLang="en-US" smtClean="0"/>
              <a:t>2023/2/26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4EC2-C5F0-4038-8310-73EE0E1D14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0911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7B279-B80D-4958-A10C-7A1564C30542}" type="datetimeFigureOut">
              <a:rPr kumimoji="1" lang="ja-JP" altLang="en-US" smtClean="0"/>
              <a:t>2023/2/26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A4EC2-C5F0-4038-8310-73EE0E1D14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724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705477"/>
              </p:ext>
            </p:extLst>
          </p:nvPr>
        </p:nvGraphicFramePr>
        <p:xfrm>
          <a:off x="752168" y="2639956"/>
          <a:ext cx="5419007" cy="3031336"/>
        </p:xfrm>
        <a:graphic>
          <a:graphicData uri="http://schemas.openxmlformats.org/drawingml/2006/table">
            <a:tbl>
              <a:tblPr/>
              <a:tblGrid>
                <a:gridCol w="1582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6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1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Measurement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Definition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SNA (°)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Angle between SN plane and NA plane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SNB (°)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Angle between SN plane and NB plane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ANB (°)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Difference between SNA and SNB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FMA (°)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Angle between FP plane and Go(L)-Me plane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1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FMIA (°)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Angle between FH plane and  line of L1edge-L1r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1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IMPA (°)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Angle between mandibular plane and line of L1edge-L1r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1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FH to U1 (°)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Angle between FH plane and  line of Uedge-U1r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1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NA to U1 (mm)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Linear distance from NA plane to U1s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1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NB to L1 (mm)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Linear distance from NB plane to L1s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1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Z-angle (°)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Angle between FH plane and  profile line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1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U1 edge to PP (mm)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Linear distance from U1edge to palatal plane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1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L1 edge to MP (mm)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Linear distance from L1edge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to mandibular plane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12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FH to Occ. P  (°)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Angle of FH plane and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 occlusal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ＭＳ Ｐゴシック" panose="020B0600070205080204" pitchFamily="50" charset="-128"/>
                        </a:rPr>
                        <a:t> plane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722670" y="2168014"/>
            <a:ext cx="5324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kumimoji="1"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1"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Definitions</a:t>
            </a:r>
            <a:r>
              <a:rPr kumimoji="1"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kumimoji="1"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cephalometric</a:t>
            </a:r>
            <a:r>
              <a:rPr kumimoji="1"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measurements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985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テキスト ボックス 41"/>
          <p:cNvSpPr txBox="1"/>
          <p:nvPr/>
        </p:nvSpPr>
        <p:spPr>
          <a:xfrm>
            <a:off x="1145866" y="554849"/>
            <a:ext cx="5324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Table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. horizontal cephalometric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measurements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grpSp>
        <p:nvGrpSpPr>
          <p:cNvPr id="47" name="グループ化 46"/>
          <p:cNvGrpSpPr/>
          <p:nvPr/>
        </p:nvGrpSpPr>
        <p:grpSpPr>
          <a:xfrm>
            <a:off x="670114" y="4694752"/>
            <a:ext cx="4297668" cy="3399722"/>
            <a:chOff x="333233" y="5075097"/>
            <a:chExt cx="4297668" cy="3399722"/>
          </a:xfrm>
        </p:grpSpPr>
        <p:cxnSp>
          <p:nvCxnSpPr>
            <p:cNvPr id="48" name="直線コネクタ 47"/>
            <p:cNvCxnSpPr/>
            <p:nvPr/>
          </p:nvCxnSpPr>
          <p:spPr>
            <a:xfrm flipH="1">
              <a:off x="1771316" y="5710890"/>
              <a:ext cx="3196" cy="2699539"/>
            </a:xfrm>
            <a:prstGeom prst="line">
              <a:avLst/>
            </a:prstGeom>
            <a:ln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テキスト ボックス 48"/>
            <p:cNvSpPr txBox="1"/>
            <p:nvPr/>
          </p:nvSpPr>
          <p:spPr>
            <a:xfrm>
              <a:off x="1803125" y="5835168"/>
              <a:ext cx="971887" cy="2631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  -0.2 </a:t>
              </a: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(</a:t>
              </a:r>
              <a:r>
                <a:rPr kumimoji="1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0.7)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 -0.6 (0.6)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  0.4 (0.7)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  0.0 (1.3)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17.5 (7.1)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-17.5 (7.1)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-15.0 (6.4)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 -7.8 (1.2)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 -7.1 (1.2)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13.8 (3.5) </a:t>
              </a:r>
            </a:p>
          </p:txBody>
        </p:sp>
        <p:sp>
          <p:nvSpPr>
            <p:cNvPr id="50" name="テキスト ボックス 49"/>
            <p:cNvSpPr txBox="1"/>
            <p:nvPr/>
          </p:nvSpPr>
          <p:spPr>
            <a:xfrm>
              <a:off x="2664941" y="5830113"/>
              <a:ext cx="875826" cy="2631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   -0.1 </a:t>
              </a: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(</a:t>
              </a:r>
              <a:r>
                <a:rPr kumimoji="1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0.3)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  -0.7 (0.5)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   0.6 (0.6)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   0.3 (1.1)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  11.5 (4.7)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-12.0 (4.8)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-21.1 (4.7)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  -9.2 (1.7)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  -5.8 (1.3)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  11.4 (4.2) </a:t>
              </a:r>
              <a:endPara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itchFamily="18" charset="0"/>
              </a:endParaRPr>
            </a:p>
          </p:txBody>
        </p:sp>
        <p:sp>
          <p:nvSpPr>
            <p:cNvPr id="51" name="テキスト ボックス 50"/>
            <p:cNvSpPr txBox="1"/>
            <p:nvPr/>
          </p:nvSpPr>
          <p:spPr>
            <a:xfrm>
              <a:off x="3595043" y="5827216"/>
              <a:ext cx="1035858" cy="2631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NS</a:t>
              </a:r>
              <a:b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</a:b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NS</a:t>
              </a:r>
              <a:b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</a:b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NS</a:t>
              </a:r>
              <a:b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</a:b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NS</a:t>
              </a:r>
              <a:b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</a:b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 </a:t>
              </a: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 </a:t>
              </a: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*  </a:t>
              </a:r>
              <a:br>
                <a:rPr kumimoji="1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</a:b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NS </a:t>
              </a:r>
              <a:br>
                <a:rPr kumimoji="1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</a:b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  *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NS </a:t>
              </a:r>
              <a:r>
                <a:rPr kumimoji="0" lang="en-US" altLang="ja-JP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itchFamily="18" charset="0"/>
                </a:rPr>
                <a:t>(P=0.054)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  *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游ゴシック" panose="020B0400000000000000" pitchFamily="50" charset="-128"/>
                  <a:cs typeface="Times New Roman" pitchFamily="18" charset="0"/>
                </a:rPr>
                <a:t>NS</a:t>
              </a:r>
            </a:p>
          </p:txBody>
        </p:sp>
        <p:grpSp>
          <p:nvGrpSpPr>
            <p:cNvPr id="52" name="グループ化 51"/>
            <p:cNvGrpSpPr/>
            <p:nvPr/>
          </p:nvGrpSpPr>
          <p:grpSpPr>
            <a:xfrm>
              <a:off x="333233" y="5075097"/>
              <a:ext cx="3663968" cy="3399722"/>
              <a:chOff x="492260" y="646224"/>
              <a:chExt cx="3663968" cy="3399722"/>
            </a:xfrm>
          </p:grpSpPr>
          <p:cxnSp>
            <p:nvCxnSpPr>
              <p:cNvPr id="54" name="直線コネクタ 53"/>
              <p:cNvCxnSpPr/>
              <p:nvPr/>
            </p:nvCxnSpPr>
            <p:spPr>
              <a:xfrm flipV="1">
                <a:off x="556889" y="1424240"/>
                <a:ext cx="3584203" cy="8900"/>
              </a:xfrm>
              <a:prstGeom prst="line">
                <a:avLst/>
              </a:prstGeom>
              <a:ln w="38100" cmpd="dbl">
                <a:solidFill>
                  <a:schemeClr val="tx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ectangle 54"/>
              <p:cNvSpPr>
                <a:spLocks noChangeArrowheads="1"/>
              </p:cNvSpPr>
              <p:nvPr/>
            </p:nvSpPr>
            <p:spPr bwMode="auto">
              <a:xfrm>
                <a:off x="492260" y="1414456"/>
                <a:ext cx="1506243" cy="26314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 SNA (°)                         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 SNB (°)                  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 ANB (°)                  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FMA (°) </a:t>
                </a:r>
                <a:r>
                  <a:rPr kumimoji="0" lang="ja-JP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　　　　</a:t>
                </a:r>
                <a:endPara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saka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 FM IA (°)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 IMPA (°)  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FH to U1 (°)           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NA to U1 (mm)    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NB to L1 (mm)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Z-angle (°)  </a:t>
                </a:r>
              </a:p>
            </p:txBody>
          </p:sp>
          <p:sp>
            <p:nvSpPr>
              <p:cNvPr id="56" name="正方形/長方形 55"/>
              <p:cNvSpPr/>
              <p:nvPr/>
            </p:nvSpPr>
            <p:spPr>
              <a:xfrm>
                <a:off x="2029128" y="1174484"/>
                <a:ext cx="748923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Mean  SD</a:t>
                </a:r>
                <a:endParaRPr kumimoji="0" lang="ja-JP" altLang="en-US" sz="11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7" name="直線コネクタ 56"/>
              <p:cNvCxnSpPr/>
              <p:nvPr/>
            </p:nvCxnSpPr>
            <p:spPr>
              <a:xfrm flipV="1">
                <a:off x="1901733" y="901458"/>
                <a:ext cx="2254495" cy="571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正方形/長方形 57"/>
              <p:cNvSpPr/>
              <p:nvPr/>
            </p:nvSpPr>
            <p:spPr>
              <a:xfrm>
                <a:off x="2792020" y="646224"/>
                <a:ext cx="761747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T1</a:t>
                </a:r>
                <a:r>
                  <a:rPr kumimoji="0" lang="ja-JP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－</a:t>
                </a:r>
                <a:r>
                  <a:rPr kumimoji="0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T0</a:t>
                </a:r>
                <a:endParaRPr kumimoji="0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正方形/長方形 58"/>
              <p:cNvSpPr/>
              <p:nvPr/>
            </p:nvSpPr>
            <p:spPr>
              <a:xfrm>
                <a:off x="1974259" y="940999"/>
                <a:ext cx="1043231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Loop(n=10) </a:t>
                </a:r>
                <a:endParaRPr kumimoji="0" lang="ja-JP" altLang="en-US" sz="11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正方形/長方形 59"/>
              <p:cNvSpPr/>
              <p:nvPr/>
            </p:nvSpPr>
            <p:spPr>
              <a:xfrm>
                <a:off x="877124" y="1168438"/>
                <a:ext cx="676788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Variable</a:t>
                </a:r>
                <a:endParaRPr kumimoji="0" lang="ja-JP" altLang="en-US" sz="11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正方形/長方形 60"/>
              <p:cNvSpPr/>
              <p:nvPr/>
            </p:nvSpPr>
            <p:spPr>
              <a:xfrm>
                <a:off x="2865988" y="1166533"/>
                <a:ext cx="875063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Mean  SD</a:t>
                </a:r>
                <a:endParaRPr kumimoji="0" lang="ja-JP" altLang="en-US" sz="11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正方形/長方形 61"/>
              <p:cNvSpPr/>
              <p:nvPr/>
            </p:nvSpPr>
            <p:spPr>
              <a:xfrm>
                <a:off x="3724377" y="1166533"/>
                <a:ext cx="396010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Sig.</a:t>
                </a:r>
                <a:endParaRPr kumimoji="0" lang="ja-JP" altLang="en-US" sz="11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3" name="正方形/長方形 52"/>
            <p:cNvSpPr/>
            <p:nvPr/>
          </p:nvSpPr>
          <p:spPr>
            <a:xfrm>
              <a:off x="2668695" y="5369872"/>
              <a:ext cx="981359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saka" charset="-128"/>
                  <a:cs typeface="Times New Roman" panose="02020603050405020304" pitchFamily="18" charset="0"/>
                </a:rPr>
                <a:t>Sliding(n=10)</a:t>
              </a:r>
              <a:endParaRPr kumimoji="0" lang="ja-JP" alt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3" name="グループ化 62"/>
          <p:cNvGrpSpPr/>
          <p:nvPr/>
        </p:nvGrpSpPr>
        <p:grpSpPr>
          <a:xfrm>
            <a:off x="0" y="914400"/>
            <a:ext cx="7058869" cy="3436652"/>
            <a:chOff x="-4910" y="457200"/>
            <a:chExt cx="7058869" cy="3436652"/>
          </a:xfrm>
        </p:grpSpPr>
        <p:grpSp>
          <p:nvGrpSpPr>
            <p:cNvPr id="64" name="グループ化 63"/>
            <p:cNvGrpSpPr/>
            <p:nvPr/>
          </p:nvGrpSpPr>
          <p:grpSpPr>
            <a:xfrm>
              <a:off x="-4910" y="493824"/>
              <a:ext cx="6862910" cy="3400028"/>
              <a:chOff x="66902" y="1517410"/>
              <a:chExt cx="6862910" cy="3400028"/>
            </a:xfrm>
          </p:grpSpPr>
          <p:grpSp>
            <p:nvGrpSpPr>
              <p:cNvPr id="77" name="グループ化 76"/>
              <p:cNvGrpSpPr/>
              <p:nvPr/>
            </p:nvGrpSpPr>
            <p:grpSpPr>
              <a:xfrm>
                <a:off x="66902" y="1517410"/>
                <a:ext cx="6862910" cy="3400028"/>
                <a:chOff x="-21998" y="1791730"/>
                <a:chExt cx="6862910" cy="3400028"/>
              </a:xfrm>
            </p:grpSpPr>
            <p:cxnSp>
              <p:nvCxnSpPr>
                <p:cNvPr id="82" name="直線コネクタ 81"/>
                <p:cNvCxnSpPr/>
                <p:nvPr/>
              </p:nvCxnSpPr>
              <p:spPr>
                <a:xfrm flipV="1">
                  <a:off x="42631" y="2572070"/>
                  <a:ext cx="6798281" cy="6575"/>
                </a:xfrm>
                <a:prstGeom prst="line">
                  <a:avLst/>
                </a:prstGeom>
                <a:ln w="38100" cmpd="dbl">
                  <a:solidFill>
                    <a:schemeClr val="tx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線コネクタ 82"/>
                <p:cNvCxnSpPr/>
                <p:nvPr/>
              </p:nvCxnSpPr>
              <p:spPr>
                <a:xfrm flipH="1">
                  <a:off x="1390877" y="2171700"/>
                  <a:ext cx="2640" cy="2946808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" name="Rectangle 54"/>
                <p:cNvSpPr>
                  <a:spLocks noChangeArrowheads="1"/>
                </p:cNvSpPr>
                <p:nvPr/>
              </p:nvSpPr>
              <p:spPr bwMode="auto">
                <a:xfrm>
                  <a:off x="-21998" y="2559962"/>
                  <a:ext cx="1506243" cy="26314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 SNA (°)                          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 SNB (°)                   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 ANB (°)                   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ja-JP" alt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 </a:t>
                  </a: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FMA (°) </a:t>
                  </a:r>
                  <a:r>
                    <a:rPr kumimoji="0" lang="ja-JP" alt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　　　　</a:t>
                  </a:r>
                  <a:endPara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 FM IA (°) 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 IMPA (°)   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FH to U1 (°)            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NA to U1 (mm)     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NB to L1 (mm)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Z-angle (°)  </a:t>
                  </a:r>
                </a:p>
              </p:txBody>
            </p:sp>
            <p:sp>
              <p:nvSpPr>
                <p:cNvPr id="85" name="テキスト ボックス 84"/>
                <p:cNvSpPr txBox="1"/>
                <p:nvPr/>
              </p:nvSpPr>
              <p:spPr>
                <a:xfrm>
                  <a:off x="1489740" y="2559877"/>
                  <a:ext cx="887336" cy="26314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81.8 (3.9)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78.2 (4.6)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 3.6  (1.5)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27.9 (6.4)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50.0 (6.9)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102.2 (8.4)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121.8 (5.8)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  9.0 (2.4)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10.8 (1.7)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63.5 (6.7)</a:t>
                  </a:r>
                </a:p>
              </p:txBody>
            </p:sp>
            <p:cxnSp>
              <p:nvCxnSpPr>
                <p:cNvPr id="86" name="直線コネクタ 85"/>
                <p:cNvCxnSpPr/>
                <p:nvPr/>
              </p:nvCxnSpPr>
              <p:spPr>
                <a:xfrm flipH="1">
                  <a:off x="3551465" y="2171700"/>
                  <a:ext cx="3167" cy="2954759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7" name="正方形/長方形 86"/>
                <p:cNvSpPr/>
                <p:nvPr/>
              </p:nvSpPr>
              <p:spPr>
                <a:xfrm>
                  <a:off x="1514870" y="2319990"/>
                  <a:ext cx="748923" cy="2616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Mean  SD</a:t>
                  </a:r>
                  <a:endParaRPr kumimoji="0" lang="ja-JP" altLang="en-US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88" name="直線コネクタ 87"/>
                <p:cNvCxnSpPr/>
                <p:nvPr/>
              </p:nvCxnSpPr>
              <p:spPr>
                <a:xfrm>
                  <a:off x="1387475" y="2052680"/>
                  <a:ext cx="1998204" cy="972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9" name="正方形/長方形 88"/>
                <p:cNvSpPr/>
                <p:nvPr/>
              </p:nvSpPr>
              <p:spPr>
                <a:xfrm>
                  <a:off x="2277762" y="1791730"/>
                  <a:ext cx="383438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T0</a:t>
                  </a:r>
                  <a:endParaRPr kumimoji="0" lang="ja-JP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0" name="正方形/長方形 89"/>
                <p:cNvSpPr/>
                <p:nvPr/>
              </p:nvSpPr>
              <p:spPr>
                <a:xfrm>
                  <a:off x="1450949" y="2086505"/>
                  <a:ext cx="1043231" cy="2616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Loop(n=10) </a:t>
                  </a:r>
                  <a:endParaRPr kumimoji="0" lang="ja-JP" altLang="en-US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1" name="正方形/長方形 90"/>
                <p:cNvSpPr/>
                <p:nvPr/>
              </p:nvSpPr>
              <p:spPr>
                <a:xfrm>
                  <a:off x="2282682" y="2085951"/>
                  <a:ext cx="981359" cy="2616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Sliding(n=10)</a:t>
                  </a:r>
                  <a:endParaRPr kumimoji="0" lang="ja-JP" altLang="en-US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" name="正方形/長方形 91"/>
                <p:cNvSpPr/>
                <p:nvPr/>
              </p:nvSpPr>
              <p:spPr>
                <a:xfrm>
                  <a:off x="362866" y="2313944"/>
                  <a:ext cx="676788" cy="2616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Variable</a:t>
                  </a:r>
                  <a:endParaRPr kumimoji="0" lang="ja-JP" altLang="en-US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" name="テキスト ボックス 92"/>
                <p:cNvSpPr txBox="1"/>
                <p:nvPr/>
              </p:nvSpPr>
              <p:spPr>
                <a:xfrm>
                  <a:off x="2201659" y="2560268"/>
                  <a:ext cx="1287047" cy="26314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82.1 (2.9)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77.4 (3.2)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  4.7 (1.3)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29.6 (5.1)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48.0 (4.9)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102.7 (7.6)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124.1 (3.3)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10.6 (2.1)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11.5 (2.0)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59.3 (3.1)</a:t>
                  </a:r>
                </a:p>
              </p:txBody>
            </p:sp>
            <p:sp>
              <p:nvSpPr>
                <p:cNvPr id="94" name="正方形/長方形 93"/>
                <p:cNvSpPr/>
                <p:nvPr/>
              </p:nvSpPr>
              <p:spPr>
                <a:xfrm>
                  <a:off x="2246800" y="2312039"/>
                  <a:ext cx="875063" cy="2616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Mean  SD</a:t>
                  </a:r>
                  <a:endParaRPr kumimoji="0" lang="ja-JP" altLang="en-US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5" name="正方形/長方形 94"/>
                <p:cNvSpPr/>
                <p:nvPr/>
              </p:nvSpPr>
              <p:spPr>
                <a:xfrm>
                  <a:off x="3030239" y="2312039"/>
                  <a:ext cx="396010" cy="2616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Sig.</a:t>
                  </a:r>
                  <a:endParaRPr kumimoji="0" lang="ja-JP" altLang="en-US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6" name="テキスト ボックス 95"/>
                <p:cNvSpPr txBox="1"/>
                <p:nvPr/>
              </p:nvSpPr>
              <p:spPr>
                <a:xfrm>
                  <a:off x="3050642" y="2559962"/>
                  <a:ext cx="492567" cy="26314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  <a:b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</a:b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  <a:b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</a:b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  <a:b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</a:b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  <a:b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</a:b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  <a:b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</a:b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  <a:b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</a:b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  <a:b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</a:b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  <a:b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</a:br>
                  <a:r>
                    <a:rPr kumimoji="0" lang="en-US" altLang="ja-JP" sz="11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  <a:endPara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</a:p>
              </p:txBody>
            </p:sp>
            <p:sp>
              <p:nvSpPr>
                <p:cNvPr id="97" name="テキスト ボックス 96"/>
                <p:cNvSpPr txBox="1"/>
                <p:nvPr/>
              </p:nvSpPr>
              <p:spPr>
                <a:xfrm>
                  <a:off x="3632685" y="2550437"/>
                  <a:ext cx="1247775" cy="26314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</a:t>
                  </a: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81.7</a:t>
                  </a: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</a:t>
                  </a: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(3.9</a:t>
                  </a: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77.6 (4.9)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  4.0 (1.8)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27.9 (6.5)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7C8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</a:t>
                  </a: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67.5 (8.2)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84.7 (8.8)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106.8 (6.5)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  1.2 (2.3)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  3.6 (1.0)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77.2 (5.1)</a:t>
                  </a:r>
                </a:p>
              </p:txBody>
            </p:sp>
            <p:sp>
              <p:nvSpPr>
                <p:cNvPr id="98" name="テキスト ボックス 97"/>
                <p:cNvSpPr txBox="1"/>
                <p:nvPr/>
              </p:nvSpPr>
              <p:spPr>
                <a:xfrm>
                  <a:off x="4300154" y="2551273"/>
                  <a:ext cx="1247775" cy="26314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</a:t>
                  </a: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82.0 </a:t>
                  </a: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(3.0</a:t>
                  </a:r>
                  <a: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 76.8 (3.1)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   5.3 (1.4)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  29.9 (5.0)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  59.5 (3.9)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  90.7 (5.7)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</a:t>
                  </a: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103.0 (3.4)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    1.4 (2.9)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    5.8 (1.3)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  70.7 (5.0)    </a:t>
                  </a:r>
                  <a:endParaRPr kumimoji="1" lang="ja-JP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9" name="テキスト ボックス 98"/>
                <p:cNvSpPr txBox="1"/>
                <p:nvPr/>
              </p:nvSpPr>
              <p:spPr>
                <a:xfrm>
                  <a:off x="5195949" y="2558389"/>
                  <a:ext cx="506839" cy="26314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  <a:b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</a:b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  <a:b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</a:b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  <a:b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</a:b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  <a:b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</a:b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B0F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</a:t>
                  </a: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*  </a:t>
                  </a:r>
                  <a:br>
                    <a:rPr kumimoji="1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</a:b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  </a:t>
                  </a:r>
                  <a:r>
                    <a:rPr kumimoji="0" lang="en-US" altLang="ja-JP" sz="11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  <a:endPara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NS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**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游ゴシック" panose="020B0400000000000000" pitchFamily="50" charset="-128"/>
                      <a:cs typeface="Times New Roman" panose="02020603050405020304" pitchFamily="18" charset="0"/>
                    </a:rPr>
                    <a:t>  *</a:t>
                  </a:r>
                </a:p>
              </p:txBody>
            </p:sp>
          </p:grpSp>
          <p:grpSp>
            <p:nvGrpSpPr>
              <p:cNvPr id="78" name="グループ化 77"/>
              <p:cNvGrpSpPr/>
              <p:nvPr/>
            </p:nvGrpSpPr>
            <p:grpSpPr>
              <a:xfrm>
                <a:off x="3727197" y="2044096"/>
                <a:ext cx="1970744" cy="261610"/>
                <a:chOff x="707772" y="2196496"/>
                <a:chExt cx="1970744" cy="261610"/>
              </a:xfrm>
            </p:grpSpPr>
            <p:sp>
              <p:nvSpPr>
                <p:cNvPr id="79" name="正方形/長方形 78"/>
                <p:cNvSpPr/>
                <p:nvPr/>
              </p:nvSpPr>
              <p:spPr>
                <a:xfrm>
                  <a:off x="707772" y="2196496"/>
                  <a:ext cx="748923" cy="2616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Mean  SD</a:t>
                  </a:r>
                  <a:endParaRPr kumimoji="0" lang="ja-JP" altLang="en-US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0" name="正方形/長方形 79"/>
                <p:cNvSpPr/>
                <p:nvPr/>
              </p:nvSpPr>
              <p:spPr>
                <a:xfrm>
                  <a:off x="1494137" y="2196496"/>
                  <a:ext cx="748923" cy="2616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Mean  SD</a:t>
                  </a:r>
                  <a:endParaRPr kumimoji="0" lang="ja-JP" altLang="en-US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1" name="正方形/長方形 80"/>
                <p:cNvSpPr/>
                <p:nvPr/>
              </p:nvSpPr>
              <p:spPr>
                <a:xfrm>
                  <a:off x="2279048" y="2196496"/>
                  <a:ext cx="399468" cy="2616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Sig.</a:t>
                  </a:r>
                  <a:endParaRPr kumimoji="0" lang="ja-JP" altLang="en-US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65" name="グループ化 64"/>
            <p:cNvGrpSpPr/>
            <p:nvPr/>
          </p:nvGrpSpPr>
          <p:grpSpPr>
            <a:xfrm>
              <a:off x="3639422" y="495146"/>
              <a:ext cx="1813092" cy="556385"/>
              <a:chOff x="1692249" y="1669810"/>
              <a:chExt cx="1813092" cy="556385"/>
            </a:xfrm>
          </p:grpSpPr>
          <p:sp>
            <p:nvSpPr>
              <p:cNvPr id="74" name="正方形/長方形 73"/>
              <p:cNvSpPr/>
              <p:nvPr/>
            </p:nvSpPr>
            <p:spPr>
              <a:xfrm>
                <a:off x="2519062" y="1669810"/>
                <a:ext cx="38343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T1</a:t>
                </a:r>
                <a:endParaRPr kumimoji="0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正方形/長方形 74"/>
              <p:cNvSpPr/>
              <p:nvPr/>
            </p:nvSpPr>
            <p:spPr>
              <a:xfrm>
                <a:off x="1692249" y="1964585"/>
                <a:ext cx="1043231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Loop(n=10) </a:t>
                </a:r>
                <a:endParaRPr kumimoji="0" lang="ja-JP" altLang="en-US" sz="11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正方形/長方形 75"/>
              <p:cNvSpPr/>
              <p:nvPr/>
            </p:nvSpPr>
            <p:spPr>
              <a:xfrm>
                <a:off x="2523982" y="1964031"/>
                <a:ext cx="981359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Sliding(n=10)</a:t>
                </a:r>
                <a:endParaRPr kumimoji="0" lang="ja-JP" altLang="en-US" sz="11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6" name="正方形/長方形 65"/>
            <p:cNvSpPr/>
            <p:nvPr/>
          </p:nvSpPr>
          <p:spPr>
            <a:xfrm>
              <a:off x="5741233" y="542872"/>
              <a:ext cx="111676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saka" charset="-128"/>
                  <a:cs typeface="Times New Roman" panose="02020603050405020304" pitchFamily="18" charset="0"/>
                </a:rPr>
                <a:t>Significance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saka" charset="-128"/>
                  <a:cs typeface="Times New Roman" panose="02020603050405020304" pitchFamily="18" charset="0"/>
                </a:rPr>
                <a:t> 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saka" charset="-128"/>
                <a:cs typeface="Times New Roman" panose="02020603050405020304" pitchFamily="18" charset="0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saka" charset="-128"/>
                  <a:cs typeface="Times New Roman" panose="02020603050405020304" pitchFamily="18" charset="0"/>
                </a:rPr>
                <a:t>of T0 vs. T1</a:t>
              </a:r>
              <a:endPara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67" name="直線コネクタ 66"/>
            <p:cNvCxnSpPr/>
            <p:nvPr/>
          </p:nvCxnSpPr>
          <p:spPr>
            <a:xfrm>
              <a:off x="3641075" y="742284"/>
              <a:ext cx="1998204" cy="97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正方形/長方形 67"/>
            <p:cNvSpPr/>
            <p:nvPr/>
          </p:nvSpPr>
          <p:spPr>
            <a:xfrm>
              <a:off x="5750698" y="1015949"/>
              <a:ext cx="1043231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saka" charset="-128"/>
                  <a:cs typeface="Times New Roman" panose="02020603050405020304" pitchFamily="18" charset="0"/>
                </a:rPr>
                <a:t>Loop</a:t>
              </a:r>
              <a:endParaRPr kumimoji="0" lang="ja-JP" alt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9" name="正方形/長方形 68"/>
            <p:cNvSpPr/>
            <p:nvPr/>
          </p:nvSpPr>
          <p:spPr>
            <a:xfrm>
              <a:off x="6173832" y="1015948"/>
              <a:ext cx="64633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saka" charset="-128"/>
                  <a:cs typeface="Times New Roman" panose="02020603050405020304" pitchFamily="18" charset="0"/>
                </a:rPr>
                <a:t>Sliding	</a:t>
              </a:r>
              <a:endParaRPr kumimoji="0" lang="ja-JP" alt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70" name="直線コネクタ 69"/>
            <p:cNvCxnSpPr/>
            <p:nvPr/>
          </p:nvCxnSpPr>
          <p:spPr>
            <a:xfrm flipH="1">
              <a:off x="5694898" y="457200"/>
              <a:ext cx="444" cy="3377410"/>
            </a:xfrm>
            <a:prstGeom prst="line">
              <a:avLst/>
            </a:prstGeom>
            <a:ln w="31750" cmpd="dbl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テキスト ボックス 70"/>
            <p:cNvSpPr txBox="1"/>
            <p:nvPr/>
          </p:nvSpPr>
          <p:spPr>
            <a:xfrm>
              <a:off x="6266598" y="1239922"/>
              <a:ext cx="787361" cy="2631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NS</a:t>
              </a:r>
              <a:b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</a:b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NS</a:t>
              </a:r>
              <a:b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</a:b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NS</a:t>
              </a:r>
              <a:b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</a:b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NS</a:t>
              </a:r>
              <a:b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</a:b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 </a:t>
              </a: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**</a:t>
              </a:r>
              <a:br>
                <a:rPr kumimoji="1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</a:br>
              <a:r>
                <a:rPr kumimoji="1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 </a:t>
              </a: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**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 **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 **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 **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 **</a:t>
              </a:r>
            </a:p>
          </p:txBody>
        </p:sp>
        <p:sp>
          <p:nvSpPr>
            <p:cNvPr id="72" name="テキスト ボックス 71"/>
            <p:cNvSpPr txBox="1"/>
            <p:nvPr/>
          </p:nvSpPr>
          <p:spPr>
            <a:xfrm>
              <a:off x="5803611" y="1247044"/>
              <a:ext cx="506839" cy="2631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NS</a:t>
              </a:r>
              <a:b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</a:b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NS</a:t>
              </a:r>
              <a:b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</a:b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NS</a:t>
              </a:r>
              <a:b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</a:b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NS</a:t>
              </a:r>
              <a:b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</a:b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 </a:t>
              </a: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**</a:t>
              </a:r>
              <a:br>
                <a:rPr kumimoji="1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</a:br>
              <a:r>
                <a:rPr kumimoji="1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 </a:t>
              </a: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**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 **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 **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 **</a:t>
              </a:r>
            </a:p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 **</a:t>
              </a:r>
            </a:p>
          </p:txBody>
        </p:sp>
      </p:grpSp>
      <p:sp>
        <p:nvSpPr>
          <p:cNvPr id="100" name="テキスト ボックス 99"/>
          <p:cNvSpPr txBox="1"/>
          <p:nvPr/>
        </p:nvSpPr>
        <p:spPr>
          <a:xfrm>
            <a:off x="513897" y="4752004"/>
            <a:ext cx="630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B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01" name="正方形/長方形 100"/>
          <p:cNvSpPr/>
          <p:nvPr/>
        </p:nvSpPr>
        <p:spPr>
          <a:xfrm>
            <a:off x="511813" y="866233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A</a:t>
            </a:r>
            <a:endParaRPr kumimoji="0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390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テキスト ボックス 41"/>
          <p:cNvSpPr txBox="1"/>
          <p:nvPr/>
        </p:nvSpPr>
        <p:spPr>
          <a:xfrm>
            <a:off x="619432" y="313711"/>
            <a:ext cx="5324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kumimoji="1"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vertical cephalometric</a:t>
            </a:r>
            <a:r>
              <a:rPr kumimoji="1"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measurements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" name="グループ化 42"/>
          <p:cNvGrpSpPr/>
          <p:nvPr/>
        </p:nvGrpSpPr>
        <p:grpSpPr>
          <a:xfrm>
            <a:off x="278642" y="3328183"/>
            <a:ext cx="4002793" cy="1872060"/>
            <a:chOff x="333233" y="5075097"/>
            <a:chExt cx="4002793" cy="1872060"/>
          </a:xfrm>
        </p:grpSpPr>
        <p:cxnSp>
          <p:nvCxnSpPr>
            <p:cNvPr id="44" name="直線コネクタ 43"/>
            <p:cNvCxnSpPr/>
            <p:nvPr/>
          </p:nvCxnSpPr>
          <p:spPr>
            <a:xfrm>
              <a:off x="1774512" y="5710890"/>
              <a:ext cx="10745" cy="968584"/>
            </a:xfrm>
            <a:prstGeom prst="line">
              <a:avLst/>
            </a:prstGeom>
            <a:ln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テキスト ボックス 44"/>
            <p:cNvSpPr txBox="1"/>
            <p:nvPr/>
          </p:nvSpPr>
          <p:spPr>
            <a:xfrm>
              <a:off x="1785016" y="5835168"/>
              <a:ext cx="971887" cy="85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ja-JP" sz="1100" dirty="0">
                  <a:latin typeface="Times New Roman" pitchFamily="18" charset="0"/>
                  <a:cs typeface="Times New Roman" pitchFamily="18" charset="0"/>
                </a:rPr>
                <a:t>  -1.3 (1.8)</a:t>
              </a:r>
            </a:p>
            <a:p>
              <a:pPr>
                <a:lnSpc>
                  <a:spcPct val="150000"/>
                </a:lnSpc>
              </a:pPr>
              <a:r>
                <a:rPr lang="en-US" altLang="ja-JP" sz="1100" dirty="0">
                  <a:latin typeface="Times New Roman" pitchFamily="18" charset="0"/>
                  <a:cs typeface="Times New Roman" pitchFamily="18" charset="0"/>
                </a:rPr>
                <a:t>  -2.7 (2.3)</a:t>
              </a:r>
            </a:p>
            <a:p>
              <a:pPr>
                <a:lnSpc>
                  <a:spcPct val="150000"/>
                </a:lnSpc>
              </a:pPr>
              <a:r>
                <a:rPr lang="en-US" altLang="ja-JP" sz="1100" dirty="0">
                  <a:latin typeface="Times New Roman" pitchFamily="18" charset="0"/>
                  <a:cs typeface="Times New Roman" pitchFamily="18" charset="0"/>
                </a:rPr>
                <a:t>   0.3 (2.3)</a:t>
              </a:r>
            </a:p>
          </p:txBody>
        </p:sp>
        <p:sp>
          <p:nvSpPr>
            <p:cNvPr id="46" name="テキスト ボックス 45"/>
            <p:cNvSpPr txBox="1"/>
            <p:nvPr/>
          </p:nvSpPr>
          <p:spPr>
            <a:xfrm>
              <a:off x="2574402" y="5839161"/>
              <a:ext cx="87582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ja-JP" sz="1100" dirty="0">
                  <a:latin typeface="Times New Roman" pitchFamily="18" charset="0"/>
                  <a:cs typeface="Times New Roman" pitchFamily="18" charset="0"/>
                </a:rPr>
                <a:t>     0.7 (1.5)</a:t>
              </a:r>
            </a:p>
            <a:p>
              <a:pPr>
                <a:lnSpc>
                  <a:spcPct val="150000"/>
                </a:lnSpc>
              </a:pPr>
              <a:r>
                <a:rPr lang="en-US" altLang="ja-JP" sz="1100" dirty="0">
                  <a:latin typeface="Times New Roman" pitchFamily="18" charset="0"/>
                  <a:cs typeface="Times New Roman" pitchFamily="18" charset="0"/>
                </a:rPr>
                <a:t>    -4.1 (1.5)</a:t>
              </a:r>
            </a:p>
            <a:p>
              <a:pPr>
                <a:lnSpc>
                  <a:spcPct val="150000"/>
                </a:lnSpc>
              </a:pPr>
              <a:r>
                <a:rPr lang="en-US" altLang="ja-JP" sz="1100" dirty="0">
                  <a:latin typeface="Times New Roman" pitchFamily="18" charset="0"/>
                  <a:cs typeface="Times New Roman" pitchFamily="18" charset="0"/>
                </a:rPr>
                <a:t>     3.5 (2.6)</a:t>
              </a:r>
            </a:p>
            <a:p>
              <a:pPr>
                <a:lnSpc>
                  <a:spcPct val="150000"/>
                </a:lnSpc>
              </a:pPr>
              <a:r>
                <a:rPr lang="en-US" altLang="ja-JP" sz="1100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1" lang="ja-JP" altLang="en-US" sz="1100" dirty="0">
                <a:latin typeface="Times New Roman" panose="02020603050405020304" pitchFamily="18" charset="0"/>
                <a:cs typeface="Times New Roman" pitchFamily="18" charset="0"/>
              </a:endParaRP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3595043" y="5827216"/>
              <a:ext cx="740983" cy="85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itchFamily="18" charset="0"/>
                </a:rPr>
                <a:t>  *</a:t>
              </a:r>
            </a:p>
            <a:p>
              <a:pPr>
                <a:lnSpc>
                  <a:spcPct val="150000"/>
                </a:lnSpc>
              </a:pPr>
              <a:r>
                <a:rPr kumimoji="1" lang="en-US" altLang="ja-JP" sz="1100" dirty="0">
                  <a:latin typeface="Times New Roman" panose="02020603050405020304" pitchFamily="18" charset="0"/>
                  <a:cs typeface="Times New Roman" pitchFamily="18" charset="0"/>
                </a:rPr>
                <a:t>NS</a:t>
              </a:r>
            </a:p>
            <a:p>
              <a:pPr>
                <a:lnSpc>
                  <a:spcPct val="150000"/>
                </a:lnSpc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itchFamily="18" charset="0"/>
                </a:rPr>
                <a:t> **</a:t>
              </a:r>
              <a:endParaRPr kumimoji="1" lang="en-US" altLang="ja-JP" sz="1100" dirty="0">
                <a:latin typeface="Times New Roman" panose="02020603050405020304" pitchFamily="18" charset="0"/>
                <a:cs typeface="Times New Roman" pitchFamily="18" charset="0"/>
              </a:endParaRPr>
            </a:p>
          </p:txBody>
        </p:sp>
        <p:grpSp>
          <p:nvGrpSpPr>
            <p:cNvPr id="48" name="グループ化 47"/>
            <p:cNvGrpSpPr/>
            <p:nvPr/>
          </p:nvGrpSpPr>
          <p:grpSpPr>
            <a:xfrm>
              <a:off x="333233" y="5075097"/>
              <a:ext cx="3663968" cy="1622312"/>
              <a:chOff x="492260" y="646224"/>
              <a:chExt cx="3663968" cy="1622312"/>
            </a:xfrm>
          </p:grpSpPr>
          <p:cxnSp>
            <p:nvCxnSpPr>
              <p:cNvPr id="50" name="直線コネクタ 49"/>
              <p:cNvCxnSpPr/>
              <p:nvPr/>
            </p:nvCxnSpPr>
            <p:spPr>
              <a:xfrm flipV="1">
                <a:off x="556889" y="1424240"/>
                <a:ext cx="3584203" cy="8900"/>
              </a:xfrm>
              <a:prstGeom prst="line">
                <a:avLst/>
              </a:prstGeom>
              <a:ln w="38100" cmpd="dbl">
                <a:solidFill>
                  <a:schemeClr val="tx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Rectangle 54"/>
              <p:cNvSpPr>
                <a:spLocks noChangeArrowheads="1"/>
              </p:cNvSpPr>
              <p:nvPr/>
            </p:nvSpPr>
            <p:spPr bwMode="auto">
              <a:xfrm>
                <a:off x="492260" y="1414456"/>
                <a:ext cx="1506243" cy="8540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ja-JP" sz="1100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U1 edge to PP (mm)</a:t>
                </a:r>
              </a:p>
              <a:p>
                <a:pPr>
                  <a:lnSpc>
                    <a:spcPct val="150000"/>
                  </a:lnSpc>
                  <a:defRPr/>
                </a:pPr>
                <a:r>
                  <a:rPr lang="en-US" altLang="ja-JP" sz="1100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L1 edge to MP (mm)</a:t>
                </a:r>
              </a:p>
              <a:p>
                <a:pPr>
                  <a:lnSpc>
                    <a:spcPct val="150000"/>
                  </a:lnSpc>
                  <a:defRPr/>
                </a:pPr>
                <a:r>
                  <a:rPr lang="en-US" altLang="ja-JP" sz="1100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FH to Occ. P (°)             </a:t>
                </a:r>
              </a:p>
            </p:txBody>
          </p:sp>
          <p:sp>
            <p:nvSpPr>
              <p:cNvPr id="52" name="正方形/長方形 51"/>
              <p:cNvSpPr/>
              <p:nvPr/>
            </p:nvSpPr>
            <p:spPr>
              <a:xfrm>
                <a:off x="2029128" y="1174484"/>
                <a:ext cx="748923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sz="1100" i="1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Mean  SD</a:t>
                </a:r>
                <a:endParaRPr lang="ja-JP" altLang="en-US" sz="11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3" name="直線コネクタ 52"/>
              <p:cNvCxnSpPr/>
              <p:nvPr/>
            </p:nvCxnSpPr>
            <p:spPr>
              <a:xfrm flipV="1">
                <a:off x="1901733" y="901458"/>
                <a:ext cx="2254495" cy="571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正方形/長方形 53"/>
              <p:cNvSpPr/>
              <p:nvPr/>
            </p:nvSpPr>
            <p:spPr>
              <a:xfrm>
                <a:off x="2792020" y="646224"/>
                <a:ext cx="64152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sz="1400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T1-T0</a:t>
                </a:r>
                <a:endParaRPr lang="ja-JP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正方形/長方形 54"/>
              <p:cNvSpPr/>
              <p:nvPr/>
            </p:nvSpPr>
            <p:spPr>
              <a:xfrm>
                <a:off x="1956150" y="940999"/>
                <a:ext cx="1043231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sz="1100" i="1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Loop(n=10) </a:t>
                </a:r>
                <a:endParaRPr lang="ja-JP" altLang="en-US" sz="11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正方形/長方形 55"/>
              <p:cNvSpPr/>
              <p:nvPr/>
            </p:nvSpPr>
            <p:spPr>
              <a:xfrm>
                <a:off x="877124" y="1168438"/>
                <a:ext cx="676788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sz="1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Variable</a:t>
                </a:r>
                <a:endParaRPr lang="ja-JP" altLang="en-US" sz="11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正方形/長方形 56"/>
              <p:cNvSpPr/>
              <p:nvPr/>
            </p:nvSpPr>
            <p:spPr>
              <a:xfrm>
                <a:off x="2865988" y="1166533"/>
                <a:ext cx="875063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sz="1100" i="1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Mean  SD</a:t>
                </a:r>
                <a:endParaRPr lang="ja-JP" altLang="en-US" sz="11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正方形/長方形 57"/>
              <p:cNvSpPr/>
              <p:nvPr/>
            </p:nvSpPr>
            <p:spPr>
              <a:xfrm>
                <a:off x="3724377" y="1166533"/>
                <a:ext cx="396010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sz="1100" i="1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Sig.</a:t>
                </a:r>
                <a:endParaRPr lang="ja-JP" altLang="en-US" sz="11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9" name="正方形/長方形 48"/>
            <p:cNvSpPr/>
            <p:nvPr/>
          </p:nvSpPr>
          <p:spPr>
            <a:xfrm>
              <a:off x="2578156" y="5369867"/>
              <a:ext cx="981359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100" i="1" dirty="0">
                  <a:latin typeface="Times New Roman" panose="02020603050405020304" pitchFamily="18" charset="0"/>
                  <a:ea typeface="Osaka" charset="-128"/>
                  <a:cs typeface="Times New Roman" panose="02020603050405020304" pitchFamily="18" charset="0"/>
                </a:rPr>
                <a:t>Sliding(n=10)</a:t>
              </a:r>
              <a:endParaRPr lang="ja-JP" alt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0" y="995740"/>
            <a:ext cx="7053481" cy="1876228"/>
            <a:chOff x="-4910" y="674799"/>
            <a:chExt cx="7053481" cy="1876228"/>
          </a:xfrm>
        </p:grpSpPr>
        <p:grpSp>
          <p:nvGrpSpPr>
            <p:cNvPr id="59" name="グループ化 58"/>
            <p:cNvGrpSpPr/>
            <p:nvPr/>
          </p:nvGrpSpPr>
          <p:grpSpPr>
            <a:xfrm>
              <a:off x="-4910" y="674799"/>
              <a:ext cx="7053481" cy="1876228"/>
              <a:chOff x="-4910" y="493824"/>
              <a:chExt cx="7053481" cy="1876228"/>
            </a:xfrm>
          </p:grpSpPr>
          <p:grpSp>
            <p:nvGrpSpPr>
              <p:cNvPr id="60" name="グループ化 59"/>
              <p:cNvGrpSpPr/>
              <p:nvPr/>
            </p:nvGrpSpPr>
            <p:grpSpPr>
              <a:xfrm>
                <a:off x="-4910" y="493824"/>
                <a:ext cx="6862910" cy="1876228"/>
                <a:chOff x="66902" y="1517410"/>
                <a:chExt cx="6862910" cy="1876228"/>
              </a:xfrm>
            </p:grpSpPr>
            <p:grpSp>
              <p:nvGrpSpPr>
                <p:cNvPr id="73" name="グループ化 72"/>
                <p:cNvGrpSpPr/>
                <p:nvPr/>
              </p:nvGrpSpPr>
              <p:grpSpPr>
                <a:xfrm>
                  <a:off x="66902" y="1517410"/>
                  <a:ext cx="6862910" cy="1876228"/>
                  <a:chOff x="-21998" y="1791730"/>
                  <a:chExt cx="6862910" cy="1876228"/>
                </a:xfrm>
              </p:grpSpPr>
              <p:cxnSp>
                <p:nvCxnSpPr>
                  <p:cNvPr id="78" name="直線コネクタ 77"/>
                  <p:cNvCxnSpPr/>
                  <p:nvPr/>
                </p:nvCxnSpPr>
                <p:spPr>
                  <a:xfrm flipV="1">
                    <a:off x="42631" y="2572070"/>
                    <a:ext cx="6798281" cy="6575"/>
                  </a:xfrm>
                  <a:prstGeom prst="line">
                    <a:avLst/>
                  </a:prstGeom>
                  <a:ln w="38100" cmpd="dbl">
                    <a:solidFill>
                      <a:schemeClr val="tx1">
                        <a:lumMod val="9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直線コネクタ 78"/>
                  <p:cNvCxnSpPr/>
                  <p:nvPr/>
                </p:nvCxnSpPr>
                <p:spPr>
                  <a:xfrm>
                    <a:off x="1393517" y="2076450"/>
                    <a:ext cx="2270" cy="1255257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9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0" name="Rectangle 54"/>
                  <p:cNvSpPr>
                    <a:spLocks noChangeArrowheads="1"/>
                  </p:cNvSpPr>
                  <p:nvPr/>
                </p:nvSpPr>
                <p:spPr bwMode="auto">
                  <a:xfrm>
                    <a:off x="-21998" y="2559962"/>
                    <a:ext cx="1506243" cy="110799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  <a:defRPr/>
                    </a:pPr>
                    <a:r>
                      <a:rPr lang="en-US" altLang="ja-JP" sz="1100" dirty="0">
                        <a:latin typeface="Times New Roman" panose="02020603050405020304" pitchFamily="18" charset="0"/>
                        <a:ea typeface="Osaka" charset="-128"/>
                        <a:cs typeface="Times New Roman" panose="02020603050405020304" pitchFamily="18" charset="0"/>
                      </a:rPr>
                      <a:t>U1 edge to PP (mm)</a:t>
                    </a:r>
                  </a:p>
                  <a:p>
                    <a:pPr>
                      <a:lnSpc>
                        <a:spcPct val="150000"/>
                      </a:lnSpc>
                      <a:defRPr/>
                    </a:pPr>
                    <a:r>
                      <a:rPr lang="en-US" altLang="ja-JP" sz="1100" dirty="0">
                        <a:latin typeface="Times New Roman" panose="02020603050405020304" pitchFamily="18" charset="0"/>
                        <a:ea typeface="Osaka" charset="-128"/>
                        <a:cs typeface="Times New Roman" panose="02020603050405020304" pitchFamily="18" charset="0"/>
                      </a:rPr>
                      <a:t>L1 edge to MP (mm)</a:t>
                    </a:r>
                  </a:p>
                  <a:p>
                    <a:pPr>
                      <a:lnSpc>
                        <a:spcPct val="150000"/>
                      </a:lnSpc>
                      <a:defRPr/>
                    </a:pPr>
                    <a:r>
                      <a:rPr lang="en-US" altLang="ja-JP" sz="1100" dirty="0">
                        <a:latin typeface="Times New Roman" panose="02020603050405020304" pitchFamily="18" charset="0"/>
                        <a:ea typeface="Osaka" charset="-128"/>
                        <a:cs typeface="Times New Roman" panose="02020603050405020304" pitchFamily="18" charset="0"/>
                      </a:rPr>
                      <a:t>FH to Occ. P (°)             </a:t>
                    </a:r>
                  </a:p>
                  <a:p>
                    <a:pPr>
                      <a:lnSpc>
                        <a:spcPct val="150000"/>
                      </a:lnSpc>
                      <a:defRPr/>
                    </a:pPr>
                    <a:endParaRPr lang="en-US" altLang="ja-JP" sz="1100" dirty="0"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1" name="テキスト ボックス 80"/>
                  <p:cNvSpPr txBox="1"/>
                  <p:nvPr/>
                </p:nvSpPr>
                <p:spPr>
                  <a:xfrm>
                    <a:off x="1381097" y="2559877"/>
                    <a:ext cx="887336" cy="110799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:r>
                      <a:rPr kumimoji="1"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</a:t>
                    </a:r>
                    <a:r>
                      <a:rPr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33.1 (2.3)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kumimoji="1"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48.6 (3.3)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  7.2 (4.0)</a:t>
                    </a:r>
                  </a:p>
                  <a:p>
                    <a:pPr>
                      <a:lnSpc>
                        <a:spcPct val="150000"/>
                      </a:lnSpc>
                    </a:pPr>
                    <a:endParaRPr kumimoji="1" lang="ja-JP" altLang="en-US" sz="11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3" name="正方形/長方形 82"/>
                  <p:cNvSpPr/>
                  <p:nvPr/>
                </p:nvSpPr>
                <p:spPr>
                  <a:xfrm>
                    <a:off x="1514870" y="2319990"/>
                    <a:ext cx="748923" cy="2616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ja-JP" sz="1100" i="1" dirty="0">
                        <a:latin typeface="Times New Roman" panose="02020603050405020304" pitchFamily="18" charset="0"/>
                        <a:ea typeface="Osaka" charset="-128"/>
                        <a:cs typeface="Times New Roman" panose="02020603050405020304" pitchFamily="18" charset="0"/>
                      </a:rPr>
                      <a:t>Mean  SD</a:t>
                    </a:r>
                    <a:endParaRPr lang="ja-JP" altLang="en-US" sz="1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84" name="直線コネクタ 83"/>
                  <p:cNvCxnSpPr/>
                  <p:nvPr/>
                </p:nvCxnSpPr>
                <p:spPr>
                  <a:xfrm>
                    <a:off x="1444625" y="2052680"/>
                    <a:ext cx="1998204" cy="972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5" name="正方形/長方形 84"/>
                  <p:cNvSpPr/>
                  <p:nvPr/>
                </p:nvSpPr>
                <p:spPr>
                  <a:xfrm>
                    <a:off x="2277762" y="1791730"/>
                    <a:ext cx="383438" cy="30777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ja-JP" sz="1400" dirty="0">
                        <a:latin typeface="Times New Roman" panose="02020603050405020304" pitchFamily="18" charset="0"/>
                        <a:ea typeface="Osaka" charset="-128"/>
                        <a:cs typeface="Times New Roman" panose="02020603050405020304" pitchFamily="18" charset="0"/>
                      </a:rPr>
                      <a:t>T0</a:t>
                    </a:r>
                    <a:endParaRPr lang="ja-JP" alt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6" name="正方形/長方形 85"/>
                  <p:cNvSpPr/>
                  <p:nvPr/>
                </p:nvSpPr>
                <p:spPr>
                  <a:xfrm>
                    <a:off x="1414734" y="2086505"/>
                    <a:ext cx="1043231" cy="2616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ja-JP" sz="1100" i="1" dirty="0">
                        <a:latin typeface="Times New Roman" panose="02020603050405020304" pitchFamily="18" charset="0"/>
                        <a:ea typeface="Osaka" charset="-128"/>
                        <a:cs typeface="Times New Roman" panose="02020603050405020304" pitchFamily="18" charset="0"/>
                      </a:rPr>
                      <a:t>Loop(n=10) </a:t>
                    </a:r>
                    <a:endParaRPr lang="ja-JP" altLang="en-US" sz="1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7" name="正方形/長方形 86"/>
                  <p:cNvSpPr/>
                  <p:nvPr/>
                </p:nvSpPr>
                <p:spPr>
                  <a:xfrm>
                    <a:off x="2231980" y="2086511"/>
                    <a:ext cx="981359" cy="2616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ja-JP" sz="1100" i="1" dirty="0">
                        <a:latin typeface="Times New Roman" panose="02020603050405020304" pitchFamily="18" charset="0"/>
                        <a:ea typeface="Osaka" charset="-128"/>
                        <a:cs typeface="Times New Roman" panose="02020603050405020304" pitchFamily="18" charset="0"/>
                      </a:rPr>
                      <a:t>Sliding(n=10)</a:t>
                    </a:r>
                    <a:endParaRPr lang="ja-JP" altLang="en-US" sz="1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8" name="正方形/長方形 87"/>
                  <p:cNvSpPr/>
                  <p:nvPr/>
                </p:nvSpPr>
                <p:spPr>
                  <a:xfrm>
                    <a:off x="362866" y="2313944"/>
                    <a:ext cx="676788" cy="2616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ja-JP" sz="11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Variable</a:t>
                    </a:r>
                    <a:endParaRPr lang="ja-JP" altLang="en-US" sz="1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9" name="テキスト ボックス 88"/>
                  <p:cNvSpPr txBox="1"/>
                  <p:nvPr/>
                </p:nvSpPr>
                <p:spPr>
                  <a:xfrm>
                    <a:off x="2202802" y="2559968"/>
                    <a:ext cx="1287047" cy="8540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:r>
                      <a:rPr lang="ja-JP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</a:t>
                    </a:r>
                    <a:r>
                      <a:rPr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31.3 (1.9)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kumimoji="1"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48.0 (3.8)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  8.5 (2.5)</a:t>
                    </a:r>
                    <a:endParaRPr kumimoji="1" lang="en-US" altLang="ja-JP" sz="11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0" name="正方形/長方形 89"/>
                  <p:cNvSpPr/>
                  <p:nvPr/>
                </p:nvSpPr>
                <p:spPr>
                  <a:xfrm>
                    <a:off x="2246800" y="2312039"/>
                    <a:ext cx="875063" cy="2616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ja-JP" sz="1100" i="1" dirty="0">
                        <a:latin typeface="Times New Roman" panose="02020603050405020304" pitchFamily="18" charset="0"/>
                        <a:ea typeface="Osaka" charset="-128"/>
                        <a:cs typeface="Times New Roman" panose="02020603050405020304" pitchFamily="18" charset="0"/>
                      </a:rPr>
                      <a:t>Mean  SD</a:t>
                    </a:r>
                    <a:endParaRPr lang="ja-JP" altLang="en-US" sz="1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1" name="正方形/長方形 90"/>
                  <p:cNvSpPr/>
                  <p:nvPr/>
                </p:nvSpPr>
                <p:spPr>
                  <a:xfrm>
                    <a:off x="3030239" y="2312039"/>
                    <a:ext cx="396010" cy="2616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ja-JP" sz="1100" i="1" dirty="0">
                        <a:latin typeface="Times New Roman" panose="02020603050405020304" pitchFamily="18" charset="0"/>
                        <a:ea typeface="Osaka" charset="-128"/>
                        <a:cs typeface="Times New Roman" panose="02020603050405020304" pitchFamily="18" charset="0"/>
                      </a:rPr>
                      <a:t>Sig.</a:t>
                    </a:r>
                    <a:endParaRPr lang="ja-JP" altLang="en-US" sz="1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" name="テキスト ボックス 91"/>
                  <p:cNvSpPr txBox="1"/>
                  <p:nvPr/>
                </p:nvSpPr>
                <p:spPr>
                  <a:xfrm>
                    <a:off x="3050642" y="2559962"/>
                    <a:ext cx="492567" cy="8540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:r>
                      <a:rPr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NS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kumimoji="1"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NS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NS</a:t>
                    </a:r>
                    <a:endParaRPr kumimoji="1" lang="en-US" altLang="ja-JP" sz="11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3" name="テキスト ボックス 92"/>
                  <p:cNvSpPr txBox="1"/>
                  <p:nvPr/>
                </p:nvSpPr>
                <p:spPr>
                  <a:xfrm>
                    <a:off x="3489922" y="2550437"/>
                    <a:ext cx="1247775" cy="8540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:r>
                      <a:rPr kumimoji="1"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31.8 (3.1)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45.9 (3.2)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kumimoji="1"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  7.6 (3.9)</a:t>
                    </a:r>
                    <a:endParaRPr kumimoji="1" lang="ja-JP" altLang="en-US" sz="11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4" name="テキスト ボックス 93"/>
                  <p:cNvSpPr txBox="1"/>
                  <p:nvPr/>
                </p:nvSpPr>
                <p:spPr>
                  <a:xfrm>
                    <a:off x="4267177" y="2550973"/>
                    <a:ext cx="1247775" cy="110799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:r>
                      <a:rPr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  32.0 (1.6)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  43.9 (4.2)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  12.0 (4.6)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  </a:t>
                    </a:r>
                    <a:endParaRPr kumimoji="1" lang="ja-JP" altLang="en-US" sz="11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5" name="テキスト ボックス 94"/>
                  <p:cNvSpPr txBox="1"/>
                  <p:nvPr/>
                </p:nvSpPr>
                <p:spPr>
                  <a:xfrm>
                    <a:off x="5161829" y="2558389"/>
                    <a:ext cx="506839" cy="8540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:r>
                      <a:rPr kumimoji="1"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NS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NS</a:t>
                    </a:r>
                  </a:p>
                  <a:p>
                    <a:pPr>
                      <a:lnSpc>
                        <a:spcPct val="150000"/>
                      </a:lnSpc>
                    </a:pPr>
                    <a:r>
                      <a:rPr kumimoji="1" lang="en-US" altLang="ja-JP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*</a:t>
                    </a:r>
                  </a:p>
                </p:txBody>
              </p:sp>
            </p:grpSp>
            <p:grpSp>
              <p:nvGrpSpPr>
                <p:cNvPr id="74" name="グループ化 73"/>
                <p:cNvGrpSpPr/>
                <p:nvPr/>
              </p:nvGrpSpPr>
              <p:grpSpPr>
                <a:xfrm>
                  <a:off x="3693077" y="2044096"/>
                  <a:ext cx="2051858" cy="261610"/>
                  <a:chOff x="673652" y="2196496"/>
                  <a:chExt cx="2051858" cy="261610"/>
                </a:xfrm>
              </p:grpSpPr>
              <p:sp>
                <p:nvSpPr>
                  <p:cNvPr id="75" name="正方形/長方形 74"/>
                  <p:cNvSpPr/>
                  <p:nvPr/>
                </p:nvSpPr>
                <p:spPr>
                  <a:xfrm>
                    <a:off x="673652" y="2196496"/>
                    <a:ext cx="748923" cy="2616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ja-JP" sz="1100" i="1" dirty="0">
                        <a:latin typeface="Times New Roman" panose="02020603050405020304" pitchFamily="18" charset="0"/>
                        <a:ea typeface="Osaka" charset="-128"/>
                        <a:cs typeface="Times New Roman" panose="02020603050405020304" pitchFamily="18" charset="0"/>
                      </a:rPr>
                      <a:t>Mean  SD</a:t>
                    </a:r>
                    <a:endParaRPr lang="ja-JP" altLang="en-US" sz="1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6" name="正方形/長方形 75"/>
                  <p:cNvSpPr/>
                  <p:nvPr/>
                </p:nvSpPr>
                <p:spPr>
                  <a:xfrm>
                    <a:off x="1460017" y="2196496"/>
                    <a:ext cx="748923" cy="2616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ja-JP" sz="1100" i="1" dirty="0">
                        <a:latin typeface="Times New Roman" panose="02020603050405020304" pitchFamily="18" charset="0"/>
                        <a:ea typeface="Osaka" charset="-128"/>
                        <a:cs typeface="Times New Roman" panose="02020603050405020304" pitchFamily="18" charset="0"/>
                      </a:rPr>
                      <a:t>Mean  SD</a:t>
                    </a:r>
                    <a:endParaRPr lang="ja-JP" altLang="en-US" sz="1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7" name="正方形/長方形 76"/>
                  <p:cNvSpPr/>
                  <p:nvPr/>
                </p:nvSpPr>
                <p:spPr>
                  <a:xfrm>
                    <a:off x="2326042" y="2196496"/>
                    <a:ext cx="399468" cy="2616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ja-JP" sz="1100" i="1" dirty="0">
                        <a:latin typeface="Times New Roman" panose="02020603050405020304" pitchFamily="18" charset="0"/>
                        <a:ea typeface="Osaka" charset="-128"/>
                        <a:cs typeface="Times New Roman" panose="02020603050405020304" pitchFamily="18" charset="0"/>
                      </a:rPr>
                      <a:t>Sig.</a:t>
                    </a:r>
                    <a:endParaRPr lang="ja-JP" altLang="en-US" sz="1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61" name="グループ化 60"/>
              <p:cNvGrpSpPr/>
              <p:nvPr/>
            </p:nvGrpSpPr>
            <p:grpSpPr>
              <a:xfrm>
                <a:off x="3569087" y="495146"/>
                <a:ext cx="1798605" cy="556391"/>
                <a:chOff x="1621914" y="1669810"/>
                <a:chExt cx="1798605" cy="556391"/>
              </a:xfrm>
            </p:grpSpPr>
            <p:sp>
              <p:nvSpPr>
                <p:cNvPr id="70" name="正方形/長方形 69"/>
                <p:cNvSpPr/>
                <p:nvPr/>
              </p:nvSpPr>
              <p:spPr>
                <a:xfrm>
                  <a:off x="2484942" y="1669810"/>
                  <a:ext cx="383438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sz="1400" dirty="0"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T1</a:t>
                  </a:r>
                  <a:endParaRPr lang="ja-JP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1" name="正方形/長方形 70"/>
                <p:cNvSpPr/>
                <p:nvPr/>
              </p:nvSpPr>
              <p:spPr>
                <a:xfrm>
                  <a:off x="1621914" y="1964585"/>
                  <a:ext cx="1043231" cy="2616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ja-JP" sz="1100" i="1" dirty="0"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Loop(n=10) </a:t>
                  </a:r>
                  <a:endParaRPr lang="ja-JP" altLang="en-US" sz="11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2" name="正方形/長方形 71"/>
                <p:cNvSpPr/>
                <p:nvPr/>
              </p:nvSpPr>
              <p:spPr>
                <a:xfrm>
                  <a:off x="2439160" y="1964591"/>
                  <a:ext cx="981359" cy="2616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sz="1100" i="1" dirty="0">
                      <a:latin typeface="Times New Roman" panose="02020603050405020304" pitchFamily="18" charset="0"/>
                      <a:ea typeface="Osaka" charset="-128"/>
                      <a:cs typeface="Times New Roman" panose="02020603050405020304" pitchFamily="18" charset="0"/>
                    </a:rPr>
                    <a:t>Sliding(n=10)</a:t>
                  </a:r>
                  <a:endParaRPr lang="ja-JP" altLang="en-US" sz="11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62" name="正方形/長方形 61"/>
              <p:cNvSpPr/>
              <p:nvPr/>
            </p:nvSpPr>
            <p:spPr>
              <a:xfrm>
                <a:off x="5707113" y="542872"/>
                <a:ext cx="111676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sz="1200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Significance</a:t>
                </a:r>
                <a:r>
                  <a:rPr lang="ja-JP" altLang="en-US" sz="1200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 </a:t>
                </a:r>
                <a:endParaRPr lang="en-US" altLang="ja-JP" sz="1200" dirty="0">
                  <a:latin typeface="Times New Roman" panose="02020603050405020304" pitchFamily="18" charset="0"/>
                  <a:ea typeface="Osaka" charset="-128"/>
                  <a:cs typeface="Times New Roman" panose="02020603050405020304" pitchFamily="18" charset="0"/>
                </a:endParaRPr>
              </a:p>
              <a:p>
                <a:r>
                  <a:rPr lang="en-US" altLang="ja-JP" sz="1200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of T0 vs. T1</a:t>
                </a:r>
                <a:endPara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3" name="直線コネクタ 62"/>
              <p:cNvCxnSpPr/>
              <p:nvPr/>
            </p:nvCxnSpPr>
            <p:spPr>
              <a:xfrm>
                <a:off x="3636451" y="742284"/>
                <a:ext cx="1998204" cy="97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正方形/長方形 63"/>
              <p:cNvSpPr/>
              <p:nvPr/>
            </p:nvSpPr>
            <p:spPr>
              <a:xfrm>
                <a:off x="5667262" y="1015949"/>
                <a:ext cx="595402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sz="1100" i="1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Loop</a:t>
                </a:r>
                <a:endParaRPr lang="ja-JP" altLang="en-US" sz="11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正方形/長方形 64"/>
              <p:cNvSpPr/>
              <p:nvPr/>
            </p:nvSpPr>
            <p:spPr>
              <a:xfrm>
                <a:off x="6075827" y="1036670"/>
                <a:ext cx="647165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sz="1100" i="1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Sliding</a:t>
                </a:r>
                <a:r>
                  <a:rPr lang="ja-JP" altLang="en-US" sz="1100" i="1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　</a:t>
                </a:r>
                <a:r>
                  <a:rPr lang="en-US" altLang="ja-JP" sz="1100" i="1" dirty="0">
                    <a:latin typeface="Times New Roman" panose="02020603050405020304" pitchFamily="18" charset="0"/>
                    <a:ea typeface="Osaka" charset="-128"/>
                    <a:cs typeface="Times New Roman" panose="02020603050405020304" pitchFamily="18" charset="0"/>
                  </a:rPr>
                  <a:t>	</a:t>
                </a:r>
                <a:endParaRPr lang="ja-JP" altLang="en-US" sz="11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テキスト ボックス 66"/>
              <p:cNvSpPr txBox="1"/>
              <p:nvPr/>
            </p:nvSpPr>
            <p:spPr>
              <a:xfrm>
                <a:off x="6073418" y="1260644"/>
                <a:ext cx="975153" cy="854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kumimoji="1" lang="en-US" altLang="ja-JP" sz="1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NS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ja-JP" sz="1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*</a:t>
                </a:r>
              </a:p>
              <a:p>
                <a:pPr>
                  <a:lnSpc>
                    <a:spcPct val="150000"/>
                  </a:lnSpc>
                </a:pPr>
                <a:r>
                  <a:rPr kumimoji="1" lang="en-US" altLang="ja-JP" sz="1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NS</a:t>
                </a:r>
                <a:r>
                  <a:rPr kumimoji="1" lang="en-US" altLang="ja-JP" sz="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(P=0.053)</a:t>
                </a:r>
              </a:p>
            </p:txBody>
          </p:sp>
          <p:sp>
            <p:nvSpPr>
              <p:cNvPr id="68" name="テキスト ボックス 67"/>
              <p:cNvSpPr txBox="1"/>
              <p:nvPr/>
            </p:nvSpPr>
            <p:spPr>
              <a:xfrm>
                <a:off x="5772076" y="1262946"/>
                <a:ext cx="506839" cy="854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kumimoji="1" lang="en-US" altLang="ja-JP" sz="1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NS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ja-JP" sz="1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NS</a:t>
                </a:r>
              </a:p>
              <a:p>
                <a:pPr>
                  <a:lnSpc>
                    <a:spcPct val="150000"/>
                  </a:lnSpc>
                </a:pPr>
                <a:r>
                  <a:rPr kumimoji="1" lang="en-US" altLang="ja-JP" sz="1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NS</a:t>
                </a:r>
              </a:p>
            </p:txBody>
          </p:sp>
        </p:grpSp>
        <p:cxnSp>
          <p:nvCxnSpPr>
            <p:cNvPr id="98" name="直線コネクタ 97"/>
            <p:cNvCxnSpPr/>
            <p:nvPr/>
          </p:nvCxnSpPr>
          <p:spPr>
            <a:xfrm>
              <a:off x="5688254" y="818537"/>
              <a:ext cx="4426" cy="1421684"/>
            </a:xfrm>
            <a:prstGeom prst="line">
              <a:avLst/>
            </a:prstGeom>
            <a:ln w="28575" cmpd="dbl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線コネクタ 98"/>
            <p:cNvCxnSpPr/>
            <p:nvPr/>
          </p:nvCxnSpPr>
          <p:spPr>
            <a:xfrm>
              <a:off x="3532406" y="957668"/>
              <a:ext cx="2270" cy="1255257"/>
            </a:xfrm>
            <a:prstGeom prst="line">
              <a:avLst/>
            </a:prstGeom>
            <a:ln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テキスト ボックス 65"/>
          <p:cNvSpPr txBox="1"/>
          <p:nvPr/>
        </p:nvSpPr>
        <p:spPr>
          <a:xfrm>
            <a:off x="92718" y="3265694"/>
            <a:ext cx="630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</a:p>
        </p:txBody>
      </p:sp>
      <p:sp>
        <p:nvSpPr>
          <p:cNvPr id="69" name="正方形/長方形 68"/>
          <p:cNvSpPr/>
          <p:nvPr/>
        </p:nvSpPr>
        <p:spPr>
          <a:xfrm>
            <a:off x="116280" y="949733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871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2298</TotalTime>
  <Words>950</Words>
  <Application>Microsoft Office PowerPoint</Application>
  <PresentationFormat>A4 210 x 297 mm</PresentationFormat>
  <Paragraphs>224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馬谷原琴枝</dc:creator>
  <cp:lastModifiedBy>馬谷原 琴枝</cp:lastModifiedBy>
  <cp:revision>107</cp:revision>
  <cp:lastPrinted>2023-02-26T04:54:21Z</cp:lastPrinted>
  <dcterms:created xsi:type="dcterms:W3CDTF">2017-10-09T09:30:18Z</dcterms:created>
  <dcterms:modified xsi:type="dcterms:W3CDTF">2023-02-26T06:00:28Z</dcterms:modified>
</cp:coreProperties>
</file>