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68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ko-KR" altLang="en-US" smtClean="0"/>
              <a:t>마스터 제목 스타일 편집</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클릭하여 마스터 부제목 스타일 편집</a:t>
            </a:r>
            <a:endParaRPr lang="en-US" dirty="0"/>
          </a:p>
        </p:txBody>
      </p:sp>
      <p:sp>
        <p:nvSpPr>
          <p:cNvPr id="4" name="Date Placeholder 3"/>
          <p:cNvSpPr>
            <a:spLocks noGrp="1"/>
          </p:cNvSpPr>
          <p:nvPr>
            <p:ph type="dt" sz="half" idx="10"/>
          </p:nvPr>
        </p:nvSpPr>
        <p:spPr/>
        <p:txBody>
          <a:bodyPr/>
          <a:lstStyle/>
          <a:p>
            <a:fld id="{0D2BCF3C-007B-424E-913A-77AA99910946}" type="datetimeFigureOut">
              <a:rPr lang="ko-KR" altLang="en-US" smtClean="0"/>
              <a:t>2023-06-11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80410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0D2BCF3C-007B-424E-913A-77AA99910946}" type="datetimeFigureOut">
              <a:rPr lang="ko-KR" altLang="en-US" smtClean="0"/>
              <a:t>2023-06-11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759083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0D2BCF3C-007B-424E-913A-77AA99910946}" type="datetimeFigureOut">
              <a:rPr lang="ko-KR" altLang="en-US" smtClean="0"/>
              <a:t>2023-06-11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1162469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0D2BCF3C-007B-424E-913A-77AA99910946}" type="datetimeFigureOut">
              <a:rPr lang="ko-KR" altLang="en-US" smtClean="0"/>
              <a:t>2023-06-11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119452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smtClean="0"/>
              <a:t>마스터 텍스트 스타일 편집</a:t>
            </a:r>
          </a:p>
        </p:txBody>
      </p:sp>
      <p:sp>
        <p:nvSpPr>
          <p:cNvPr id="4" name="Date Placeholder 3"/>
          <p:cNvSpPr>
            <a:spLocks noGrp="1"/>
          </p:cNvSpPr>
          <p:nvPr>
            <p:ph type="dt" sz="half" idx="10"/>
          </p:nvPr>
        </p:nvSpPr>
        <p:spPr/>
        <p:txBody>
          <a:bodyPr/>
          <a:lstStyle/>
          <a:p>
            <a:fld id="{0D2BCF3C-007B-424E-913A-77AA99910946}" type="datetimeFigureOut">
              <a:rPr lang="ko-KR" altLang="en-US" smtClean="0"/>
              <a:t>2023-06-11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2552543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Date Placeholder 4"/>
          <p:cNvSpPr>
            <a:spLocks noGrp="1"/>
          </p:cNvSpPr>
          <p:nvPr>
            <p:ph type="dt" sz="half" idx="10"/>
          </p:nvPr>
        </p:nvSpPr>
        <p:spPr/>
        <p:txBody>
          <a:bodyPr/>
          <a:lstStyle/>
          <a:p>
            <a:fld id="{0D2BCF3C-007B-424E-913A-77AA99910946}" type="datetimeFigureOut">
              <a:rPr lang="ko-KR" altLang="en-US" smtClean="0"/>
              <a:t>2023-06-11</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4003450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Content Placeholder 3"/>
          <p:cNvSpPr>
            <a:spLocks noGrp="1"/>
          </p:cNvSpPr>
          <p:nvPr>
            <p:ph sz="half" idx="2"/>
          </p:nvPr>
        </p:nvSpPr>
        <p:spPr>
          <a:xfrm>
            <a:off x="629842" y="2505075"/>
            <a:ext cx="3868340"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Content Placeholder 5"/>
          <p:cNvSpPr>
            <a:spLocks noGrp="1"/>
          </p:cNvSpPr>
          <p:nvPr>
            <p:ph sz="quarter" idx="4"/>
          </p:nvPr>
        </p:nvSpPr>
        <p:spPr>
          <a:xfrm>
            <a:off x="4629150" y="2505075"/>
            <a:ext cx="3887391"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7" name="Date Placeholder 6"/>
          <p:cNvSpPr>
            <a:spLocks noGrp="1"/>
          </p:cNvSpPr>
          <p:nvPr>
            <p:ph type="dt" sz="half" idx="10"/>
          </p:nvPr>
        </p:nvSpPr>
        <p:spPr/>
        <p:txBody>
          <a:bodyPr/>
          <a:lstStyle/>
          <a:p>
            <a:fld id="{0D2BCF3C-007B-424E-913A-77AA99910946}" type="datetimeFigureOut">
              <a:rPr lang="ko-KR" altLang="en-US" smtClean="0"/>
              <a:t>2023-06-11</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4236538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Date Placeholder 2"/>
          <p:cNvSpPr>
            <a:spLocks noGrp="1"/>
          </p:cNvSpPr>
          <p:nvPr>
            <p:ph type="dt" sz="half" idx="10"/>
          </p:nvPr>
        </p:nvSpPr>
        <p:spPr/>
        <p:txBody>
          <a:bodyPr/>
          <a:lstStyle/>
          <a:p>
            <a:fld id="{0D2BCF3C-007B-424E-913A-77AA99910946}" type="datetimeFigureOut">
              <a:rPr lang="ko-KR" altLang="en-US" smtClean="0"/>
              <a:t>2023-06-11</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2422331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2BCF3C-007B-424E-913A-77AA99910946}" type="datetimeFigureOut">
              <a:rPr lang="ko-KR" altLang="en-US" smtClean="0"/>
              <a:t>2023-06-11</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882918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smtClean="0"/>
              <a:t>마스터 제목 스타일 편집</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Date Placeholder 4"/>
          <p:cNvSpPr>
            <a:spLocks noGrp="1"/>
          </p:cNvSpPr>
          <p:nvPr>
            <p:ph type="dt" sz="half" idx="10"/>
          </p:nvPr>
        </p:nvSpPr>
        <p:spPr/>
        <p:txBody>
          <a:bodyPr/>
          <a:lstStyle/>
          <a:p>
            <a:fld id="{0D2BCF3C-007B-424E-913A-77AA99910946}" type="datetimeFigureOut">
              <a:rPr lang="ko-KR" altLang="en-US" smtClean="0"/>
              <a:t>2023-06-11</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2421961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smtClean="0"/>
              <a:t>마스터 제목 스타일 편집</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smtClean="0"/>
              <a:t>그림을 추가하려면 아이콘을 클릭하십시오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Date Placeholder 4"/>
          <p:cNvSpPr>
            <a:spLocks noGrp="1"/>
          </p:cNvSpPr>
          <p:nvPr>
            <p:ph type="dt" sz="half" idx="10"/>
          </p:nvPr>
        </p:nvSpPr>
        <p:spPr/>
        <p:txBody>
          <a:bodyPr/>
          <a:lstStyle/>
          <a:p>
            <a:fld id="{0D2BCF3C-007B-424E-913A-77AA99910946}" type="datetimeFigureOut">
              <a:rPr lang="ko-KR" altLang="en-US" smtClean="0"/>
              <a:t>2023-06-11</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1616576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2BCF3C-007B-424E-913A-77AA99910946}" type="datetimeFigureOut">
              <a:rPr lang="ko-KR" altLang="en-US" smtClean="0"/>
              <a:t>2023-06-11</a:t>
            </a:fld>
            <a:endParaRPr lang="ko-KR"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3E4D93-D90D-4B7C-9EBC-D03F310E1007}" type="slidenum">
              <a:rPr lang="ko-KR" altLang="en-US" smtClean="0"/>
              <a:t>‹#›</a:t>
            </a:fld>
            <a:endParaRPr lang="ko-KR" altLang="en-US"/>
          </a:p>
        </p:txBody>
      </p:sp>
    </p:spTree>
    <p:extLst>
      <p:ext uri="{BB962C8B-B14F-4D97-AF65-F5344CB8AC3E}">
        <p14:creationId xmlns:p14="http://schemas.microsoft.com/office/powerpoint/2010/main" val="35665656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892" y="0"/>
            <a:ext cx="4416605" cy="369332"/>
          </a:xfrm>
          <a:prstGeom prst="rect">
            <a:avLst/>
          </a:prstGeom>
          <a:noFill/>
        </p:spPr>
        <p:txBody>
          <a:bodyPr wrap="square" rtlCol="0">
            <a:spAutoFit/>
          </a:bodyPr>
          <a:lstStyle/>
          <a:p>
            <a:r>
              <a:rPr lang="en-US" altLang="ko-KR" dirty="0" smtClean="0">
                <a:latin typeface="Arial" panose="020B0604020202020204" pitchFamily="34" charset="0"/>
                <a:cs typeface="Arial" panose="020B0604020202020204" pitchFamily="34" charset="0"/>
              </a:rPr>
              <a:t>Supplementary Figure 1</a:t>
            </a:r>
            <a:endParaRPr lang="ko-KR" altLang="en-US" dirty="0">
              <a:latin typeface="Arial" panose="020B0604020202020204" pitchFamily="34" charset="0"/>
              <a:cs typeface="Arial" panose="020B0604020202020204" pitchFamily="34" charset="0"/>
            </a:endParaRPr>
          </a:p>
        </p:txBody>
      </p:sp>
      <p:pic>
        <p:nvPicPr>
          <p:cNvPr id="2" name="그림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7942" y="259074"/>
            <a:ext cx="5888117" cy="3840767"/>
          </a:xfrm>
          <a:prstGeom prst="rect">
            <a:avLst/>
          </a:prstGeom>
        </p:spPr>
      </p:pic>
      <p:sp>
        <p:nvSpPr>
          <p:cNvPr id="3" name="직사각형 2"/>
          <p:cNvSpPr/>
          <p:nvPr/>
        </p:nvSpPr>
        <p:spPr>
          <a:xfrm>
            <a:off x="461962" y="4244026"/>
            <a:ext cx="8220077" cy="2308324"/>
          </a:xfrm>
          <a:prstGeom prst="rect">
            <a:avLst/>
          </a:prstGeom>
        </p:spPr>
        <p:txBody>
          <a:bodyPr wrap="square">
            <a:spAutoFit/>
          </a:bodyPr>
          <a:lstStyle/>
          <a:p>
            <a:r>
              <a:rPr lang="en-US" altLang="ko-KR" sz="1200" b="1" dirty="0">
                <a:solidFill>
                  <a:srgbClr val="000000"/>
                </a:solidFill>
                <a:latin typeface="Times New Roman" panose="02020603050405020304" pitchFamily="18" charset="0"/>
                <a:cs typeface="굴림" panose="020B0600000101010101" pitchFamily="50" charset="-127"/>
              </a:rPr>
              <a:t>Germinal Disc and Chalaza </a:t>
            </a:r>
            <a:r>
              <a:rPr lang="en-US" altLang="ko-KR" sz="1200" b="1" dirty="0" smtClean="0">
                <a:solidFill>
                  <a:srgbClr val="000000"/>
                </a:solidFill>
                <a:latin typeface="Times New Roman" panose="02020603050405020304" pitchFamily="18" charset="0"/>
                <a:cs typeface="굴림" panose="020B0600000101010101" pitchFamily="50" charset="-127"/>
              </a:rPr>
              <a:t>investigation. </a:t>
            </a:r>
            <a:r>
              <a:rPr lang="en-US" altLang="ko-KR" sz="1200" dirty="0" smtClean="0">
                <a:solidFill>
                  <a:srgbClr val="000000"/>
                </a:solidFill>
                <a:latin typeface="Times New Roman" panose="02020603050405020304" pitchFamily="18" charset="0"/>
                <a:cs typeface="굴림" panose="020B0600000101010101" pitchFamily="50" charset="-127"/>
              </a:rPr>
              <a:t>(a) Freshly laid fertile eggs were used to investigate the frequency of observing the germinal disc and chalaza. The eggs, which were divide into two different groups, were briefly placed blunt-end up (Group 1) or point-end up (Group 2) immediately after collection. A 1.5-to-2.0-diameter hole was artificially created on top of the blunt (Group 1) and point (Group 2) ends of the eggshells. (b) The frequency of observing the disc and chalaza in the holes was then investigated according to the </a:t>
            </a:r>
            <a:r>
              <a:rPr lang="en-US" altLang="ko-KR" sz="1200" dirty="0" err="1" smtClean="0">
                <a:solidFill>
                  <a:srgbClr val="000000"/>
                </a:solidFill>
                <a:latin typeface="Times New Roman" panose="02020603050405020304" pitchFamily="18" charset="0"/>
                <a:cs typeface="굴림" panose="020B0600000101010101" pitchFamily="50" charset="-127"/>
              </a:rPr>
              <a:t>preincubation</a:t>
            </a:r>
            <a:r>
              <a:rPr lang="en-US" altLang="ko-KR" sz="1200" dirty="0" smtClean="0">
                <a:solidFill>
                  <a:srgbClr val="000000"/>
                </a:solidFill>
                <a:latin typeface="Times New Roman" panose="02020603050405020304" pitchFamily="18" charset="0"/>
                <a:cs typeface="굴림" panose="020B0600000101010101" pitchFamily="50" charset="-127"/>
              </a:rPr>
              <a:t> positioning direction and time was investigated. The eggs were divided into four different groups and positioned blunt- (Group 1), point- (Group 2), and side-end up (Groups 3 and 4) for 24, 48, 72, and 96 h. Immediately after positioning, the frequency of observing the disc and chalaza through the generated blunt- (subgroup 1) and point-end holes (Group 2) was determined. At the same time, the eggs in Groups 3 and 4 were vertically placed blunt- (Group 3) and point-end up (Group 4) to investigate the frequency of observing the disc and chalaza through the generated blunt- (Group 3) and point-end holes (Group 4). (c) The eggs were divided into three different groups and positioned blunt- (Group 1), point- (Group 2), and side-end up (Group 3) for 24 and 96 h. The frequencies of detecting the disc through 1.0-to-1.5-diameter blunt- (Group 1), point- (Group 2), and side-end holes (Group 3) that were artificially generated on the eggshells were determined.</a:t>
            </a:r>
            <a:endParaRPr lang="ko-KR" altLang="ko-KR" sz="1000" dirty="0">
              <a:solidFill>
                <a:srgbClr val="000000"/>
              </a:solidFill>
              <a:effectLst/>
              <a:latin typeface="함초롬바탕" panose="02030604000101010101" pitchFamily="18" charset="-127"/>
              <a:ea typeface="함초롬바탕" panose="02030604000101010101" pitchFamily="18" charset="-127"/>
              <a:cs typeface="굴림" panose="020B0600000101010101" pitchFamily="50" charset="-127"/>
            </a:endParaRPr>
          </a:p>
        </p:txBody>
      </p:sp>
    </p:spTree>
    <p:extLst>
      <p:ext uri="{BB962C8B-B14F-4D97-AF65-F5344CB8AC3E}">
        <p14:creationId xmlns:p14="http://schemas.microsoft.com/office/powerpoint/2010/main" val="4012975157"/>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TotalTime>
  <Words>308</Words>
  <Application>Microsoft Office PowerPoint</Application>
  <PresentationFormat>화면 슬라이드 쇼(4:3)</PresentationFormat>
  <Paragraphs>2</Paragraphs>
  <Slides>1</Slides>
  <Notes>0</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1</vt:i4>
      </vt:variant>
    </vt:vector>
  </HeadingPairs>
  <TitlesOfParts>
    <vt:vector size="9" baseType="lpstr">
      <vt:lpstr>굴림</vt:lpstr>
      <vt:lpstr>맑은 고딕</vt:lpstr>
      <vt:lpstr>함초롬바탕</vt:lpstr>
      <vt:lpstr>Arial</vt:lpstr>
      <vt:lpstr>Calibri</vt:lpstr>
      <vt:lpstr>Calibri Light</vt:lpstr>
      <vt:lpstr>Times New Roman</vt:lpstr>
      <vt:lpstr>Office 테마</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user</dc:creator>
  <cp:lastModifiedBy>user</cp:lastModifiedBy>
  <cp:revision>7</cp:revision>
  <dcterms:created xsi:type="dcterms:W3CDTF">2023-05-25T06:34:51Z</dcterms:created>
  <dcterms:modified xsi:type="dcterms:W3CDTF">2023-06-11T07:40:39Z</dcterms:modified>
</cp:coreProperties>
</file>