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"/>
  </p:notesMasterIdLst>
  <p:sldIdLst>
    <p:sldId id="265" r:id="rId2"/>
    <p:sldId id="279" r:id="rId3"/>
  </p:sldIdLst>
  <p:sldSz cx="6858000" cy="9144000" type="screen4x3"/>
  <p:notesSz cx="6888163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33" userDrawn="1">
          <p15:clr>
            <a:srgbClr val="A4A3A4"/>
          </p15:clr>
        </p15:guide>
        <p15:guide id="2" pos="3731" userDrawn="1">
          <p15:clr>
            <a:srgbClr val="A4A3A4"/>
          </p15:clr>
        </p15:guide>
        <p15:guide id="3" orient="horz" pos="725" userDrawn="1">
          <p15:clr>
            <a:srgbClr val="A4A3A4"/>
          </p15:clr>
        </p15:guide>
        <p15:guide id="4" pos="247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1597" autoAdjust="0"/>
  </p:normalViewPr>
  <p:slideViewPr>
    <p:cSldViewPr snapToGrid="0" showGuides="1">
      <p:cViewPr varScale="1">
        <p:scale>
          <a:sx n="79" d="100"/>
          <a:sy n="79" d="100"/>
        </p:scale>
        <p:origin x="3108" y="96"/>
      </p:cViewPr>
      <p:guideLst>
        <p:guide orient="horz" pos="3833"/>
        <p:guide pos="3731"/>
        <p:guide orient="horz" pos="725"/>
        <p:guide pos="247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DF138E-998A-47F1-9D99-F4387A4E22A7}" type="datetimeFigureOut">
              <a:rPr kumimoji="1" lang="ja-JP" altLang="en-US" smtClean="0"/>
              <a:t>2023/6/2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76463" y="1252538"/>
            <a:ext cx="253523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7BC5CF-A684-4781-970B-2E71A63524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3241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7BC5CF-A684-4781-970B-2E71A63524A4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16138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5C1C0-5239-4A73-A374-38C4C3C1FC42}" type="datetimeFigureOut">
              <a:rPr kumimoji="1" lang="ja-JP" altLang="en-US" smtClean="0"/>
              <a:t>2023/6/2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1FF1C-31BE-4A9A-A743-AC68FBD1FB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2368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5C1C0-5239-4A73-A374-38C4C3C1FC42}" type="datetimeFigureOut">
              <a:rPr kumimoji="1" lang="ja-JP" altLang="en-US" smtClean="0"/>
              <a:t>2023/6/2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1FF1C-31BE-4A9A-A743-AC68FBD1FB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7462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5C1C0-5239-4A73-A374-38C4C3C1FC42}" type="datetimeFigureOut">
              <a:rPr kumimoji="1" lang="ja-JP" altLang="en-US" smtClean="0"/>
              <a:t>2023/6/2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1FF1C-31BE-4A9A-A743-AC68FBD1FB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1096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5C1C0-5239-4A73-A374-38C4C3C1FC42}" type="datetimeFigureOut">
              <a:rPr kumimoji="1" lang="ja-JP" altLang="en-US" smtClean="0"/>
              <a:t>2023/6/2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1FF1C-31BE-4A9A-A743-AC68FBD1FB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500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5C1C0-5239-4A73-A374-38C4C3C1FC42}" type="datetimeFigureOut">
              <a:rPr kumimoji="1" lang="ja-JP" altLang="en-US" smtClean="0"/>
              <a:t>2023/6/2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1FF1C-31BE-4A9A-A743-AC68FBD1FB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4932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5C1C0-5239-4A73-A374-38C4C3C1FC42}" type="datetimeFigureOut">
              <a:rPr kumimoji="1" lang="ja-JP" altLang="en-US" smtClean="0"/>
              <a:t>2023/6/2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1FF1C-31BE-4A9A-A743-AC68FBD1FB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9800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5C1C0-5239-4A73-A374-38C4C3C1FC42}" type="datetimeFigureOut">
              <a:rPr kumimoji="1" lang="ja-JP" altLang="en-US" smtClean="0"/>
              <a:t>2023/6/2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1FF1C-31BE-4A9A-A743-AC68FBD1FB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9265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5C1C0-5239-4A73-A374-38C4C3C1FC42}" type="datetimeFigureOut">
              <a:rPr kumimoji="1" lang="ja-JP" altLang="en-US" smtClean="0"/>
              <a:t>2023/6/2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1FF1C-31BE-4A9A-A743-AC68FBD1FB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8641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5C1C0-5239-4A73-A374-38C4C3C1FC42}" type="datetimeFigureOut">
              <a:rPr kumimoji="1" lang="ja-JP" altLang="en-US" smtClean="0"/>
              <a:t>2023/6/2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1FF1C-31BE-4A9A-A743-AC68FBD1FB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071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5C1C0-5239-4A73-A374-38C4C3C1FC42}" type="datetimeFigureOut">
              <a:rPr kumimoji="1" lang="ja-JP" altLang="en-US" smtClean="0"/>
              <a:t>2023/6/2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1FF1C-31BE-4A9A-A743-AC68FBD1FB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4465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5C1C0-5239-4A73-A374-38C4C3C1FC42}" type="datetimeFigureOut">
              <a:rPr kumimoji="1" lang="ja-JP" altLang="en-US" smtClean="0"/>
              <a:t>2023/6/2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1FF1C-31BE-4A9A-A743-AC68FBD1FB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2076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5C1C0-5239-4A73-A374-38C4C3C1FC42}" type="datetimeFigureOut">
              <a:rPr kumimoji="1" lang="ja-JP" altLang="en-US" smtClean="0"/>
              <a:t>2023/6/2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D1FF1C-31BE-4A9A-A743-AC68FBD1FB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7697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2">
            <a:extLst>
              <a:ext uri="{FF2B5EF4-FFF2-40B4-BE49-F238E27FC236}">
                <a16:creationId xmlns:a16="http://schemas.microsoft.com/office/drawing/2014/main" id="{C1C95BAD-8359-5F0B-D8A5-3D930C5420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0065749"/>
              </p:ext>
            </p:extLst>
          </p:nvPr>
        </p:nvGraphicFramePr>
        <p:xfrm>
          <a:off x="368943" y="1005712"/>
          <a:ext cx="6156000" cy="71206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6000">
                  <a:extLst>
                    <a:ext uri="{9D8B030D-6E8A-4147-A177-3AD203B41FA5}">
                      <a16:colId xmlns:a16="http://schemas.microsoft.com/office/drawing/2014/main" val="1486202565"/>
                    </a:ext>
                  </a:extLst>
                </a:gridCol>
                <a:gridCol w="1116000">
                  <a:extLst>
                    <a:ext uri="{9D8B030D-6E8A-4147-A177-3AD203B41FA5}">
                      <a16:colId xmlns:a16="http://schemas.microsoft.com/office/drawing/2014/main" val="3859194532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4197275051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495340410"/>
                    </a:ext>
                  </a:extLst>
                </a:gridCol>
                <a:gridCol w="504000">
                  <a:extLst>
                    <a:ext uri="{9D8B030D-6E8A-4147-A177-3AD203B41FA5}">
                      <a16:colId xmlns:a16="http://schemas.microsoft.com/office/drawing/2014/main" val="1931763727"/>
                    </a:ext>
                  </a:extLst>
                </a:gridCol>
                <a:gridCol w="432000">
                  <a:extLst>
                    <a:ext uri="{9D8B030D-6E8A-4147-A177-3AD203B41FA5}">
                      <a16:colId xmlns:a16="http://schemas.microsoft.com/office/drawing/2014/main" val="1043661308"/>
                    </a:ext>
                  </a:extLst>
                </a:gridCol>
                <a:gridCol w="324000">
                  <a:extLst>
                    <a:ext uri="{9D8B030D-6E8A-4147-A177-3AD203B41FA5}">
                      <a16:colId xmlns:a16="http://schemas.microsoft.com/office/drawing/2014/main" val="2425858406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val="3435056603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1863372378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2086355416"/>
                    </a:ext>
                  </a:extLst>
                </a:gridCol>
              </a:tblGrid>
              <a:tr h="306931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75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75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Area name </a:t>
                      </a:r>
                      <a:r>
                        <a:rPr kumimoji="1" lang="en-US" altLang="ja-JP" sz="750" b="0" baseline="30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75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Vegetation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75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Distance </a:t>
                      </a:r>
                    </a:p>
                    <a:p>
                      <a:pPr algn="ctr"/>
                      <a:r>
                        <a:rPr kumimoji="1" lang="en-US" altLang="ja-JP" sz="75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from sea </a:t>
                      </a:r>
                      <a:r>
                        <a:rPr kumimoji="1" lang="en-US" altLang="ja-JP" sz="750" b="0" baseline="30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r>
                        <a:rPr kumimoji="1" lang="en-US" altLang="ja-JP" sz="75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kumimoji="1" lang="ja-JP" altLang="en-US" sz="750" b="0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75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Altitude</a:t>
                      </a:r>
                      <a:endParaRPr kumimoji="1" lang="ja-JP" altLang="en-US" sz="750" b="0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75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Soil</a:t>
                      </a:r>
                    </a:p>
                    <a:p>
                      <a:pPr algn="ctr"/>
                      <a:r>
                        <a:rPr kumimoji="1" lang="en-US" altLang="ja-JP" sz="75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type</a:t>
                      </a:r>
                      <a:endParaRPr kumimoji="1" lang="ja-JP" altLang="en-US" sz="750" b="0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75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</a:t>
                      </a:r>
                      <a:endParaRPr kumimoji="1" lang="ja-JP" altLang="en-US" sz="750" b="0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75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EC</a:t>
                      </a:r>
                      <a:r>
                        <a:rPr kumimoji="1" lang="en-US" altLang="ja-JP" sz="750" b="0" baseline="-25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1:5</a:t>
                      </a:r>
                    </a:p>
                    <a:p>
                      <a:pPr algn="ctr"/>
                      <a:r>
                        <a:rPr kumimoji="1" lang="en-US" altLang="ja-JP" sz="75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(µS/cm)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75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</a:t>
                      </a:r>
                      <a:r>
                        <a:rPr kumimoji="1" lang="en-US" altLang="ja-JP" sz="750" b="0" baseline="30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y</a:t>
                      </a:r>
                    </a:p>
                    <a:p>
                      <a:pPr algn="ctr"/>
                      <a:r>
                        <a:rPr kumimoji="1" lang="en-US" altLang="ja-JP" sz="75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(mmol/kg)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75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 Na</a:t>
                      </a:r>
                      <a:r>
                        <a:rPr kumimoji="1" lang="en-US" altLang="ja-JP" sz="750" b="0" baseline="30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z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5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(mmol/kg)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7461889"/>
                  </a:ext>
                </a:extLst>
              </a:tr>
              <a:tr h="190005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Jul. 29, 2021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IP: Futo-1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Coast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Loam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6.19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715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10.0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29.6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3132198"/>
                  </a:ext>
                </a:extLst>
              </a:tr>
              <a:tr h="19000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Jul. 29, 2021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IP: Futo-2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Coast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 m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10 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Loam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6.56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671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19.8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47.9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7870550"/>
                  </a:ext>
                </a:extLst>
              </a:tr>
              <a:tr h="19000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Jul. 29, 2021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IP: Futo-3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Coast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 m 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10 m</a:t>
                      </a:r>
                      <a:endParaRPr kumimoji="1" lang="en-US" altLang="ja-JP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Loam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6.32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791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20.7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49.6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3103083"/>
                  </a:ext>
                </a:extLst>
              </a:tr>
              <a:tr h="19000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Jul. 29, 2021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IP: </a:t>
                      </a:r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Futo-4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Coast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m 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10 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Loam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5.77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909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13.7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33.1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3765526"/>
                  </a:ext>
                </a:extLst>
              </a:tr>
              <a:tr h="19000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Jan. 27, 2022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IO: </a:t>
                      </a:r>
                      <a:r>
                        <a:rPr kumimoji="1" lang="en-US" altLang="ja-JP" sz="7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Nomashi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Coast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m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m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Loam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6.24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850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43.5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55.7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7146456"/>
                  </a:ext>
                </a:extLst>
              </a:tr>
              <a:tr h="19000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Jan. 27, 2022</a:t>
                      </a:r>
                      <a:endParaRPr kumimoji="1" lang="en-US" altLang="ja-JP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IO: Nomashi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Coast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5 m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Loam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5.70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903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37.0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49.6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8029205"/>
                  </a:ext>
                </a:extLst>
              </a:tr>
              <a:tr h="216973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Jan. 27, 2022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IO: </a:t>
                      </a:r>
                      <a:r>
                        <a:rPr kumimoji="1" lang="en-US" altLang="ja-JP" sz="7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Nomashi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Coast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 m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5 m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Loam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5.67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506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15.9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24.4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8952572"/>
                  </a:ext>
                </a:extLst>
              </a:tr>
              <a:tr h="19000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Jan. 27, 2022</a:t>
                      </a:r>
                      <a:endParaRPr kumimoji="1" lang="en-US" altLang="ja-JP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IO: </a:t>
                      </a:r>
                      <a:r>
                        <a:rPr kumimoji="1" lang="en-US" altLang="ja-JP" sz="7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Nomashi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Coast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 m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5 m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Loam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5.49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433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12.8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21.7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8612487"/>
                  </a:ext>
                </a:extLst>
              </a:tr>
              <a:tr h="19000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Jan. 27, 2022</a:t>
                      </a:r>
                      <a:endParaRPr kumimoji="1" lang="en-US" altLang="ja-JP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IO: </a:t>
                      </a:r>
                      <a:r>
                        <a:rPr kumimoji="1" lang="en-US" altLang="ja-JP" sz="7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Okata-shinkai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Coast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25-30 m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 m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Sand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6.71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356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12.0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21.7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9213004"/>
                  </a:ext>
                </a:extLst>
              </a:tr>
              <a:tr h="19000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Jan. 27, 2022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IO: </a:t>
                      </a:r>
                      <a:r>
                        <a:rPr kumimoji="1" lang="en-US" altLang="ja-JP" sz="7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Motomachi-akhage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Semi-coast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230 m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25 m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Loam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5.93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457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4.4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13.0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4398692"/>
                  </a:ext>
                </a:extLst>
              </a:tr>
              <a:tr h="19000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Jan. 28, 2022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IO: </a:t>
                      </a:r>
                      <a:r>
                        <a:rPr kumimoji="1" lang="en-US" altLang="ja-JP" sz="7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Sashikiji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Inland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3.5 km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600 m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Sand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5.60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220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1.5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10.4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6842597"/>
                  </a:ext>
                </a:extLst>
              </a:tr>
              <a:tr h="19000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Jan. 28, 2022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IO: </a:t>
                      </a:r>
                      <a:r>
                        <a:rPr kumimoji="1" lang="en-US" altLang="ja-JP" sz="7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Sashikiji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Inland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3.5 km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600 m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Sand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5.62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187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2.4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9.6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2387140"/>
                  </a:ext>
                </a:extLst>
              </a:tr>
              <a:tr h="19000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Jun. 9, 2022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HS: </a:t>
                      </a:r>
                      <a:r>
                        <a:rPr kumimoji="1" lang="en-US" altLang="ja-JP" sz="7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Mitsune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Coast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 m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m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Sand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7.62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569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2.4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3.0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1000619"/>
                  </a:ext>
                </a:extLst>
              </a:tr>
              <a:tr h="19000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Jun. 9, 2022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HS</a:t>
                      </a: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: </a:t>
                      </a:r>
                      <a:r>
                        <a:rPr kumimoji="1" lang="en-US" altLang="ja-JP" sz="7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Mitsune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Coast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 m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 m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Sand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7.71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464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1.5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14.8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1195146"/>
                  </a:ext>
                </a:extLst>
              </a:tr>
              <a:tr h="19000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Jun. 9, 2022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HS</a:t>
                      </a: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: </a:t>
                      </a:r>
                      <a:r>
                        <a:rPr kumimoji="1" lang="en-US" altLang="ja-JP" sz="7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Mitsune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Coast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 m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 m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Sand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7.34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783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3.7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16.5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3026391"/>
                  </a:ext>
                </a:extLst>
              </a:tr>
              <a:tr h="19000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Jun. 8, 2022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HS: </a:t>
                      </a:r>
                      <a:r>
                        <a:rPr kumimoji="1" lang="en-US" altLang="ja-JP" sz="7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Nakanogo</a:t>
                      </a:r>
                      <a:endParaRPr kumimoji="1" lang="en-US" altLang="ja-JP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Coast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 m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m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Loam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5.65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931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18.1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25.2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9344437"/>
                  </a:ext>
                </a:extLst>
              </a:tr>
              <a:tr h="19000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Jun. 8, 2022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HS: </a:t>
                      </a:r>
                      <a:r>
                        <a:rPr kumimoji="1" lang="en-US" altLang="ja-JP" sz="7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Nakanogo</a:t>
                      </a:r>
                      <a:endParaRPr kumimoji="1" lang="en-US" altLang="ja-JP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Coast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 m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10 m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Loam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5.74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1413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20.2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32.2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8403557"/>
                  </a:ext>
                </a:extLst>
              </a:tr>
              <a:tr h="19000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Jun. 8, 2022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HS: </a:t>
                      </a:r>
                      <a:r>
                        <a:rPr kumimoji="1" lang="en-US" altLang="ja-JP" sz="7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Nakanogo</a:t>
                      </a:r>
                      <a:endParaRPr kumimoji="1" lang="en-US" altLang="ja-JP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Coast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 m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10 m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Loam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5.16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1302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30.4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47.0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4060194"/>
                  </a:ext>
                </a:extLst>
              </a:tr>
              <a:tr h="29231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Jun. 9, 2022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HS: </a:t>
                      </a:r>
                      <a:r>
                        <a:rPr kumimoji="1" lang="en-US" altLang="ja-JP" sz="7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Nakanogo</a:t>
                      </a:r>
                      <a:endParaRPr kumimoji="1" lang="en-US" altLang="ja-JP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Semi-coast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Mountain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490 m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 m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Loam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4.93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2520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30.4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36.5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0536651"/>
                  </a:ext>
                </a:extLst>
              </a:tr>
              <a:tr h="29231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Jun. 9, 2022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HS: </a:t>
                      </a:r>
                      <a:r>
                        <a:rPr kumimoji="1" lang="en-US" altLang="ja-JP" sz="7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Nakanogo</a:t>
                      </a:r>
                      <a:endParaRPr kumimoji="1" lang="en-US" altLang="ja-JP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Semi-coast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Mountain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490 m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90 m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Loam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4.70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2570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34.8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40.0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0673106"/>
                  </a:ext>
                </a:extLst>
              </a:tr>
              <a:tr h="29231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Jun. 9, 2022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HS: </a:t>
                      </a:r>
                      <a:r>
                        <a:rPr kumimoji="1" lang="en-US" altLang="ja-JP" sz="7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Nakanogo</a:t>
                      </a:r>
                      <a:endParaRPr kumimoji="1" lang="en-US" altLang="ja-JP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Semi-coast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Mountain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490 m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90 m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Loam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4.76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2740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43.5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53.1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9413169"/>
                  </a:ext>
                </a:extLst>
              </a:tr>
              <a:tr h="19000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Jun. 8, 2022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HS: </a:t>
                      </a:r>
                      <a:r>
                        <a:rPr kumimoji="1" lang="en-US" altLang="ja-JP" sz="7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Sueyoshi</a:t>
                      </a:r>
                      <a:endParaRPr kumimoji="1" lang="en-US" altLang="ja-JP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Semi-coast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180 m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 m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Loam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5.81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777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16.7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23.5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8095063"/>
                  </a:ext>
                </a:extLst>
              </a:tr>
              <a:tr h="19000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Jun. 8, 2022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HS: </a:t>
                      </a:r>
                      <a:r>
                        <a:rPr kumimoji="1" lang="en-US" altLang="ja-JP" sz="7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Sueyoshi</a:t>
                      </a:r>
                      <a:endParaRPr kumimoji="1" lang="en-US" altLang="ja-JP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Semi-coast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180 m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40 m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Loam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5.06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1356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14.6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24.4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7821016"/>
                  </a:ext>
                </a:extLst>
              </a:tr>
              <a:tr h="19000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Jun. 8, 2022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HS: </a:t>
                      </a:r>
                      <a:r>
                        <a:rPr kumimoji="1" lang="en-US" altLang="ja-JP" sz="7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Sueyoshi</a:t>
                      </a:r>
                      <a:endParaRPr kumimoji="1" lang="en-US" altLang="ja-JP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Semi-coast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180 m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40 m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Loam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5.83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1396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52.2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62.6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4858080"/>
                  </a:ext>
                </a:extLst>
              </a:tr>
              <a:tr h="29231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Jun. 8, 2022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HS</a:t>
                      </a: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: </a:t>
                      </a:r>
                      <a:r>
                        <a:rPr kumimoji="1" lang="en-US" altLang="ja-JP" sz="7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Kashitate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Inland-Mountain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2.4 km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370 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Loam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5.47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1302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4.6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17.4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1571467"/>
                  </a:ext>
                </a:extLst>
              </a:tr>
              <a:tr h="29231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Jun. 8, 2022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HS: </a:t>
                      </a:r>
                      <a:r>
                        <a:rPr kumimoji="1" lang="en-US" altLang="ja-JP" sz="7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Kashitate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Inland-Mountain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2.4 km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370 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Loam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5.07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1601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4.8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16.5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8948208"/>
                  </a:ext>
                </a:extLst>
              </a:tr>
              <a:tr h="29231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Jun. 8, 2022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HS: </a:t>
                      </a:r>
                      <a:r>
                        <a:rPr kumimoji="1" lang="en-US" altLang="ja-JP" sz="7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Kashitate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Inland-Mountain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2.4 km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370 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Loam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5.41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1247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4.8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19.1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0590896"/>
                  </a:ext>
                </a:extLst>
              </a:tr>
              <a:tr h="19000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Jul. 29, 2021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Irisukawa</a:t>
                      </a:r>
                      <a:endParaRPr kumimoji="1" lang="en-US" altLang="ja-JP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Mountain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80 km*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740 m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Loam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5.78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210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0.4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10.4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8188372"/>
                  </a:ext>
                </a:extLst>
              </a:tr>
              <a:tr h="19000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Jul. 29, 2021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Irisukawa</a:t>
                      </a:r>
                      <a:endParaRPr kumimoji="1" lang="en-US" altLang="ja-JP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Mountain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80 km*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740 m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Loam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5.69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473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0.65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13.1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5604331"/>
                  </a:ext>
                </a:extLst>
              </a:tr>
              <a:tr h="19000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Jul. 29, 2021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Irisukawa</a:t>
                      </a:r>
                      <a:endParaRPr kumimoji="1" lang="en-US" altLang="ja-JP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Mountain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80 km*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740 m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Loam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6.70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275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0.7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11.3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5235699"/>
                  </a:ext>
                </a:extLst>
              </a:tr>
              <a:tr h="19000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Jul. 29, 2021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Irisukawa</a:t>
                      </a:r>
                      <a:endParaRPr kumimoji="1" lang="en-US" altLang="ja-JP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Mountain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 km*</a:t>
                      </a:r>
                      <a:endParaRPr kumimoji="1" lang="ja-JP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740 m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Loam</a:t>
                      </a:r>
                      <a:endParaRPr kumimoji="1" lang="ja-JP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6.00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244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0.4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10.4</a:t>
                      </a: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4547107"/>
                  </a:ext>
                </a:extLst>
              </a:tr>
            </a:tbl>
          </a:graphicData>
        </a:graphic>
      </p:graphicFrame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528465E-807E-9FAD-1CD7-5B5C3BB7F135}"/>
              </a:ext>
            </a:extLst>
          </p:cNvPr>
          <p:cNvSpPr/>
          <p:nvPr/>
        </p:nvSpPr>
        <p:spPr>
          <a:xfrm>
            <a:off x="368943" y="602097"/>
            <a:ext cx="6254071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Table S1. The characteristics of soil samples collected in habitats of </a:t>
            </a:r>
            <a:r>
              <a:rPr lang="en-US" altLang="ja-JP" sz="105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H. macrophylla </a:t>
            </a:r>
            <a:r>
              <a:rPr lang="en-US" altLang="ja-JP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altLang="ja-JP" sz="105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H.</a:t>
            </a:r>
            <a:r>
              <a:rPr lang="ja-JP" altLang="en-US" sz="105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  <a:r>
              <a:rPr lang="en-US" altLang="ja-JP" sz="105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serrata</a:t>
            </a:r>
            <a:r>
              <a:rPr lang="ja-JP" altLang="en-US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ja-JP" sz="10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Irisukawa</a:t>
            </a:r>
            <a:r>
              <a:rPr lang="en-US" altLang="ja-JP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altLang="ja-JP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en-US" altLang="ja-JP" sz="105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8CBF3B9-82B7-B11D-EAB0-E58725BBA2EE}"/>
              </a:ext>
            </a:extLst>
          </p:cNvPr>
          <p:cNvSpPr/>
          <p:nvPr/>
        </p:nvSpPr>
        <p:spPr>
          <a:xfrm>
            <a:off x="301907" y="8146986"/>
            <a:ext cx="62540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7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IP, Izu Peninsula; IO, Izu-</a:t>
            </a:r>
            <a:r>
              <a:rPr lang="en-US" altLang="ja-JP" sz="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Oshima</a:t>
            </a:r>
            <a:r>
              <a:rPr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HS,</a:t>
            </a:r>
            <a:r>
              <a:rPr lang="ja-JP" altLang="en-US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Hachijo-jima</a:t>
            </a:r>
            <a:endParaRPr lang="en-US" altLang="ja-JP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ja-JP" sz="7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Asterisks show distance from nearest area (Sea of Japan).</a:t>
            </a:r>
          </a:p>
          <a:p>
            <a:r>
              <a:rPr lang="en-US" altLang="ja-JP" sz="7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soluble  Na</a:t>
            </a:r>
            <a:r>
              <a:rPr lang="en-US" altLang="ja-JP" sz="7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  <a:p>
            <a:r>
              <a:rPr lang="en-US" altLang="ja-JP" sz="7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 </a:t>
            </a:r>
            <a:r>
              <a:rPr lang="en-US" altLang="ja-JP" sz="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Exchangable</a:t>
            </a:r>
            <a:r>
              <a:rPr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</a:t>
            </a:r>
            <a:r>
              <a:rPr lang="en-US" altLang="ja-JP" sz="7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1950635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C488031-E04F-7D5F-AE84-4B6E36C4E3FF}"/>
              </a:ext>
            </a:extLst>
          </p:cNvPr>
          <p:cNvSpPr/>
          <p:nvPr/>
        </p:nvSpPr>
        <p:spPr>
          <a:xfrm>
            <a:off x="1151332" y="1559607"/>
            <a:ext cx="4451803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Table S2. Most-frequent wind direction in surveyed areas</a:t>
            </a:r>
            <a:endParaRPr lang="en-US" altLang="ja-JP" sz="1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表 2">
            <a:extLst>
              <a:ext uri="{FF2B5EF4-FFF2-40B4-BE49-F238E27FC236}">
                <a16:creationId xmlns:a16="http://schemas.microsoft.com/office/drawing/2014/main" id="{C8793DF2-7D5C-9C0B-2EA5-9FC94C30C144}"/>
              </a:ext>
            </a:extLst>
          </p:cNvPr>
          <p:cNvGraphicFramePr>
            <a:graphicFrameLocks noGrp="1"/>
          </p:cNvGraphicFramePr>
          <p:nvPr/>
        </p:nvGraphicFramePr>
        <p:xfrm>
          <a:off x="1193325" y="1820137"/>
          <a:ext cx="4144153" cy="35386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7150">
                  <a:extLst>
                    <a:ext uri="{9D8B030D-6E8A-4147-A177-3AD203B41FA5}">
                      <a16:colId xmlns:a16="http://schemas.microsoft.com/office/drawing/2014/main" val="1486202565"/>
                    </a:ext>
                  </a:extLst>
                </a:gridCol>
                <a:gridCol w="1059001">
                  <a:extLst>
                    <a:ext uri="{9D8B030D-6E8A-4147-A177-3AD203B41FA5}">
                      <a16:colId xmlns:a16="http://schemas.microsoft.com/office/drawing/2014/main" val="3859194532"/>
                    </a:ext>
                  </a:extLst>
                </a:gridCol>
                <a:gridCol w="1059001">
                  <a:extLst>
                    <a:ext uri="{9D8B030D-6E8A-4147-A177-3AD203B41FA5}">
                      <a16:colId xmlns:a16="http://schemas.microsoft.com/office/drawing/2014/main" val="4197275051"/>
                    </a:ext>
                  </a:extLst>
                </a:gridCol>
                <a:gridCol w="1059001">
                  <a:extLst>
                    <a:ext uri="{9D8B030D-6E8A-4147-A177-3AD203B41FA5}">
                      <a16:colId xmlns:a16="http://schemas.microsoft.com/office/drawing/2014/main" val="495340410"/>
                    </a:ext>
                  </a:extLst>
                </a:gridCol>
              </a:tblGrid>
              <a:tr h="324827">
                <a:tc>
                  <a:txBody>
                    <a:bodyPr/>
                    <a:lstStyle/>
                    <a:p>
                      <a:pPr algn="ctr"/>
                      <a:endParaRPr kumimoji="1" lang="en-US" altLang="ja-JP" sz="800" b="0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b="0" baseline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Izu Peninsula</a:t>
                      </a:r>
                    </a:p>
                    <a:p>
                      <a:pPr algn="ctr"/>
                      <a:r>
                        <a:rPr kumimoji="1" lang="en-US" altLang="ja-JP" sz="800" b="0" baseline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1" lang="en-US" altLang="ja-JP" sz="800" b="0" baseline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Ajiro</a:t>
                      </a:r>
                      <a:r>
                        <a:rPr kumimoji="1" lang="en-US" altLang="ja-JP" sz="800" b="0" baseline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Izu-</a:t>
                      </a:r>
                      <a:r>
                        <a:rPr kumimoji="1" lang="en-US" altLang="ja-JP" sz="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Oshima</a:t>
                      </a:r>
                      <a:endParaRPr kumimoji="1" lang="en-US" altLang="ja-JP" sz="800" b="0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Hachijo-jima</a:t>
                      </a:r>
                      <a:endParaRPr kumimoji="1" lang="ja-JP" altLang="en-US" sz="800" b="0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7461889"/>
                  </a:ext>
                </a:extLst>
              </a:tr>
              <a:tr h="324827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Month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800" b="0" baseline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Most-frequent </a:t>
                      </a:r>
                    </a:p>
                    <a:p>
                      <a:pPr algn="l"/>
                      <a:r>
                        <a:rPr kumimoji="1" lang="en-US" altLang="ja-JP" sz="800" b="0" baseline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wind direction*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baseline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Most-frequent 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baseline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wind direction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baseline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Most-frequent 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baseline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wind direction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8592415"/>
                  </a:ext>
                </a:extLst>
              </a:tr>
              <a:tr h="206708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January</a:t>
                      </a:r>
                      <a:endParaRPr kumimoji="1" lang="ja-JP" altLang="en-US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West-southwest</a:t>
                      </a:r>
                      <a:endParaRPr lang="ja-JP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Northeast</a:t>
                      </a:r>
                      <a:endParaRPr kumimoji="1" lang="ja-JP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West</a:t>
                      </a:r>
                      <a:endParaRPr lang="ja-JP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3132198"/>
                  </a:ext>
                </a:extLst>
              </a:tr>
              <a:tr h="206708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February</a:t>
                      </a:r>
                      <a:endParaRPr kumimoji="1" lang="ja-JP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West-southwest</a:t>
                      </a:r>
                      <a:endParaRPr lang="ja-JP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Northeast</a:t>
                      </a:r>
                      <a:endParaRPr kumimoji="1" lang="ja-JP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West</a:t>
                      </a:r>
                      <a:endParaRPr kumimoji="1" lang="ja-JP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7870550"/>
                  </a:ext>
                </a:extLst>
              </a:tr>
              <a:tr h="206708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March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North-northeast</a:t>
                      </a:r>
                      <a:endParaRPr lang="ja-JP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Northeast</a:t>
                      </a:r>
                      <a:endParaRPr kumimoji="1" lang="ja-JP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West</a:t>
                      </a:r>
                      <a:endParaRPr kumimoji="1" lang="ja-JP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3103083"/>
                  </a:ext>
                </a:extLst>
              </a:tr>
              <a:tr h="206708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April</a:t>
                      </a:r>
                      <a:endParaRPr kumimoji="1" lang="ja-JP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West-southwest</a:t>
                      </a:r>
                      <a:endParaRPr kumimoji="1" lang="ja-JP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Northeast</a:t>
                      </a:r>
                      <a:endParaRPr kumimoji="1" lang="ja-JP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West</a:t>
                      </a:r>
                      <a:endParaRPr kumimoji="1" lang="ja-JP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3765526"/>
                  </a:ext>
                </a:extLst>
              </a:tr>
              <a:tr h="206708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May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West-southwest</a:t>
                      </a:r>
                      <a:endParaRPr kumimoji="1" lang="ja-JP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South-southwest</a:t>
                      </a:r>
                      <a:endParaRPr lang="ja-JP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Southwest</a:t>
                      </a:r>
                      <a:endParaRPr lang="ja-JP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7146456"/>
                  </a:ext>
                </a:extLst>
              </a:tr>
              <a:tr h="206708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June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West-southwest</a:t>
                      </a:r>
                      <a:endParaRPr kumimoji="1" lang="ja-JP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South-southwest</a:t>
                      </a:r>
                      <a:endParaRPr kumimoji="1" lang="ja-JP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Southwest</a:t>
                      </a:r>
                      <a:endParaRPr kumimoji="1" lang="ja-JP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8029205"/>
                  </a:ext>
                </a:extLst>
              </a:tr>
              <a:tr h="230148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July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West-southwest</a:t>
                      </a:r>
                      <a:endParaRPr kumimoji="1" lang="ja-JP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South-southwest</a:t>
                      </a:r>
                      <a:endParaRPr kumimoji="1" lang="ja-JP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Southwest</a:t>
                      </a:r>
                      <a:endParaRPr kumimoji="1" lang="ja-JP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8952572"/>
                  </a:ext>
                </a:extLst>
              </a:tr>
              <a:tr h="206708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August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West-southwest</a:t>
                      </a:r>
                      <a:endParaRPr kumimoji="1" lang="ja-JP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South-southwest</a:t>
                      </a:r>
                      <a:endParaRPr kumimoji="1" lang="ja-JP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Southwest</a:t>
                      </a:r>
                      <a:endParaRPr kumimoji="1" lang="ja-JP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8612487"/>
                  </a:ext>
                </a:extLst>
              </a:tr>
              <a:tr h="206708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September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North-northeast</a:t>
                      </a:r>
                      <a:endParaRPr kumimoji="1" lang="ja-JP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Northeast</a:t>
                      </a:r>
                      <a:endParaRPr kumimoji="1" lang="ja-JP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East-northeast</a:t>
                      </a:r>
                      <a:endParaRPr kumimoji="1" lang="ja-JP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6842597"/>
                  </a:ext>
                </a:extLst>
              </a:tr>
              <a:tr h="206708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October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North-northeast</a:t>
                      </a:r>
                      <a:endParaRPr kumimoji="1" lang="ja-JP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Northeast</a:t>
                      </a:r>
                      <a:endParaRPr kumimoji="1" lang="ja-JP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East-northeast</a:t>
                      </a:r>
                      <a:endParaRPr kumimoji="1" lang="ja-JP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2387140"/>
                  </a:ext>
                </a:extLst>
              </a:tr>
              <a:tr h="206708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November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North-northeast</a:t>
                      </a:r>
                      <a:endParaRPr kumimoji="1" lang="ja-JP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Northeast</a:t>
                      </a:r>
                      <a:endParaRPr kumimoji="1" lang="ja-JP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West</a:t>
                      </a:r>
                      <a:endParaRPr kumimoji="1" lang="ja-JP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1000619"/>
                  </a:ext>
                </a:extLst>
              </a:tr>
              <a:tr h="29097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December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West-southwest</a:t>
                      </a:r>
                      <a:endParaRPr kumimoji="1" lang="ja-JP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Northeast</a:t>
                      </a:r>
                      <a:endParaRPr kumimoji="1" lang="ja-JP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West</a:t>
                      </a:r>
                      <a:endParaRPr kumimoji="1" lang="ja-JP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06731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Year**</a:t>
                      </a:r>
                      <a:endParaRPr kumimoji="1" lang="ja-JP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North-northeast</a:t>
                      </a:r>
                      <a:endParaRPr lang="ja-JP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Northeast</a:t>
                      </a:r>
                      <a:endParaRPr lang="ja-JP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West</a:t>
                      </a:r>
                      <a:endParaRPr kumimoji="1" lang="ja-JP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4547107"/>
                  </a:ext>
                </a:extLst>
              </a:tr>
            </a:tbl>
          </a:graphicData>
        </a:graphic>
      </p:graphicFrame>
      <p:cxnSp>
        <p:nvCxnSpPr>
          <p:cNvPr id="6" name="直線矢印コネクタ 5">
            <a:extLst>
              <a:ext uri="{FF2B5EF4-FFF2-40B4-BE49-F238E27FC236}">
                <a16:creationId xmlns:a16="http://schemas.microsoft.com/office/drawing/2014/main" id="{FD4E4E94-4B4E-C551-26F9-53547FA19101}"/>
              </a:ext>
            </a:extLst>
          </p:cNvPr>
          <p:cNvCxnSpPr>
            <a:cxnSpLocks/>
          </p:cNvCxnSpPr>
          <p:nvPr/>
        </p:nvCxnSpPr>
        <p:spPr>
          <a:xfrm flipV="1">
            <a:off x="2946704" y="2568580"/>
            <a:ext cx="196215" cy="7937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矢印コネクタ 11">
            <a:extLst>
              <a:ext uri="{FF2B5EF4-FFF2-40B4-BE49-F238E27FC236}">
                <a16:creationId xmlns:a16="http://schemas.microsoft.com/office/drawing/2014/main" id="{9FDBA521-94A2-8398-1677-3ADDE164547D}"/>
              </a:ext>
            </a:extLst>
          </p:cNvPr>
          <p:cNvCxnSpPr>
            <a:cxnSpLocks/>
          </p:cNvCxnSpPr>
          <p:nvPr/>
        </p:nvCxnSpPr>
        <p:spPr>
          <a:xfrm flipV="1">
            <a:off x="2946704" y="2747010"/>
            <a:ext cx="196215" cy="8382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矢印コネクタ 12">
            <a:extLst>
              <a:ext uri="{FF2B5EF4-FFF2-40B4-BE49-F238E27FC236}">
                <a16:creationId xmlns:a16="http://schemas.microsoft.com/office/drawing/2014/main" id="{8F6A5C0E-4B18-726B-65E5-4EED14CE3FD8}"/>
              </a:ext>
            </a:extLst>
          </p:cNvPr>
          <p:cNvCxnSpPr>
            <a:cxnSpLocks/>
          </p:cNvCxnSpPr>
          <p:nvPr/>
        </p:nvCxnSpPr>
        <p:spPr>
          <a:xfrm flipH="1">
            <a:off x="2996709" y="2880360"/>
            <a:ext cx="96203" cy="21336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矢印コネクタ 14">
            <a:extLst>
              <a:ext uri="{FF2B5EF4-FFF2-40B4-BE49-F238E27FC236}">
                <a16:creationId xmlns:a16="http://schemas.microsoft.com/office/drawing/2014/main" id="{1E54F9D3-92E8-E1AF-8DDE-6A8A24323CC4}"/>
              </a:ext>
            </a:extLst>
          </p:cNvPr>
          <p:cNvCxnSpPr>
            <a:cxnSpLocks/>
          </p:cNvCxnSpPr>
          <p:nvPr/>
        </p:nvCxnSpPr>
        <p:spPr>
          <a:xfrm flipV="1">
            <a:off x="2963849" y="3143250"/>
            <a:ext cx="198120" cy="8001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矢印コネクタ 20">
            <a:extLst>
              <a:ext uri="{FF2B5EF4-FFF2-40B4-BE49-F238E27FC236}">
                <a16:creationId xmlns:a16="http://schemas.microsoft.com/office/drawing/2014/main" id="{D739D967-CF73-A56B-80F1-96799EA151BB}"/>
              </a:ext>
            </a:extLst>
          </p:cNvPr>
          <p:cNvCxnSpPr>
            <a:cxnSpLocks/>
          </p:cNvCxnSpPr>
          <p:nvPr/>
        </p:nvCxnSpPr>
        <p:spPr>
          <a:xfrm flipH="1">
            <a:off x="2986231" y="5117419"/>
            <a:ext cx="96203" cy="21336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矢印コネクタ 21">
            <a:extLst>
              <a:ext uri="{FF2B5EF4-FFF2-40B4-BE49-F238E27FC236}">
                <a16:creationId xmlns:a16="http://schemas.microsoft.com/office/drawing/2014/main" id="{ADCDBEFC-2C5B-EA56-BC35-B67E26412CEC}"/>
              </a:ext>
            </a:extLst>
          </p:cNvPr>
          <p:cNvCxnSpPr>
            <a:cxnSpLocks/>
          </p:cNvCxnSpPr>
          <p:nvPr/>
        </p:nvCxnSpPr>
        <p:spPr>
          <a:xfrm flipV="1">
            <a:off x="2944799" y="4914629"/>
            <a:ext cx="198120" cy="8001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矢印コネクタ 22">
            <a:extLst>
              <a:ext uri="{FF2B5EF4-FFF2-40B4-BE49-F238E27FC236}">
                <a16:creationId xmlns:a16="http://schemas.microsoft.com/office/drawing/2014/main" id="{F46FEBD5-8B8A-D8D0-8DF1-488B3C6062CA}"/>
              </a:ext>
            </a:extLst>
          </p:cNvPr>
          <p:cNvCxnSpPr>
            <a:cxnSpLocks/>
          </p:cNvCxnSpPr>
          <p:nvPr/>
        </p:nvCxnSpPr>
        <p:spPr>
          <a:xfrm flipH="1">
            <a:off x="2980994" y="4583070"/>
            <a:ext cx="96203" cy="21336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矢印コネクタ 23">
            <a:extLst>
              <a:ext uri="{FF2B5EF4-FFF2-40B4-BE49-F238E27FC236}">
                <a16:creationId xmlns:a16="http://schemas.microsoft.com/office/drawing/2014/main" id="{95678ACB-6F81-4E8E-85D6-5872D39D1DE9}"/>
              </a:ext>
            </a:extLst>
          </p:cNvPr>
          <p:cNvCxnSpPr>
            <a:cxnSpLocks/>
          </p:cNvCxnSpPr>
          <p:nvPr/>
        </p:nvCxnSpPr>
        <p:spPr>
          <a:xfrm flipH="1">
            <a:off x="2980993" y="4369710"/>
            <a:ext cx="96203" cy="21336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矢印コネクタ 24">
            <a:extLst>
              <a:ext uri="{FF2B5EF4-FFF2-40B4-BE49-F238E27FC236}">
                <a16:creationId xmlns:a16="http://schemas.microsoft.com/office/drawing/2014/main" id="{6F278231-9DC2-8264-17E0-9122B1E03C60}"/>
              </a:ext>
            </a:extLst>
          </p:cNvPr>
          <p:cNvCxnSpPr>
            <a:cxnSpLocks/>
          </p:cNvCxnSpPr>
          <p:nvPr/>
        </p:nvCxnSpPr>
        <p:spPr>
          <a:xfrm flipH="1">
            <a:off x="2966706" y="4163610"/>
            <a:ext cx="96203" cy="21336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矢印コネクタ 25">
            <a:extLst>
              <a:ext uri="{FF2B5EF4-FFF2-40B4-BE49-F238E27FC236}">
                <a16:creationId xmlns:a16="http://schemas.microsoft.com/office/drawing/2014/main" id="{0B0731D5-8A75-9C22-1096-6A659E5DC2C6}"/>
              </a:ext>
            </a:extLst>
          </p:cNvPr>
          <p:cNvCxnSpPr>
            <a:cxnSpLocks/>
          </p:cNvCxnSpPr>
          <p:nvPr/>
        </p:nvCxnSpPr>
        <p:spPr>
          <a:xfrm flipV="1">
            <a:off x="2970040" y="3356610"/>
            <a:ext cx="198120" cy="8001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矢印コネクタ 26">
            <a:extLst>
              <a:ext uri="{FF2B5EF4-FFF2-40B4-BE49-F238E27FC236}">
                <a16:creationId xmlns:a16="http://schemas.microsoft.com/office/drawing/2014/main" id="{681C63DB-7A90-DA81-4ACD-89328911BE0C}"/>
              </a:ext>
            </a:extLst>
          </p:cNvPr>
          <p:cNvCxnSpPr>
            <a:cxnSpLocks/>
          </p:cNvCxnSpPr>
          <p:nvPr/>
        </p:nvCxnSpPr>
        <p:spPr>
          <a:xfrm flipV="1">
            <a:off x="2980993" y="3549015"/>
            <a:ext cx="198120" cy="8001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矢印コネクタ 27">
            <a:extLst>
              <a:ext uri="{FF2B5EF4-FFF2-40B4-BE49-F238E27FC236}">
                <a16:creationId xmlns:a16="http://schemas.microsoft.com/office/drawing/2014/main" id="{9771F9A0-CD0D-9892-5D96-D06AFD1D6769}"/>
              </a:ext>
            </a:extLst>
          </p:cNvPr>
          <p:cNvCxnSpPr>
            <a:cxnSpLocks/>
          </p:cNvCxnSpPr>
          <p:nvPr/>
        </p:nvCxnSpPr>
        <p:spPr>
          <a:xfrm flipV="1">
            <a:off x="2978136" y="3762375"/>
            <a:ext cx="198120" cy="8001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矢印コネクタ 28">
            <a:extLst>
              <a:ext uri="{FF2B5EF4-FFF2-40B4-BE49-F238E27FC236}">
                <a16:creationId xmlns:a16="http://schemas.microsoft.com/office/drawing/2014/main" id="{C37D4268-838E-3D4B-D6A9-620CC8C5878D}"/>
              </a:ext>
            </a:extLst>
          </p:cNvPr>
          <p:cNvCxnSpPr>
            <a:cxnSpLocks/>
          </p:cNvCxnSpPr>
          <p:nvPr/>
        </p:nvCxnSpPr>
        <p:spPr>
          <a:xfrm flipV="1">
            <a:off x="2963849" y="3994065"/>
            <a:ext cx="198120" cy="8001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矢印コネクタ 29">
            <a:extLst>
              <a:ext uri="{FF2B5EF4-FFF2-40B4-BE49-F238E27FC236}">
                <a16:creationId xmlns:a16="http://schemas.microsoft.com/office/drawing/2014/main" id="{316067FB-615A-2EFE-7506-B5C85031ABBC}"/>
              </a:ext>
            </a:extLst>
          </p:cNvPr>
          <p:cNvCxnSpPr>
            <a:cxnSpLocks/>
          </p:cNvCxnSpPr>
          <p:nvPr/>
        </p:nvCxnSpPr>
        <p:spPr>
          <a:xfrm flipH="1">
            <a:off x="4021978" y="2566195"/>
            <a:ext cx="164245" cy="15272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矢印コネクタ 31">
            <a:extLst>
              <a:ext uri="{FF2B5EF4-FFF2-40B4-BE49-F238E27FC236}">
                <a16:creationId xmlns:a16="http://schemas.microsoft.com/office/drawing/2014/main" id="{DC8DCD54-F773-0F5B-A561-E22702EEA616}"/>
              </a:ext>
            </a:extLst>
          </p:cNvPr>
          <p:cNvCxnSpPr>
            <a:cxnSpLocks/>
          </p:cNvCxnSpPr>
          <p:nvPr/>
        </p:nvCxnSpPr>
        <p:spPr>
          <a:xfrm flipH="1">
            <a:off x="4021978" y="2761930"/>
            <a:ext cx="164245" cy="15272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矢印コネクタ 32">
            <a:extLst>
              <a:ext uri="{FF2B5EF4-FFF2-40B4-BE49-F238E27FC236}">
                <a16:creationId xmlns:a16="http://schemas.microsoft.com/office/drawing/2014/main" id="{5A4905EF-9BA3-4F72-FCED-62006D8C70F2}"/>
              </a:ext>
            </a:extLst>
          </p:cNvPr>
          <p:cNvCxnSpPr>
            <a:cxnSpLocks/>
          </p:cNvCxnSpPr>
          <p:nvPr/>
        </p:nvCxnSpPr>
        <p:spPr>
          <a:xfrm flipH="1">
            <a:off x="4044294" y="2957665"/>
            <a:ext cx="164245" cy="15272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矢印コネクタ 33">
            <a:extLst>
              <a:ext uri="{FF2B5EF4-FFF2-40B4-BE49-F238E27FC236}">
                <a16:creationId xmlns:a16="http://schemas.microsoft.com/office/drawing/2014/main" id="{71BC2CF2-EB2D-B05E-B0B3-95CB0530110A}"/>
              </a:ext>
            </a:extLst>
          </p:cNvPr>
          <p:cNvCxnSpPr>
            <a:cxnSpLocks/>
          </p:cNvCxnSpPr>
          <p:nvPr/>
        </p:nvCxnSpPr>
        <p:spPr>
          <a:xfrm flipH="1">
            <a:off x="4043856" y="4241450"/>
            <a:ext cx="164245" cy="15272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矢印コネクタ 34">
            <a:extLst>
              <a:ext uri="{FF2B5EF4-FFF2-40B4-BE49-F238E27FC236}">
                <a16:creationId xmlns:a16="http://schemas.microsoft.com/office/drawing/2014/main" id="{6310640F-F916-887B-C793-D1A3CEA30349}"/>
              </a:ext>
            </a:extLst>
          </p:cNvPr>
          <p:cNvCxnSpPr>
            <a:cxnSpLocks/>
          </p:cNvCxnSpPr>
          <p:nvPr/>
        </p:nvCxnSpPr>
        <p:spPr>
          <a:xfrm flipH="1">
            <a:off x="4043856" y="4437185"/>
            <a:ext cx="164245" cy="15272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矢印コネクタ 35">
            <a:extLst>
              <a:ext uri="{FF2B5EF4-FFF2-40B4-BE49-F238E27FC236}">
                <a16:creationId xmlns:a16="http://schemas.microsoft.com/office/drawing/2014/main" id="{27CFBEF0-2BFF-6AE8-C65C-7E0257BB813B}"/>
              </a:ext>
            </a:extLst>
          </p:cNvPr>
          <p:cNvCxnSpPr>
            <a:cxnSpLocks/>
          </p:cNvCxnSpPr>
          <p:nvPr/>
        </p:nvCxnSpPr>
        <p:spPr>
          <a:xfrm flipH="1">
            <a:off x="4066172" y="4632920"/>
            <a:ext cx="164245" cy="15272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矢印コネクタ 36">
            <a:extLst>
              <a:ext uri="{FF2B5EF4-FFF2-40B4-BE49-F238E27FC236}">
                <a16:creationId xmlns:a16="http://schemas.microsoft.com/office/drawing/2014/main" id="{531B6631-D856-A701-D774-59FF952E6E01}"/>
              </a:ext>
            </a:extLst>
          </p:cNvPr>
          <p:cNvCxnSpPr>
            <a:cxnSpLocks/>
          </p:cNvCxnSpPr>
          <p:nvPr/>
        </p:nvCxnSpPr>
        <p:spPr>
          <a:xfrm flipH="1">
            <a:off x="4024394" y="4887570"/>
            <a:ext cx="164245" cy="15272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矢印コネクタ 37">
            <a:extLst>
              <a:ext uri="{FF2B5EF4-FFF2-40B4-BE49-F238E27FC236}">
                <a16:creationId xmlns:a16="http://schemas.microsoft.com/office/drawing/2014/main" id="{EE158B3D-9F59-5C08-3043-3525895A291A}"/>
              </a:ext>
            </a:extLst>
          </p:cNvPr>
          <p:cNvCxnSpPr>
            <a:cxnSpLocks/>
          </p:cNvCxnSpPr>
          <p:nvPr/>
        </p:nvCxnSpPr>
        <p:spPr>
          <a:xfrm flipH="1">
            <a:off x="4042811" y="5158180"/>
            <a:ext cx="164245" cy="15272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矢印コネクタ 38">
            <a:extLst>
              <a:ext uri="{FF2B5EF4-FFF2-40B4-BE49-F238E27FC236}">
                <a16:creationId xmlns:a16="http://schemas.microsoft.com/office/drawing/2014/main" id="{899F78D7-103E-DD59-131B-4ABBE6122C3A}"/>
              </a:ext>
            </a:extLst>
          </p:cNvPr>
          <p:cNvCxnSpPr>
            <a:cxnSpLocks/>
          </p:cNvCxnSpPr>
          <p:nvPr/>
        </p:nvCxnSpPr>
        <p:spPr>
          <a:xfrm flipH="1" flipV="1">
            <a:off x="4050896" y="3597588"/>
            <a:ext cx="80010" cy="19152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矢印コネクタ 41">
            <a:extLst>
              <a:ext uri="{FF2B5EF4-FFF2-40B4-BE49-F238E27FC236}">
                <a16:creationId xmlns:a16="http://schemas.microsoft.com/office/drawing/2014/main" id="{156DD0E3-536B-F49B-63CA-7E5812F7836C}"/>
              </a:ext>
            </a:extLst>
          </p:cNvPr>
          <p:cNvCxnSpPr>
            <a:cxnSpLocks/>
          </p:cNvCxnSpPr>
          <p:nvPr/>
        </p:nvCxnSpPr>
        <p:spPr>
          <a:xfrm flipH="1" flipV="1">
            <a:off x="4045968" y="3366720"/>
            <a:ext cx="80010" cy="19152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矢印コネクタ 42">
            <a:extLst>
              <a:ext uri="{FF2B5EF4-FFF2-40B4-BE49-F238E27FC236}">
                <a16:creationId xmlns:a16="http://schemas.microsoft.com/office/drawing/2014/main" id="{619AE1DE-8D6D-C61B-CC27-B02F435359BA}"/>
              </a:ext>
            </a:extLst>
          </p:cNvPr>
          <p:cNvCxnSpPr>
            <a:cxnSpLocks/>
          </p:cNvCxnSpPr>
          <p:nvPr/>
        </p:nvCxnSpPr>
        <p:spPr>
          <a:xfrm flipH="1">
            <a:off x="4043855" y="3153235"/>
            <a:ext cx="164245" cy="15272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矢印コネクタ 43">
            <a:extLst>
              <a:ext uri="{FF2B5EF4-FFF2-40B4-BE49-F238E27FC236}">
                <a16:creationId xmlns:a16="http://schemas.microsoft.com/office/drawing/2014/main" id="{D497B1AD-2D46-2602-EC1F-B5E35EF985F9}"/>
              </a:ext>
            </a:extLst>
          </p:cNvPr>
          <p:cNvCxnSpPr>
            <a:cxnSpLocks/>
          </p:cNvCxnSpPr>
          <p:nvPr/>
        </p:nvCxnSpPr>
        <p:spPr>
          <a:xfrm flipH="1" flipV="1">
            <a:off x="4045968" y="3796465"/>
            <a:ext cx="80010" cy="19152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矢印コネクタ 44">
            <a:extLst>
              <a:ext uri="{FF2B5EF4-FFF2-40B4-BE49-F238E27FC236}">
                <a16:creationId xmlns:a16="http://schemas.microsoft.com/office/drawing/2014/main" id="{A8CAD2D0-8AC8-B1ED-3920-20ADBCB14985}"/>
              </a:ext>
            </a:extLst>
          </p:cNvPr>
          <p:cNvCxnSpPr>
            <a:cxnSpLocks/>
          </p:cNvCxnSpPr>
          <p:nvPr/>
        </p:nvCxnSpPr>
        <p:spPr>
          <a:xfrm flipH="1" flipV="1">
            <a:off x="4050896" y="3992970"/>
            <a:ext cx="80010" cy="19152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矢印コネクタ 45">
            <a:extLst>
              <a:ext uri="{FF2B5EF4-FFF2-40B4-BE49-F238E27FC236}">
                <a16:creationId xmlns:a16="http://schemas.microsoft.com/office/drawing/2014/main" id="{238568A0-09D3-4894-4A69-3A094AC56AB8}"/>
              </a:ext>
            </a:extLst>
          </p:cNvPr>
          <p:cNvCxnSpPr>
            <a:cxnSpLocks/>
          </p:cNvCxnSpPr>
          <p:nvPr/>
        </p:nvCxnSpPr>
        <p:spPr>
          <a:xfrm>
            <a:off x="4992812" y="2608265"/>
            <a:ext cx="22274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矢印コネクタ 47">
            <a:extLst>
              <a:ext uri="{FF2B5EF4-FFF2-40B4-BE49-F238E27FC236}">
                <a16:creationId xmlns:a16="http://schemas.microsoft.com/office/drawing/2014/main" id="{8D57895C-5594-D895-F581-513EFA1C35C3}"/>
              </a:ext>
            </a:extLst>
          </p:cNvPr>
          <p:cNvCxnSpPr>
            <a:cxnSpLocks/>
          </p:cNvCxnSpPr>
          <p:nvPr/>
        </p:nvCxnSpPr>
        <p:spPr>
          <a:xfrm>
            <a:off x="4992812" y="2798765"/>
            <a:ext cx="22274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矢印コネクタ 48">
            <a:extLst>
              <a:ext uri="{FF2B5EF4-FFF2-40B4-BE49-F238E27FC236}">
                <a16:creationId xmlns:a16="http://schemas.microsoft.com/office/drawing/2014/main" id="{E7634EFE-9632-6436-6BCF-26A04A768160}"/>
              </a:ext>
            </a:extLst>
          </p:cNvPr>
          <p:cNvCxnSpPr>
            <a:cxnSpLocks/>
          </p:cNvCxnSpPr>
          <p:nvPr/>
        </p:nvCxnSpPr>
        <p:spPr>
          <a:xfrm>
            <a:off x="4992812" y="3032760"/>
            <a:ext cx="22274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矢印コネクタ 49">
            <a:extLst>
              <a:ext uri="{FF2B5EF4-FFF2-40B4-BE49-F238E27FC236}">
                <a16:creationId xmlns:a16="http://schemas.microsoft.com/office/drawing/2014/main" id="{4AFC301F-BF9C-6CEA-153F-904FF64FB7F1}"/>
              </a:ext>
            </a:extLst>
          </p:cNvPr>
          <p:cNvCxnSpPr>
            <a:cxnSpLocks/>
          </p:cNvCxnSpPr>
          <p:nvPr/>
        </p:nvCxnSpPr>
        <p:spPr>
          <a:xfrm>
            <a:off x="4992812" y="3253740"/>
            <a:ext cx="22274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矢印コネクタ 50">
            <a:extLst>
              <a:ext uri="{FF2B5EF4-FFF2-40B4-BE49-F238E27FC236}">
                <a16:creationId xmlns:a16="http://schemas.microsoft.com/office/drawing/2014/main" id="{F222BB73-1C74-1E82-FDD4-6E7BB25C31C1}"/>
              </a:ext>
            </a:extLst>
          </p:cNvPr>
          <p:cNvCxnSpPr>
            <a:cxnSpLocks/>
          </p:cNvCxnSpPr>
          <p:nvPr/>
        </p:nvCxnSpPr>
        <p:spPr>
          <a:xfrm>
            <a:off x="4991928" y="4771625"/>
            <a:ext cx="22274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矢印コネクタ 51">
            <a:extLst>
              <a:ext uri="{FF2B5EF4-FFF2-40B4-BE49-F238E27FC236}">
                <a16:creationId xmlns:a16="http://schemas.microsoft.com/office/drawing/2014/main" id="{0C2DC182-2974-E0D5-2512-90119C41CDAA}"/>
              </a:ext>
            </a:extLst>
          </p:cNvPr>
          <p:cNvCxnSpPr>
            <a:cxnSpLocks/>
          </p:cNvCxnSpPr>
          <p:nvPr/>
        </p:nvCxnSpPr>
        <p:spPr>
          <a:xfrm>
            <a:off x="4991928" y="5005620"/>
            <a:ext cx="22274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矢印コネクタ 52">
            <a:extLst>
              <a:ext uri="{FF2B5EF4-FFF2-40B4-BE49-F238E27FC236}">
                <a16:creationId xmlns:a16="http://schemas.microsoft.com/office/drawing/2014/main" id="{68A0D01E-4B56-38F1-5C6D-BEA3A4BA1935}"/>
              </a:ext>
            </a:extLst>
          </p:cNvPr>
          <p:cNvCxnSpPr>
            <a:cxnSpLocks/>
          </p:cNvCxnSpPr>
          <p:nvPr/>
        </p:nvCxnSpPr>
        <p:spPr>
          <a:xfrm>
            <a:off x="4991928" y="5229690"/>
            <a:ext cx="222747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矢印コネクタ 53">
            <a:extLst>
              <a:ext uri="{FF2B5EF4-FFF2-40B4-BE49-F238E27FC236}">
                <a16:creationId xmlns:a16="http://schemas.microsoft.com/office/drawing/2014/main" id="{6B86E610-B1C3-2A35-3F26-D674986F7ED8}"/>
              </a:ext>
            </a:extLst>
          </p:cNvPr>
          <p:cNvCxnSpPr>
            <a:cxnSpLocks/>
          </p:cNvCxnSpPr>
          <p:nvPr/>
        </p:nvCxnSpPr>
        <p:spPr>
          <a:xfrm flipH="1" flipV="1">
            <a:off x="5030502" y="3401465"/>
            <a:ext cx="145598" cy="1298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矢印コネクタ 55">
            <a:extLst>
              <a:ext uri="{FF2B5EF4-FFF2-40B4-BE49-F238E27FC236}">
                <a16:creationId xmlns:a16="http://schemas.microsoft.com/office/drawing/2014/main" id="{8648C30D-962B-C74B-0235-4C3D30556C95}"/>
              </a:ext>
            </a:extLst>
          </p:cNvPr>
          <p:cNvCxnSpPr>
            <a:cxnSpLocks/>
          </p:cNvCxnSpPr>
          <p:nvPr/>
        </p:nvCxnSpPr>
        <p:spPr>
          <a:xfrm flipH="1" flipV="1">
            <a:off x="5030502" y="3587991"/>
            <a:ext cx="145598" cy="1298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矢印コネクタ 56">
            <a:extLst>
              <a:ext uri="{FF2B5EF4-FFF2-40B4-BE49-F238E27FC236}">
                <a16:creationId xmlns:a16="http://schemas.microsoft.com/office/drawing/2014/main" id="{F0063EB5-68B2-3B02-3B4B-6A0142CBE5D5}"/>
              </a:ext>
            </a:extLst>
          </p:cNvPr>
          <p:cNvCxnSpPr>
            <a:cxnSpLocks/>
          </p:cNvCxnSpPr>
          <p:nvPr/>
        </p:nvCxnSpPr>
        <p:spPr>
          <a:xfrm flipH="1" flipV="1">
            <a:off x="5030502" y="3864452"/>
            <a:ext cx="145598" cy="1298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矢印コネクタ 57">
            <a:extLst>
              <a:ext uri="{FF2B5EF4-FFF2-40B4-BE49-F238E27FC236}">
                <a16:creationId xmlns:a16="http://schemas.microsoft.com/office/drawing/2014/main" id="{1AFBB090-E25A-B58A-F0B1-70DB88C314F8}"/>
              </a:ext>
            </a:extLst>
          </p:cNvPr>
          <p:cNvCxnSpPr>
            <a:cxnSpLocks/>
          </p:cNvCxnSpPr>
          <p:nvPr/>
        </p:nvCxnSpPr>
        <p:spPr>
          <a:xfrm flipH="1" flipV="1">
            <a:off x="5030502" y="4050978"/>
            <a:ext cx="145598" cy="1298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矢印コネクタ 60">
            <a:extLst>
              <a:ext uri="{FF2B5EF4-FFF2-40B4-BE49-F238E27FC236}">
                <a16:creationId xmlns:a16="http://schemas.microsoft.com/office/drawing/2014/main" id="{EEFD8125-1AA8-34B1-B3B8-87F7CEECE9A2}"/>
              </a:ext>
            </a:extLst>
          </p:cNvPr>
          <p:cNvCxnSpPr>
            <a:cxnSpLocks/>
          </p:cNvCxnSpPr>
          <p:nvPr/>
        </p:nvCxnSpPr>
        <p:spPr>
          <a:xfrm flipH="1">
            <a:off x="5030502" y="4450184"/>
            <a:ext cx="210546" cy="9810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線矢印コネクタ 64">
            <a:extLst>
              <a:ext uri="{FF2B5EF4-FFF2-40B4-BE49-F238E27FC236}">
                <a16:creationId xmlns:a16="http://schemas.microsoft.com/office/drawing/2014/main" id="{74845D6B-A426-C8B5-72C7-5C75D2F1FEA3}"/>
              </a:ext>
            </a:extLst>
          </p:cNvPr>
          <p:cNvCxnSpPr>
            <a:cxnSpLocks/>
          </p:cNvCxnSpPr>
          <p:nvPr/>
        </p:nvCxnSpPr>
        <p:spPr>
          <a:xfrm flipH="1">
            <a:off x="5030502" y="4255912"/>
            <a:ext cx="210546" cy="9810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正方形/長方形 65">
            <a:extLst>
              <a:ext uri="{FF2B5EF4-FFF2-40B4-BE49-F238E27FC236}">
                <a16:creationId xmlns:a16="http://schemas.microsoft.com/office/drawing/2014/main" id="{CA24DB99-6AF0-CBC0-04CC-9A02B41EC332}"/>
              </a:ext>
            </a:extLst>
          </p:cNvPr>
          <p:cNvSpPr/>
          <p:nvPr/>
        </p:nvSpPr>
        <p:spPr>
          <a:xfrm>
            <a:off x="1137099" y="5322085"/>
            <a:ext cx="42566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most-frequent wind direction of each month in 30-year data from 1991 to 2020. </a:t>
            </a:r>
          </a:p>
          <a:p>
            <a:r>
              <a:rPr lang="en-US" altLang="ja-JP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**</a:t>
            </a:r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most common annual wind direction.</a:t>
            </a:r>
          </a:p>
        </p:txBody>
      </p:sp>
    </p:spTree>
    <p:extLst>
      <p:ext uri="{BB962C8B-B14F-4D97-AF65-F5344CB8AC3E}">
        <p14:creationId xmlns:p14="http://schemas.microsoft.com/office/powerpoint/2010/main" val="33360690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49965</TotalTime>
  <Words>756</Words>
  <Application>Microsoft Office PowerPoint</Application>
  <PresentationFormat>画面に合わせる (4:3)</PresentationFormat>
  <Paragraphs>401</Paragraphs>
  <Slides>2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游ゴシック</vt:lpstr>
      <vt:lpstr>Arial</vt:lpstr>
      <vt:lpstr>Calibri</vt:lpstr>
      <vt:lpstr>Calibri Light</vt:lpstr>
      <vt:lpstr>Times New Roman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森本 隼人</dc:creator>
  <cp:lastModifiedBy>半田 高</cp:lastModifiedBy>
  <cp:revision>480</cp:revision>
  <cp:lastPrinted>2023-02-05T09:33:15Z</cp:lastPrinted>
  <dcterms:created xsi:type="dcterms:W3CDTF">2021-04-12T09:04:35Z</dcterms:created>
  <dcterms:modified xsi:type="dcterms:W3CDTF">2023-06-02T01:43:54Z</dcterms:modified>
</cp:coreProperties>
</file>