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9" r:id="rId2"/>
  </p:sldIdLst>
  <p:sldSz cx="18288000" cy="9693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DF5"/>
    <a:srgbClr val="ACF8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83273" autoAdjust="0"/>
  </p:normalViewPr>
  <p:slideViewPr>
    <p:cSldViewPr snapToGrid="0">
      <p:cViewPr varScale="1">
        <p:scale>
          <a:sx n="55" d="100"/>
          <a:sy n="55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BDA4F-BB17-474B-8EDF-545713DE376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17525" y="1143000"/>
            <a:ext cx="58229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3CA9-01C0-4CF9-9F1A-E372B611E79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75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1pPr>
    <a:lvl2pPr marL="523540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2pPr>
    <a:lvl3pPr marL="1047079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3pPr>
    <a:lvl4pPr marL="1570619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4pPr>
    <a:lvl5pPr marL="2094159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5pPr>
    <a:lvl6pPr marL="2617699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6pPr>
    <a:lvl7pPr marL="3141238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7pPr>
    <a:lvl8pPr marL="3664778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8pPr>
    <a:lvl9pPr marL="4188318" algn="l" defTabSz="1047079" rtl="0" eaLnBrk="1" latinLnBrk="0" hangingPunct="1">
      <a:defRPr sz="13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17525" y="1143000"/>
            <a:ext cx="58229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70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43CA9-01C0-4CF9-9F1A-E372B611E7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35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586377"/>
            <a:ext cx="13716000" cy="3374696"/>
          </a:xfrm>
        </p:spPr>
        <p:txBody>
          <a:bodyPr anchor="b"/>
          <a:lstStyle>
            <a:lvl1pPr algn="ctr">
              <a:defRPr sz="8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091214"/>
            <a:ext cx="13716000" cy="2340297"/>
          </a:xfrm>
        </p:spPr>
        <p:txBody>
          <a:bodyPr/>
          <a:lstStyle>
            <a:lvl1pPr marL="0" indent="0" algn="ctr">
              <a:buNone/>
              <a:defRPr sz="3392"/>
            </a:lvl1pPr>
            <a:lvl2pPr marL="646206" indent="0" algn="ctr">
              <a:buNone/>
              <a:defRPr sz="2827"/>
            </a:lvl2pPr>
            <a:lvl3pPr marL="1292413" indent="0" algn="ctr">
              <a:buNone/>
              <a:defRPr sz="2544"/>
            </a:lvl3pPr>
            <a:lvl4pPr marL="1938619" indent="0" algn="ctr">
              <a:buNone/>
              <a:defRPr sz="2261"/>
            </a:lvl4pPr>
            <a:lvl5pPr marL="2584826" indent="0" algn="ctr">
              <a:buNone/>
              <a:defRPr sz="2261"/>
            </a:lvl5pPr>
            <a:lvl6pPr marL="3231032" indent="0" algn="ctr">
              <a:buNone/>
              <a:defRPr sz="2261"/>
            </a:lvl6pPr>
            <a:lvl7pPr marL="3877239" indent="0" algn="ctr">
              <a:buNone/>
              <a:defRPr sz="2261"/>
            </a:lvl7pPr>
            <a:lvl8pPr marL="4523445" indent="0" algn="ctr">
              <a:buNone/>
              <a:defRPr sz="2261"/>
            </a:lvl8pPr>
            <a:lvl9pPr marL="5169652" indent="0" algn="ctr">
              <a:buNone/>
              <a:defRPr sz="226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1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515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16077"/>
            <a:ext cx="3943350" cy="821460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16077"/>
            <a:ext cx="11601450" cy="82146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028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8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416589"/>
            <a:ext cx="15773400" cy="4032132"/>
          </a:xfrm>
        </p:spPr>
        <p:txBody>
          <a:bodyPr anchor="b"/>
          <a:lstStyle>
            <a:lvl1pPr>
              <a:defRPr sz="8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486867"/>
            <a:ext cx="15773400" cy="2120403"/>
          </a:xfrm>
        </p:spPr>
        <p:txBody>
          <a:bodyPr/>
          <a:lstStyle>
            <a:lvl1pPr marL="0" indent="0">
              <a:buNone/>
              <a:defRPr sz="3392">
                <a:solidFill>
                  <a:schemeClr val="tx1">
                    <a:tint val="75000"/>
                  </a:schemeClr>
                </a:solidFill>
              </a:defRPr>
            </a:lvl1pPr>
            <a:lvl2pPr marL="646206" indent="0">
              <a:buNone/>
              <a:defRPr sz="2827">
                <a:solidFill>
                  <a:schemeClr val="tx1">
                    <a:tint val="75000"/>
                  </a:schemeClr>
                </a:solidFill>
              </a:defRPr>
            </a:lvl2pPr>
            <a:lvl3pPr marL="1292413" indent="0">
              <a:buNone/>
              <a:defRPr sz="2544">
                <a:solidFill>
                  <a:schemeClr val="tx1">
                    <a:tint val="75000"/>
                  </a:schemeClr>
                </a:solidFill>
              </a:defRPr>
            </a:lvl3pPr>
            <a:lvl4pPr marL="1938619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4pPr>
            <a:lvl5pPr marL="2584826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5pPr>
            <a:lvl6pPr marL="3231032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6pPr>
            <a:lvl7pPr marL="3877239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7pPr>
            <a:lvl8pPr marL="4523445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8pPr>
            <a:lvl9pPr marL="5169652" indent="0">
              <a:buNone/>
              <a:defRPr sz="22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51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580386"/>
            <a:ext cx="7772400" cy="6150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580386"/>
            <a:ext cx="7772400" cy="6150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706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16078"/>
            <a:ext cx="15773400" cy="18735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376199"/>
            <a:ext cx="7736681" cy="1164539"/>
          </a:xfrm>
        </p:spPr>
        <p:txBody>
          <a:bodyPr anchor="b"/>
          <a:lstStyle>
            <a:lvl1pPr marL="0" indent="0">
              <a:buNone/>
              <a:defRPr sz="3392" b="1"/>
            </a:lvl1pPr>
            <a:lvl2pPr marL="646206" indent="0">
              <a:buNone/>
              <a:defRPr sz="2827" b="1"/>
            </a:lvl2pPr>
            <a:lvl3pPr marL="1292413" indent="0">
              <a:buNone/>
              <a:defRPr sz="2544" b="1"/>
            </a:lvl3pPr>
            <a:lvl4pPr marL="1938619" indent="0">
              <a:buNone/>
              <a:defRPr sz="2261" b="1"/>
            </a:lvl4pPr>
            <a:lvl5pPr marL="2584826" indent="0">
              <a:buNone/>
              <a:defRPr sz="2261" b="1"/>
            </a:lvl5pPr>
            <a:lvl6pPr marL="3231032" indent="0">
              <a:buNone/>
              <a:defRPr sz="2261" b="1"/>
            </a:lvl6pPr>
            <a:lvl7pPr marL="3877239" indent="0">
              <a:buNone/>
              <a:defRPr sz="2261" b="1"/>
            </a:lvl7pPr>
            <a:lvl8pPr marL="4523445" indent="0">
              <a:buNone/>
              <a:defRPr sz="2261" b="1"/>
            </a:lvl8pPr>
            <a:lvl9pPr marL="5169652" indent="0">
              <a:buNone/>
              <a:defRPr sz="226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540738"/>
            <a:ext cx="7736681" cy="52078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376199"/>
            <a:ext cx="7774782" cy="1164539"/>
          </a:xfrm>
        </p:spPr>
        <p:txBody>
          <a:bodyPr anchor="b"/>
          <a:lstStyle>
            <a:lvl1pPr marL="0" indent="0">
              <a:buNone/>
              <a:defRPr sz="3392" b="1"/>
            </a:lvl1pPr>
            <a:lvl2pPr marL="646206" indent="0">
              <a:buNone/>
              <a:defRPr sz="2827" b="1"/>
            </a:lvl2pPr>
            <a:lvl3pPr marL="1292413" indent="0">
              <a:buNone/>
              <a:defRPr sz="2544" b="1"/>
            </a:lvl3pPr>
            <a:lvl4pPr marL="1938619" indent="0">
              <a:buNone/>
              <a:defRPr sz="2261" b="1"/>
            </a:lvl4pPr>
            <a:lvl5pPr marL="2584826" indent="0">
              <a:buNone/>
              <a:defRPr sz="2261" b="1"/>
            </a:lvl5pPr>
            <a:lvl6pPr marL="3231032" indent="0">
              <a:buNone/>
              <a:defRPr sz="2261" b="1"/>
            </a:lvl6pPr>
            <a:lvl7pPr marL="3877239" indent="0">
              <a:buNone/>
              <a:defRPr sz="2261" b="1"/>
            </a:lvl7pPr>
            <a:lvl8pPr marL="4523445" indent="0">
              <a:buNone/>
              <a:defRPr sz="2261" b="1"/>
            </a:lvl8pPr>
            <a:lvl9pPr marL="5169652" indent="0">
              <a:buNone/>
              <a:defRPr sz="226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540738"/>
            <a:ext cx="7774782" cy="52078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19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4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6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46218"/>
            <a:ext cx="5898356" cy="2261764"/>
          </a:xfrm>
        </p:spPr>
        <p:txBody>
          <a:bodyPr anchor="b"/>
          <a:lstStyle>
            <a:lvl1pPr>
              <a:defRPr sz="45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395653"/>
            <a:ext cx="9258300" cy="6888508"/>
          </a:xfrm>
        </p:spPr>
        <p:txBody>
          <a:bodyPr/>
          <a:lstStyle>
            <a:lvl1pPr>
              <a:defRPr sz="4523"/>
            </a:lvl1pPr>
            <a:lvl2pPr>
              <a:defRPr sz="3958"/>
            </a:lvl2pPr>
            <a:lvl3pPr>
              <a:defRPr sz="3392"/>
            </a:lvl3pPr>
            <a:lvl4pPr>
              <a:defRPr sz="2827"/>
            </a:lvl4pPr>
            <a:lvl5pPr>
              <a:defRPr sz="2827"/>
            </a:lvl5pPr>
            <a:lvl6pPr>
              <a:defRPr sz="2827"/>
            </a:lvl6pPr>
            <a:lvl7pPr>
              <a:defRPr sz="2827"/>
            </a:lvl7pPr>
            <a:lvl8pPr>
              <a:defRPr sz="2827"/>
            </a:lvl8pPr>
            <a:lvl9pPr>
              <a:defRPr sz="282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2907983"/>
            <a:ext cx="5898356" cy="5387397"/>
          </a:xfrm>
        </p:spPr>
        <p:txBody>
          <a:bodyPr/>
          <a:lstStyle>
            <a:lvl1pPr marL="0" indent="0">
              <a:buNone/>
              <a:defRPr sz="2261"/>
            </a:lvl1pPr>
            <a:lvl2pPr marL="646206" indent="0">
              <a:buNone/>
              <a:defRPr sz="1979"/>
            </a:lvl2pPr>
            <a:lvl3pPr marL="1292413" indent="0">
              <a:buNone/>
              <a:defRPr sz="1696"/>
            </a:lvl3pPr>
            <a:lvl4pPr marL="1938619" indent="0">
              <a:buNone/>
              <a:defRPr sz="1413"/>
            </a:lvl4pPr>
            <a:lvl5pPr marL="2584826" indent="0">
              <a:buNone/>
              <a:defRPr sz="1413"/>
            </a:lvl5pPr>
            <a:lvl6pPr marL="3231032" indent="0">
              <a:buNone/>
              <a:defRPr sz="1413"/>
            </a:lvl6pPr>
            <a:lvl7pPr marL="3877239" indent="0">
              <a:buNone/>
              <a:defRPr sz="1413"/>
            </a:lvl7pPr>
            <a:lvl8pPr marL="4523445" indent="0">
              <a:buNone/>
              <a:defRPr sz="1413"/>
            </a:lvl8pPr>
            <a:lvl9pPr marL="5169652" indent="0">
              <a:buNone/>
              <a:defRPr sz="14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5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46218"/>
            <a:ext cx="5898356" cy="2261764"/>
          </a:xfrm>
        </p:spPr>
        <p:txBody>
          <a:bodyPr anchor="b"/>
          <a:lstStyle>
            <a:lvl1pPr>
              <a:defRPr sz="452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395653"/>
            <a:ext cx="9258300" cy="6888508"/>
          </a:xfrm>
        </p:spPr>
        <p:txBody>
          <a:bodyPr anchor="t"/>
          <a:lstStyle>
            <a:lvl1pPr marL="0" indent="0">
              <a:buNone/>
              <a:defRPr sz="4523"/>
            </a:lvl1pPr>
            <a:lvl2pPr marL="646206" indent="0">
              <a:buNone/>
              <a:defRPr sz="3958"/>
            </a:lvl2pPr>
            <a:lvl3pPr marL="1292413" indent="0">
              <a:buNone/>
              <a:defRPr sz="3392"/>
            </a:lvl3pPr>
            <a:lvl4pPr marL="1938619" indent="0">
              <a:buNone/>
              <a:defRPr sz="2827"/>
            </a:lvl4pPr>
            <a:lvl5pPr marL="2584826" indent="0">
              <a:buNone/>
              <a:defRPr sz="2827"/>
            </a:lvl5pPr>
            <a:lvl6pPr marL="3231032" indent="0">
              <a:buNone/>
              <a:defRPr sz="2827"/>
            </a:lvl6pPr>
            <a:lvl7pPr marL="3877239" indent="0">
              <a:buNone/>
              <a:defRPr sz="2827"/>
            </a:lvl7pPr>
            <a:lvl8pPr marL="4523445" indent="0">
              <a:buNone/>
              <a:defRPr sz="2827"/>
            </a:lvl8pPr>
            <a:lvl9pPr marL="5169652" indent="0">
              <a:buNone/>
              <a:defRPr sz="282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2907983"/>
            <a:ext cx="5898356" cy="5387397"/>
          </a:xfrm>
        </p:spPr>
        <p:txBody>
          <a:bodyPr/>
          <a:lstStyle>
            <a:lvl1pPr marL="0" indent="0">
              <a:buNone/>
              <a:defRPr sz="2261"/>
            </a:lvl1pPr>
            <a:lvl2pPr marL="646206" indent="0">
              <a:buNone/>
              <a:defRPr sz="1979"/>
            </a:lvl2pPr>
            <a:lvl3pPr marL="1292413" indent="0">
              <a:buNone/>
              <a:defRPr sz="1696"/>
            </a:lvl3pPr>
            <a:lvl4pPr marL="1938619" indent="0">
              <a:buNone/>
              <a:defRPr sz="1413"/>
            </a:lvl4pPr>
            <a:lvl5pPr marL="2584826" indent="0">
              <a:buNone/>
              <a:defRPr sz="1413"/>
            </a:lvl5pPr>
            <a:lvl6pPr marL="3231032" indent="0">
              <a:buNone/>
              <a:defRPr sz="1413"/>
            </a:lvl6pPr>
            <a:lvl7pPr marL="3877239" indent="0">
              <a:buNone/>
              <a:defRPr sz="1413"/>
            </a:lvl7pPr>
            <a:lvl8pPr marL="4523445" indent="0">
              <a:buNone/>
              <a:defRPr sz="1413"/>
            </a:lvl8pPr>
            <a:lvl9pPr marL="5169652" indent="0">
              <a:buNone/>
              <a:defRPr sz="141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00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16078"/>
            <a:ext cx="15773400" cy="1873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580386"/>
            <a:ext cx="15773400" cy="6150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8984231"/>
            <a:ext cx="4114800" cy="51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E4407-53B5-4ECF-AA88-4149975DBFE2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8984231"/>
            <a:ext cx="6172200" cy="51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8984231"/>
            <a:ext cx="4114800" cy="51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AC589-0C3A-4CB6-8419-AB288A2BF34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8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292413" rtl="0" eaLnBrk="1" latinLnBrk="0" hangingPunct="1">
        <a:lnSpc>
          <a:spcPct val="90000"/>
        </a:lnSpc>
        <a:spcBef>
          <a:spcPct val="0"/>
        </a:spcBef>
        <a:buNone/>
        <a:defRPr sz="62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103" indent="-323103" algn="l" defTabSz="1292413" rtl="0" eaLnBrk="1" latinLnBrk="0" hangingPunct="1">
        <a:lnSpc>
          <a:spcPct val="90000"/>
        </a:lnSpc>
        <a:spcBef>
          <a:spcPts val="1413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1pPr>
      <a:lvl2pPr marL="969310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3392" kern="1200">
          <a:solidFill>
            <a:schemeClr val="tx1"/>
          </a:solidFill>
          <a:latin typeface="+mn-lt"/>
          <a:ea typeface="+mn-ea"/>
          <a:cs typeface="+mn-cs"/>
        </a:defRPr>
      </a:lvl2pPr>
      <a:lvl3pPr marL="1615516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827" kern="1200">
          <a:solidFill>
            <a:schemeClr val="tx1"/>
          </a:solidFill>
          <a:latin typeface="+mn-lt"/>
          <a:ea typeface="+mn-ea"/>
          <a:cs typeface="+mn-cs"/>
        </a:defRPr>
      </a:lvl3pPr>
      <a:lvl4pPr marL="2261723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4pPr>
      <a:lvl5pPr marL="2907929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5pPr>
      <a:lvl6pPr marL="3554136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6pPr>
      <a:lvl7pPr marL="4200342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7pPr>
      <a:lvl8pPr marL="4846549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8pPr>
      <a:lvl9pPr marL="5492755" indent="-323103" algn="l" defTabSz="1292413" rtl="0" eaLnBrk="1" latinLnBrk="0" hangingPunct="1">
        <a:lnSpc>
          <a:spcPct val="90000"/>
        </a:lnSpc>
        <a:spcBef>
          <a:spcPts val="707"/>
        </a:spcBef>
        <a:buFont typeface="Arial" panose="020B0604020202020204" pitchFamily="34" charset="0"/>
        <a:buChar char="•"/>
        <a:defRPr sz="25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1pPr>
      <a:lvl2pPr marL="646206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2pPr>
      <a:lvl3pPr marL="1292413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3pPr>
      <a:lvl4pPr marL="1938619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4pPr>
      <a:lvl5pPr marL="2584826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5pPr>
      <a:lvl6pPr marL="3231032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6pPr>
      <a:lvl7pPr marL="3877239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7pPr>
      <a:lvl8pPr marL="4523445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8pPr>
      <a:lvl9pPr marL="5169652" algn="l" defTabSz="1292413" rtl="0" eaLnBrk="1" latinLnBrk="0" hangingPunct="1">
        <a:defRPr sz="25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14810" y="1022006"/>
            <a:ext cx="633628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/>
              <a:t>4-[[(9-beta-D-Glucopyranosyl-9H-purin-6-yl)amino]methyl]phenol</a:t>
            </a:r>
          </a:p>
          <a:p>
            <a:pPr algn="ctr"/>
            <a:r>
              <a:rPr lang="en-US" dirty="0"/>
              <a:t>(Precursor of CK)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9617192" y="2337570"/>
            <a:ext cx="73152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916408" y="8142658"/>
            <a:ext cx="413308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Metabolic products of CK degradation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/>
              <a:t>N6-isopentenyladenosine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/>
              <a:t>6-Benzyladenosine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9617192" y="7620988"/>
            <a:ext cx="73152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89927" y="1003600"/>
            <a:ext cx="4023360" cy="923330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Mevalonic</a:t>
            </a:r>
            <a:r>
              <a:rPr lang="en-US" dirty="0"/>
              <a:t> acid (MVA) or the 2-C-methyl-D-erythritol 4-phosphate (MEP) pathways of isoprenoid biosynthesis.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798499" y="1365480"/>
            <a:ext cx="73152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432126" y="3145681"/>
            <a:ext cx="3870355" cy="3416320"/>
          </a:xfrm>
          <a:prstGeom prst="rect">
            <a:avLst/>
          </a:prstGeom>
          <a:solidFill>
            <a:srgbClr val="ACF8A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Storage forms of CK</a:t>
            </a:r>
          </a:p>
          <a:p>
            <a:pPr marL="285750" indent="-285750">
              <a:buFontTx/>
              <a:buChar char="-"/>
            </a:pPr>
            <a:r>
              <a:rPr lang="en-US" dirty="0"/>
              <a:t>Kinetin-9-glucoside</a:t>
            </a:r>
          </a:p>
          <a:p>
            <a:pPr marL="285750" indent="-285750">
              <a:buFontTx/>
              <a:buChar char="-"/>
            </a:pPr>
            <a:r>
              <a:rPr lang="en-US" dirty="0"/>
              <a:t>N6-Isopentenyl-adenine-9-glucoside</a:t>
            </a:r>
          </a:p>
          <a:p>
            <a:pPr marL="285750" indent="-285750">
              <a:buFontTx/>
              <a:buChar char="-"/>
            </a:pPr>
            <a:r>
              <a:rPr lang="en-US" dirty="0"/>
              <a:t>meta-Topolin-9-glucoside</a:t>
            </a:r>
          </a:p>
          <a:p>
            <a:pPr marL="285750" indent="-285750">
              <a:buFontTx/>
              <a:buChar char="-"/>
            </a:pPr>
            <a:r>
              <a:rPr lang="en-US" dirty="0"/>
              <a:t>N6-Benzyladenine-7-glucoside</a:t>
            </a:r>
          </a:p>
          <a:p>
            <a:pPr marL="285750" indent="-285750">
              <a:buFontTx/>
              <a:buChar char="-"/>
            </a:pPr>
            <a:r>
              <a:rPr lang="en-US" dirty="0"/>
              <a:t>N6-Benzyladenine-9-glucoside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Dihydrozeatin-7-glucoside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cis-Zeatin-9-glucoside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trans-</a:t>
            </a:r>
            <a:r>
              <a:rPr lang="en-US" dirty="0" err="1">
                <a:solidFill>
                  <a:schemeClr val="tx1"/>
                </a:solidFill>
              </a:rPr>
              <a:t>Zeatin</a:t>
            </a:r>
            <a:r>
              <a:rPr lang="en-US" dirty="0">
                <a:solidFill>
                  <a:schemeClr val="tx1"/>
                </a:solidFill>
              </a:rPr>
              <a:t>-O-glucoside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 err="1">
                <a:solidFill>
                  <a:schemeClr val="tx1"/>
                </a:solidFill>
              </a:rPr>
              <a:t>Dihydrozeatin</a:t>
            </a:r>
            <a:r>
              <a:rPr lang="en-US" dirty="0">
                <a:solidFill>
                  <a:schemeClr val="tx1"/>
                </a:solidFill>
              </a:rPr>
              <a:t>-O-glucoside riboside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cis-</a:t>
            </a:r>
            <a:r>
              <a:rPr lang="en-US" dirty="0" err="1">
                <a:solidFill>
                  <a:schemeClr val="tx1"/>
                </a:solidFill>
              </a:rPr>
              <a:t>Zeatin</a:t>
            </a:r>
            <a:r>
              <a:rPr lang="en-US" dirty="0">
                <a:solidFill>
                  <a:schemeClr val="tx1"/>
                </a:solidFill>
              </a:rPr>
              <a:t>-O-glucoside riboside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 rot="10800000" flipV="1">
            <a:off x="2699504" y="4392176"/>
            <a:ext cx="413308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Dihydrozeatin</a:t>
            </a:r>
            <a:endParaRPr lang="en-US" dirty="0"/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/>
              <a:t>para-</a:t>
            </a:r>
            <a:r>
              <a:rPr lang="en-US" dirty="0" err="1"/>
              <a:t>Topolin</a:t>
            </a:r>
            <a:endParaRPr lang="en-US" dirty="0"/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/>
              <a:t>6-Benzyladenine</a:t>
            </a:r>
          </a:p>
        </p:txBody>
      </p:sp>
      <p:sp>
        <p:nvSpPr>
          <p:cNvPr id="3" name="Rectangle 2"/>
          <p:cNvSpPr/>
          <p:nvPr/>
        </p:nvSpPr>
        <p:spPr>
          <a:xfrm>
            <a:off x="8058399" y="2851109"/>
            <a:ext cx="4147931" cy="4437023"/>
          </a:xfrm>
          <a:prstGeom prst="rect">
            <a:avLst/>
          </a:prstGeom>
          <a:solidFill>
            <a:srgbClr val="F9AD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Kinetin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 err="1">
                <a:solidFill>
                  <a:schemeClr val="tx1"/>
                </a:solidFill>
              </a:rPr>
              <a:t>Dihydrozeatin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cis-</a:t>
            </a:r>
            <a:r>
              <a:rPr lang="en-US" dirty="0" err="1">
                <a:solidFill>
                  <a:schemeClr val="tx1"/>
                </a:solidFill>
              </a:rPr>
              <a:t>Zeatin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trans-</a:t>
            </a:r>
            <a:r>
              <a:rPr lang="en-US" dirty="0" err="1">
                <a:solidFill>
                  <a:schemeClr val="tx1"/>
                </a:solidFill>
              </a:rPr>
              <a:t>Zeatin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cis-</a:t>
            </a:r>
            <a:r>
              <a:rPr lang="en-US" dirty="0" err="1">
                <a:solidFill>
                  <a:schemeClr val="tx1"/>
                </a:solidFill>
              </a:rPr>
              <a:t>Zeatin</a:t>
            </a:r>
            <a:r>
              <a:rPr lang="en-US" dirty="0">
                <a:solidFill>
                  <a:schemeClr val="tx1"/>
                </a:solidFill>
              </a:rPr>
              <a:t> riboside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trans-</a:t>
            </a:r>
            <a:r>
              <a:rPr lang="en-US" dirty="0" err="1">
                <a:solidFill>
                  <a:schemeClr val="tx1"/>
                </a:solidFill>
              </a:rPr>
              <a:t>Zeatin</a:t>
            </a:r>
            <a:r>
              <a:rPr lang="en-US" dirty="0">
                <a:solidFill>
                  <a:schemeClr val="tx1"/>
                </a:solidFill>
              </a:rPr>
              <a:t> riboside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meta-</a:t>
            </a:r>
            <a:r>
              <a:rPr lang="en-US" dirty="0" err="1">
                <a:solidFill>
                  <a:schemeClr val="tx1"/>
                </a:solidFill>
              </a:rPr>
              <a:t>Topolin</a:t>
            </a:r>
            <a:r>
              <a:rPr lang="en-US" dirty="0">
                <a:solidFill>
                  <a:schemeClr val="tx1"/>
                </a:solidFill>
              </a:rPr>
              <a:t> riboside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>
                <a:solidFill>
                  <a:schemeClr val="tx1"/>
                </a:solidFill>
              </a:rPr>
              <a:t>2-Methylthio-cis-zeatin riboside</a:t>
            </a:r>
          </a:p>
          <a:p>
            <a:pPr marL="285750" indent="-285750">
              <a:buFont typeface="Calibri" panose="020F0502020204030204" pitchFamily="34" charset="0"/>
              <a:buChar char="―"/>
            </a:pPr>
            <a:r>
              <a:rPr lang="en-US" dirty="0" err="1">
                <a:solidFill>
                  <a:schemeClr val="tx1"/>
                </a:solidFill>
              </a:rPr>
              <a:t>Dihydrozeatin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ribonucleoside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 algn="ctr">
              <a:buFont typeface="Calibri" panose="020F0502020204030204" pitchFamily="34" charset="0"/>
              <a:buChar char="―"/>
            </a:pP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2453467" y="4853841"/>
            <a:ext cx="73152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7079735" y="4853841"/>
            <a:ext cx="73152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50278" y="556161"/>
            <a:ext cx="16908380" cy="85953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4FB75E-7977-08FB-B60F-7BE456E2BA17}"/>
              </a:ext>
            </a:extLst>
          </p:cNvPr>
          <p:cNvSpPr txBox="1"/>
          <p:nvPr/>
        </p:nvSpPr>
        <p:spPr>
          <a:xfrm>
            <a:off x="2180490" y="9231492"/>
            <a:ext cx="11579880" cy="355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6080" algn="just">
              <a:lnSpc>
                <a:spcPct val="95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2.  Metabolites related to CK biosynthesis and degradation.</a:t>
            </a:r>
            <a:endParaRPr lang="fr-FR" sz="1100" dirty="0">
              <a:solidFill>
                <a:srgbClr val="000000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803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2956</TotalTime>
  <Words>84</Words>
  <Application>Microsoft Macintosh PowerPoint</Application>
  <PresentationFormat>Personnalisé</PresentationFormat>
  <Paragraphs>31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Times New Roman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office</cp:lastModifiedBy>
  <cp:revision>85</cp:revision>
  <dcterms:created xsi:type="dcterms:W3CDTF">2023-03-29T00:41:45Z</dcterms:created>
  <dcterms:modified xsi:type="dcterms:W3CDTF">2023-05-29T14:01:50Z</dcterms:modified>
</cp:coreProperties>
</file>