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86EF7-40F5-4E93-9FAD-C4E5E20828CB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E402-3B85-4DB5-9FDF-9829A845AED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290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86EF7-40F5-4E93-9FAD-C4E5E20828CB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E402-3B85-4DB5-9FDF-9829A845AED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943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86EF7-40F5-4E93-9FAD-C4E5E20828CB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E402-3B85-4DB5-9FDF-9829A845AED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3355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86EF7-40F5-4E93-9FAD-C4E5E20828CB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E402-3B85-4DB5-9FDF-9829A845AED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4681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86EF7-40F5-4E93-9FAD-C4E5E20828CB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E402-3B85-4DB5-9FDF-9829A845AED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6480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86EF7-40F5-4E93-9FAD-C4E5E20828CB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E402-3B85-4DB5-9FDF-9829A845AED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7983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86EF7-40F5-4E93-9FAD-C4E5E20828CB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E402-3B85-4DB5-9FDF-9829A845AED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320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86EF7-40F5-4E93-9FAD-C4E5E20828CB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E402-3B85-4DB5-9FDF-9829A845AED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760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86EF7-40F5-4E93-9FAD-C4E5E20828CB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E402-3B85-4DB5-9FDF-9829A845AED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7119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86EF7-40F5-4E93-9FAD-C4E5E20828CB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E402-3B85-4DB5-9FDF-9829A845AED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3176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86EF7-40F5-4E93-9FAD-C4E5E20828CB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E402-3B85-4DB5-9FDF-9829A845AED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1536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86EF7-40F5-4E93-9FAD-C4E5E20828CB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7E402-3B85-4DB5-9FDF-9829A845AED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3674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6475" t="6655"/>
          <a:stretch/>
        </p:blipFill>
        <p:spPr bwMode="auto">
          <a:xfrm>
            <a:off x="481776" y="166587"/>
            <a:ext cx="3063347" cy="2924342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/>
          <a:srcRect l="10613"/>
          <a:stretch/>
        </p:blipFill>
        <p:spPr bwMode="auto">
          <a:xfrm>
            <a:off x="3875323" y="0"/>
            <a:ext cx="3087673" cy="3218243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3"/>
          <p:cNvSpPr txBox="1"/>
          <p:nvPr/>
        </p:nvSpPr>
        <p:spPr>
          <a:xfrm>
            <a:off x="151576" y="57110"/>
            <a:ext cx="330200" cy="379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en-IN" sz="14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7"/>
          <p:cNvPicPr/>
          <p:nvPr/>
        </p:nvPicPr>
        <p:blipFill rotWithShape="1">
          <a:blip r:embed="rId4"/>
          <a:srcRect t="13445" b="2244"/>
          <a:stretch/>
        </p:blipFill>
        <p:spPr bwMode="auto">
          <a:xfrm>
            <a:off x="6962996" y="356134"/>
            <a:ext cx="5229004" cy="25029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/>
          <p:nvPr/>
        </p:nvSpPr>
        <p:spPr>
          <a:xfrm>
            <a:off x="3388948" y="71665"/>
            <a:ext cx="312349" cy="365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en-I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6806821" y="33176"/>
            <a:ext cx="312349" cy="365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en-I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Picture 10"/>
          <p:cNvPicPr/>
          <p:nvPr/>
        </p:nvPicPr>
        <p:blipFill rotWithShape="1">
          <a:blip r:embed="rId5"/>
          <a:srcRect t="10848" b="5063"/>
          <a:stretch/>
        </p:blipFill>
        <p:spPr bwMode="auto">
          <a:xfrm>
            <a:off x="811976" y="3173226"/>
            <a:ext cx="4383182" cy="21333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"/>
          <a:stretch/>
        </p:blipFill>
        <p:spPr bwMode="auto">
          <a:xfrm>
            <a:off x="7097972" y="2759586"/>
            <a:ext cx="4122783" cy="29606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3"/>
          <p:cNvSpPr txBox="1"/>
          <p:nvPr/>
        </p:nvSpPr>
        <p:spPr>
          <a:xfrm>
            <a:off x="169427" y="3326952"/>
            <a:ext cx="312349" cy="365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en-I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Box 3"/>
          <p:cNvSpPr txBox="1"/>
          <p:nvPr/>
        </p:nvSpPr>
        <p:spPr>
          <a:xfrm>
            <a:off x="6785623" y="3251419"/>
            <a:ext cx="312349" cy="365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en-I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1776" y="5883637"/>
            <a:ext cx="112272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 1.</a:t>
            </a:r>
            <a:r>
              <a:rPr lang="en-IN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Ab initio </a:t>
            </a:r>
            <a:r>
              <a:rPr lang="en-IN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protein structure prediction and modelling of MPXV surface proteins (C-QUARK/trRosetta /Swiss-model ), Predicted localization, ERRAT value, Verify3D plot, and Ramachandran Plot (Procheck) of  MPXV surface proteins</a:t>
            </a:r>
            <a:r>
              <a:rPr lang="pt-BR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-Q8V4U9 (A30L), Q8V4V7 (A21L), Q8V4Y0 (E8L), Q8V4Z8 (M5R), Q8V503 (G10R) and Q8V509 (G2L)</a:t>
            </a:r>
            <a:r>
              <a:rPr lang="en-IN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IN" sz="1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IN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Modelled Protein structures of six Monkeypox virus (MPXV) surface proteins. </a:t>
            </a:r>
            <a:r>
              <a:rPr lang="en-IN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IN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me</a:t>
            </a:r>
            <a:r>
              <a:rPr lang="en-IN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mbrane topology of MPXV proteins are shown.</a:t>
            </a:r>
            <a:r>
              <a:rPr lang="en-IN" sz="1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r>
              <a:rPr lang="en-IN" sz="12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ERRAT value of quality factor for MPXV proteins are given. </a:t>
            </a:r>
            <a:r>
              <a:rPr lang="en-US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 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Verify3D plots for MPXV surface proteins are demonstrated. </a:t>
            </a: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Ramachandran plot for the models of MPXV surface proteins are given.</a:t>
            </a:r>
            <a:endParaRPr lang="en-IN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26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4" t="6175" r="3896" b="4323"/>
          <a:stretch/>
        </p:blipFill>
        <p:spPr bwMode="auto">
          <a:xfrm>
            <a:off x="517827" y="0"/>
            <a:ext cx="3631565" cy="21774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1" r="13095"/>
          <a:stretch/>
        </p:blipFill>
        <p:spPr bwMode="auto">
          <a:xfrm>
            <a:off x="4515642" y="29419"/>
            <a:ext cx="2387434" cy="3148832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/>
          <p:nvPr/>
        </p:nvPicPr>
        <p:blipFill rotWithShape="1">
          <a:blip r:embed="rId4"/>
          <a:srcRect l="3415" t="13284" r="5372" b="1296"/>
          <a:stretch/>
        </p:blipFill>
        <p:spPr bwMode="auto">
          <a:xfrm>
            <a:off x="7370598" y="0"/>
            <a:ext cx="4563413" cy="23278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3"/>
          <p:cNvSpPr txBox="1"/>
          <p:nvPr/>
        </p:nvSpPr>
        <p:spPr>
          <a:xfrm>
            <a:off x="151576" y="57110"/>
            <a:ext cx="330200" cy="379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en-IN" sz="14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4350542" y="115131"/>
            <a:ext cx="330200" cy="379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en-I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7083382" y="118794"/>
            <a:ext cx="330200" cy="379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en-I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7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" t="1993" r="11571"/>
          <a:stretch/>
        </p:blipFill>
        <p:spPr bwMode="auto">
          <a:xfrm>
            <a:off x="481776" y="2392693"/>
            <a:ext cx="4121490" cy="36502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3"/>
          <p:cNvSpPr txBox="1"/>
          <p:nvPr/>
        </p:nvSpPr>
        <p:spPr>
          <a:xfrm>
            <a:off x="118966" y="2579631"/>
            <a:ext cx="330200" cy="379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en-I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7594712" y="2769179"/>
            <a:ext cx="330200" cy="379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en-I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991" y="2392693"/>
            <a:ext cx="2996951" cy="375362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16676" y="6124256"/>
            <a:ext cx="11835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1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 2.</a:t>
            </a:r>
            <a:r>
              <a:rPr lang="en-IN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Ab initio </a:t>
            </a:r>
            <a:r>
              <a:rPr lang="en-IN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protein structure prediction and </a:t>
            </a:r>
            <a:r>
              <a:rPr lang="en-IN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modelling (C-QUARK/trRosetta/Swiss-model </a:t>
            </a:r>
            <a:r>
              <a:rPr lang="en-IN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Predicted localization, ERRAT value, Verify3D plot, and Ramachandran Plot (Procheck) of human antimicrobial peptides (hAMPs)Histatin 1-9. </a:t>
            </a:r>
            <a:r>
              <a:rPr lang="en-IN" sz="1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IN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Modelled Protein structures of Histatins.</a:t>
            </a:r>
            <a:r>
              <a:rPr lang="en-IN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IN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me</a:t>
            </a:r>
            <a:r>
              <a:rPr lang="en-IN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mbrane topology of Histatins are shown. </a:t>
            </a:r>
            <a:r>
              <a:rPr lang="en-IN" sz="1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IN" sz="12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ERRAT value of quality factor for Histatins are given. </a:t>
            </a:r>
            <a:r>
              <a:rPr lang="en-US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 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Verify3D plots for Histatins are demonstrated. </a:t>
            </a:r>
            <a:r>
              <a:rPr lang="en-US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Ramachandran plot for the models of Histatins are given.</a:t>
            </a:r>
            <a:endParaRPr lang="en-IN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IN" sz="1200" dirty="0"/>
          </a:p>
        </p:txBody>
      </p:sp>
    </p:spTree>
    <p:extLst>
      <p:ext uri="{BB962C8B-B14F-4D97-AF65-F5344CB8AC3E}">
        <p14:creationId xmlns:p14="http://schemas.microsoft.com/office/powerpoint/2010/main" val="284809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6377" t="8065" r="1806"/>
          <a:stretch/>
        </p:blipFill>
        <p:spPr bwMode="auto">
          <a:xfrm>
            <a:off x="707898" y="314039"/>
            <a:ext cx="4994275" cy="20866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5394"/>
          <a:stretch/>
        </p:blipFill>
        <p:spPr bwMode="auto">
          <a:xfrm>
            <a:off x="707898" y="2853086"/>
            <a:ext cx="5493385" cy="29914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3243" y="343549"/>
            <a:ext cx="330200" cy="379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en-IN" sz="14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293243" y="2663539"/>
            <a:ext cx="330200" cy="379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en-IN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243" y="6024615"/>
            <a:ext cx="113878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 3.</a:t>
            </a:r>
            <a:r>
              <a:rPr lang="en-IN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MPXV surface proteins Local Distance Difference Test (LDDT). Template Modeling score (TM-score) of respective proteins. </a:t>
            </a:r>
            <a:r>
              <a:rPr lang="en-IN" sz="12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Local Distance Difference Test (LDDT) for MPXV surface proteins are performed according to the amino acid position. </a:t>
            </a:r>
            <a:r>
              <a:rPr lang="en-IN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IN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TM-score for MPXV proteins are displayed. TM scores above 0.5 may be considered high.</a:t>
            </a:r>
            <a:endParaRPr lang="en-I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253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282</Words>
  <Application>Microsoft Office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12</cp:revision>
  <dcterms:created xsi:type="dcterms:W3CDTF">2023-05-10T11:23:44Z</dcterms:created>
  <dcterms:modified xsi:type="dcterms:W3CDTF">2023-05-12T11:23:47Z</dcterms:modified>
</cp:coreProperties>
</file>