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87" r:id="rId2"/>
    <p:sldId id="329"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88745" autoAdjust="0"/>
  </p:normalViewPr>
  <p:slideViewPr>
    <p:cSldViewPr snapToGrid="0">
      <p:cViewPr varScale="1">
        <p:scale>
          <a:sx n="68" d="100"/>
          <a:sy n="68" d="100"/>
        </p:scale>
        <p:origin x="1302"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9F28C-D935-403B-B586-B442A4183DD6}" type="datetimeFigureOut">
              <a:rPr kumimoji="1" lang="ja-JP" altLang="en-US" smtClean="0"/>
              <a:t>2020/12/19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8BA9D5-3034-43D2-B14E-C5204C58CB3E}" type="slidenum">
              <a:rPr kumimoji="1" lang="ja-JP" altLang="en-US" smtClean="0"/>
              <a:t>‹#›</a:t>
            </a:fld>
            <a:endParaRPr kumimoji="1" lang="ja-JP" altLang="en-US"/>
          </a:p>
        </p:txBody>
      </p:sp>
    </p:spTree>
    <p:extLst>
      <p:ext uri="{BB962C8B-B14F-4D97-AF65-F5344CB8AC3E}">
        <p14:creationId xmlns:p14="http://schemas.microsoft.com/office/powerpoint/2010/main" val="1460274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変性すべり症を対象として、</a:t>
            </a:r>
            <a:r>
              <a:rPr kumimoji="1" lang="en-US" altLang="ja-JP" dirty="0"/>
              <a:t>XLIF</a:t>
            </a:r>
            <a:r>
              <a:rPr kumimoji="1" lang="ja-JP" altLang="en-US" dirty="0"/>
              <a:t>と側臥位</a:t>
            </a:r>
            <a:r>
              <a:rPr kumimoji="1" lang="en-US" altLang="ja-JP" dirty="0"/>
              <a:t>PPS</a:t>
            </a:r>
            <a:r>
              <a:rPr kumimoji="1" lang="ja-JP" altLang="en-US" dirty="0"/>
              <a:t>による固定術を施行しました。</a:t>
            </a:r>
            <a:endParaRPr kumimoji="1" lang="en-US" altLang="ja-JP" dirty="0"/>
          </a:p>
          <a:p>
            <a:r>
              <a:rPr kumimoji="1" lang="ja-JP" altLang="en-US" dirty="0"/>
              <a:t>全例</a:t>
            </a:r>
            <a:r>
              <a:rPr kumimoji="1" lang="en-US" altLang="ja-JP" dirty="0"/>
              <a:t>L4</a:t>
            </a:r>
            <a:r>
              <a:rPr kumimoji="1" lang="ja-JP" altLang="en-US" dirty="0"/>
              <a:t>の</a:t>
            </a:r>
            <a:r>
              <a:rPr kumimoji="1" lang="en-US" altLang="ja-JP" dirty="0" err="1"/>
              <a:t>Meyerding</a:t>
            </a:r>
            <a:r>
              <a:rPr kumimoji="1" lang="ja-JP" altLang="en-US" dirty="0"/>
              <a:t>分類</a:t>
            </a:r>
            <a:r>
              <a:rPr kumimoji="1" lang="en-US" altLang="ja-JP" dirty="0"/>
              <a:t>grade</a:t>
            </a:r>
            <a:r>
              <a:rPr kumimoji="1" lang="ja-JP" altLang="en-US" dirty="0"/>
              <a:t>２の変性すべり症でした。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B18BA9D5-3034-43D2-B14E-C5204C58CB3E}" type="slidenum">
              <a:rPr kumimoji="1" lang="ja-JP" altLang="en-US" smtClean="0"/>
              <a:t>1</a:t>
            </a:fld>
            <a:endParaRPr kumimoji="1" lang="ja-JP" altLang="en-US"/>
          </a:p>
        </p:txBody>
      </p:sp>
    </p:spTree>
    <p:extLst>
      <p:ext uri="{BB962C8B-B14F-4D97-AF65-F5344CB8AC3E}">
        <p14:creationId xmlns:p14="http://schemas.microsoft.com/office/powerpoint/2010/main" val="3350390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変性すべり症を対象として、</a:t>
            </a:r>
            <a:r>
              <a:rPr kumimoji="1" lang="en-US" altLang="ja-JP" dirty="0"/>
              <a:t>XLIF</a:t>
            </a:r>
            <a:r>
              <a:rPr kumimoji="1" lang="ja-JP" altLang="en-US" dirty="0"/>
              <a:t>と側臥位</a:t>
            </a:r>
            <a:r>
              <a:rPr kumimoji="1" lang="en-US" altLang="ja-JP" dirty="0"/>
              <a:t>PPS</a:t>
            </a:r>
            <a:r>
              <a:rPr kumimoji="1" lang="ja-JP" altLang="en-US" dirty="0"/>
              <a:t>による固定術を施行しました。</a:t>
            </a:r>
            <a:endParaRPr kumimoji="1" lang="en-US" altLang="ja-JP" dirty="0"/>
          </a:p>
          <a:p>
            <a:r>
              <a:rPr kumimoji="1" lang="ja-JP" altLang="en-US" dirty="0"/>
              <a:t>全例</a:t>
            </a:r>
            <a:r>
              <a:rPr kumimoji="1" lang="en-US" altLang="ja-JP" dirty="0"/>
              <a:t>L4</a:t>
            </a:r>
            <a:r>
              <a:rPr kumimoji="1" lang="ja-JP" altLang="en-US" dirty="0"/>
              <a:t>の</a:t>
            </a:r>
            <a:r>
              <a:rPr kumimoji="1" lang="en-US" altLang="ja-JP" dirty="0" err="1"/>
              <a:t>Meyerding</a:t>
            </a:r>
            <a:r>
              <a:rPr kumimoji="1" lang="ja-JP" altLang="en-US" dirty="0"/>
              <a:t>分類</a:t>
            </a:r>
            <a:r>
              <a:rPr kumimoji="1" lang="en-US" altLang="ja-JP" dirty="0"/>
              <a:t>grade</a:t>
            </a:r>
            <a:r>
              <a:rPr kumimoji="1" lang="ja-JP" altLang="en-US" dirty="0"/>
              <a:t>２の変性すべり症でした。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B18BA9D5-3034-43D2-B14E-C5204C58CB3E}" type="slidenum">
              <a:rPr kumimoji="1" lang="ja-JP" altLang="en-US" smtClean="0"/>
              <a:t>2</a:t>
            </a:fld>
            <a:endParaRPr kumimoji="1" lang="ja-JP" altLang="en-US"/>
          </a:p>
        </p:txBody>
      </p:sp>
    </p:spTree>
    <p:extLst>
      <p:ext uri="{BB962C8B-B14F-4D97-AF65-F5344CB8AC3E}">
        <p14:creationId xmlns:p14="http://schemas.microsoft.com/office/powerpoint/2010/main" val="292759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4322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482819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4053105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86267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84338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14431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3122304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340110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79172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149507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542792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31709A-E44D-40D5-BB5E-DE7BA6CAAF25}" type="datetimeFigureOut">
              <a:rPr kumimoji="1" lang="ja-JP" altLang="en-US" smtClean="0"/>
              <a:t>2020/12/19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1541960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326208-3D37-480E-ACC2-73BA173655A0}"/>
              </a:ext>
            </a:extLst>
          </p:cNvPr>
          <p:cNvSpPr>
            <a:spLocks noGrp="1"/>
          </p:cNvSpPr>
          <p:nvPr>
            <p:ph type="title"/>
          </p:nvPr>
        </p:nvSpPr>
        <p:spPr>
          <a:xfrm>
            <a:off x="636670" y="5253677"/>
            <a:ext cx="7886700" cy="789906"/>
          </a:xfrm>
        </p:spPr>
        <p:txBody>
          <a:bodyPr>
            <a:noAutofit/>
          </a:bodyPr>
          <a:lstStyle/>
          <a:p>
            <a:pPr algn="ctr"/>
            <a:r>
              <a:rPr kumimoji="1" lang="en-US" altLang="ja-JP" sz="2000" dirty="0">
                <a:latin typeface="Times New Roman" panose="02020603050405020304" pitchFamily="18" charset="0"/>
                <a:ea typeface="メイリオ" panose="020B0604030504040204" pitchFamily="50" charset="-128"/>
                <a:cs typeface="Times New Roman" panose="02020603050405020304" pitchFamily="18" charset="0"/>
              </a:rPr>
              <a:t>Table 1</a:t>
            </a:r>
            <a:r>
              <a:rPr lang="ja-JP" altLang="en-US" sz="2000" dirty="0">
                <a:latin typeface="Times New Roman" panose="02020603050405020304" pitchFamily="18" charset="0"/>
                <a:ea typeface="メイリオ" panose="020B0604030504040204" pitchFamily="50" charset="-128"/>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Clinical characteristics of patients</a:t>
            </a:r>
            <a:endParaRPr kumimoji="1" lang="ja-JP" altLang="en-US" sz="2000" dirty="0">
              <a:latin typeface="Times New Roman" panose="02020603050405020304" pitchFamily="18" charset="0"/>
              <a:ea typeface="メイリオ" panose="020B0604030504040204" pitchFamily="50" charset="-128"/>
              <a:cs typeface="Times New Roman" panose="02020603050405020304" pitchFamily="18" charset="0"/>
            </a:endParaRPr>
          </a:p>
        </p:txBody>
      </p:sp>
      <p:graphicFrame>
        <p:nvGraphicFramePr>
          <p:cNvPr id="4" name="表 3">
            <a:extLst>
              <a:ext uri="{FF2B5EF4-FFF2-40B4-BE49-F238E27FC236}">
                <a16:creationId xmlns:a16="http://schemas.microsoft.com/office/drawing/2014/main" id="{1B3FF840-9C30-4874-8D86-78DCDBEC3035}"/>
              </a:ext>
            </a:extLst>
          </p:cNvPr>
          <p:cNvGraphicFramePr>
            <a:graphicFrameLocks noGrp="1"/>
          </p:cNvGraphicFramePr>
          <p:nvPr>
            <p:extLst>
              <p:ext uri="{D42A27DB-BD31-4B8C-83A1-F6EECF244321}">
                <p14:modId xmlns:p14="http://schemas.microsoft.com/office/powerpoint/2010/main" val="1814249908"/>
              </p:ext>
            </p:extLst>
          </p:nvPr>
        </p:nvGraphicFramePr>
        <p:xfrm>
          <a:off x="256673" y="350821"/>
          <a:ext cx="8630653" cy="4370919"/>
        </p:xfrm>
        <a:graphic>
          <a:graphicData uri="http://schemas.openxmlformats.org/drawingml/2006/table">
            <a:tbl>
              <a:tblPr firstRow="1" bandRow="1">
                <a:tableStyleId>{2D5ABB26-0587-4C30-8999-92F81FD0307C}</a:tableStyleId>
              </a:tblPr>
              <a:tblGrid>
                <a:gridCol w="858877">
                  <a:extLst>
                    <a:ext uri="{9D8B030D-6E8A-4147-A177-3AD203B41FA5}">
                      <a16:colId xmlns:a16="http://schemas.microsoft.com/office/drawing/2014/main" val="4256911722"/>
                    </a:ext>
                  </a:extLst>
                </a:gridCol>
                <a:gridCol w="2070210">
                  <a:extLst>
                    <a:ext uri="{9D8B030D-6E8A-4147-A177-3AD203B41FA5}">
                      <a16:colId xmlns:a16="http://schemas.microsoft.com/office/drawing/2014/main" val="4229534602"/>
                    </a:ext>
                  </a:extLst>
                </a:gridCol>
                <a:gridCol w="1969224">
                  <a:extLst>
                    <a:ext uri="{9D8B030D-6E8A-4147-A177-3AD203B41FA5}">
                      <a16:colId xmlns:a16="http://schemas.microsoft.com/office/drawing/2014/main" val="2380570556"/>
                    </a:ext>
                  </a:extLst>
                </a:gridCol>
                <a:gridCol w="1683098">
                  <a:extLst>
                    <a:ext uri="{9D8B030D-6E8A-4147-A177-3AD203B41FA5}">
                      <a16:colId xmlns:a16="http://schemas.microsoft.com/office/drawing/2014/main" val="1893393376"/>
                    </a:ext>
                  </a:extLst>
                </a:gridCol>
                <a:gridCol w="2049244">
                  <a:extLst>
                    <a:ext uri="{9D8B030D-6E8A-4147-A177-3AD203B41FA5}">
                      <a16:colId xmlns:a16="http://schemas.microsoft.com/office/drawing/2014/main" val="373913757"/>
                    </a:ext>
                  </a:extLst>
                </a:gridCol>
              </a:tblGrid>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Case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Level of </a:t>
                      </a:r>
                      <a:r>
                        <a:rPr kumimoji="1" lang="en-US" altLang="ja-JP" sz="1600" dirty="0" err="1">
                          <a:latin typeface="Times New Roman" panose="02020603050405020304" pitchFamily="18" charset="0"/>
                          <a:cs typeface="Times New Roman" panose="02020603050405020304" pitchFamily="18" charset="0"/>
                        </a:rPr>
                        <a:t>Spodylolisthesis</a:t>
                      </a:r>
                      <a:endParaRPr kumimoji="1" lang="en-US" altLang="ja-JP" sz="16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600" dirty="0" err="1">
                          <a:latin typeface="Times New Roman" panose="02020603050405020304" pitchFamily="18" charset="0"/>
                          <a:cs typeface="Times New Roman" panose="02020603050405020304" pitchFamily="18" charset="0"/>
                        </a:rPr>
                        <a:t>Meyerding</a:t>
                      </a:r>
                      <a:r>
                        <a:rPr kumimoji="1" lang="en-US" altLang="ja-JP" sz="1600" dirty="0">
                          <a:latin typeface="Times New Roman" panose="02020603050405020304" pitchFamily="18" charset="0"/>
                          <a:cs typeface="Times New Roman" panose="02020603050405020304" pitchFamily="18" charset="0"/>
                        </a:rPr>
                        <a:t> classification</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Fusion</a:t>
                      </a:r>
                      <a:r>
                        <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rPr>
                        <a:t> </a:t>
                      </a: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level</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Follow-up</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period</a:t>
                      </a:r>
                    </a:p>
                    <a:p>
                      <a:pPr algn="ctr"/>
                      <a:r>
                        <a:rPr kumimoji="1" lang="en-US" altLang="ja-JP" sz="1600" dirty="0">
                          <a:latin typeface="Times New Roman" panose="02020603050405020304" pitchFamily="18" charset="0"/>
                          <a:cs typeface="Times New Roman" panose="02020603050405020304" pitchFamily="18" charset="0"/>
                        </a:rPr>
                        <a:t>(mos.)</a:t>
                      </a:r>
                      <a:endPar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2843506740"/>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1</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19</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2912139066"/>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2</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19</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1893831331"/>
                  </a:ext>
                </a:extLst>
              </a:tr>
              <a:tr h="624417">
                <a:tc>
                  <a:txBody>
                    <a:bodyPr/>
                    <a:lstStyle/>
                    <a:p>
                      <a:pPr algn="ctr"/>
                      <a:r>
                        <a:rPr kumimoji="1" lang="en-US" altLang="ja-JP" sz="1600" dirty="0">
                          <a:latin typeface="Times New Roman" panose="02020603050405020304" pitchFamily="18" charset="0"/>
                          <a:cs typeface="Times New Roman" panose="02020603050405020304" pitchFamily="18" charset="0"/>
                        </a:rPr>
                        <a:t>3</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 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L3-5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18</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1299545637"/>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14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1127925119"/>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12</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3334794429"/>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6</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L3-5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10</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2306885102"/>
                  </a:ext>
                </a:extLst>
              </a:tr>
            </a:tbl>
          </a:graphicData>
        </a:graphic>
      </p:graphicFrame>
      <p:cxnSp>
        <p:nvCxnSpPr>
          <p:cNvPr id="8" name="直線コネクタ 7">
            <a:extLst>
              <a:ext uri="{FF2B5EF4-FFF2-40B4-BE49-F238E27FC236}">
                <a16:creationId xmlns:a16="http://schemas.microsoft.com/office/drawing/2014/main" id="{151CEFDF-5344-4D69-AA16-00DB5F1BC317}"/>
              </a:ext>
            </a:extLst>
          </p:cNvPr>
          <p:cNvCxnSpPr/>
          <p:nvPr/>
        </p:nvCxnSpPr>
        <p:spPr>
          <a:xfrm>
            <a:off x="256674" y="348414"/>
            <a:ext cx="86466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4A2D23A6-9ABF-463D-80EF-FB2CB31DF6B2}"/>
              </a:ext>
            </a:extLst>
          </p:cNvPr>
          <p:cNvCxnSpPr/>
          <p:nvPr/>
        </p:nvCxnSpPr>
        <p:spPr>
          <a:xfrm>
            <a:off x="248653" y="4710387"/>
            <a:ext cx="86466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830F29FD-D581-4E7E-A2BF-E4C68AE6E158}"/>
              </a:ext>
            </a:extLst>
          </p:cNvPr>
          <p:cNvCxnSpPr/>
          <p:nvPr/>
        </p:nvCxnSpPr>
        <p:spPr>
          <a:xfrm>
            <a:off x="240634" y="977184"/>
            <a:ext cx="86466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398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326208-3D37-480E-ACC2-73BA173655A0}"/>
              </a:ext>
            </a:extLst>
          </p:cNvPr>
          <p:cNvSpPr>
            <a:spLocks noGrp="1"/>
          </p:cNvSpPr>
          <p:nvPr>
            <p:ph type="title"/>
          </p:nvPr>
        </p:nvSpPr>
        <p:spPr>
          <a:xfrm>
            <a:off x="267286" y="5449163"/>
            <a:ext cx="8623496" cy="1315753"/>
          </a:xfrm>
        </p:spPr>
        <p:txBody>
          <a:bodyPr>
            <a:noAutofit/>
          </a:bodyPr>
          <a:lstStyle/>
          <a:p>
            <a:r>
              <a:rPr lang="en-US" altLang="ja-JP" sz="1400" dirty="0">
                <a:latin typeface="Times New Roman" panose="02020603050405020304" pitchFamily="18" charset="0"/>
                <a:cs typeface="Times New Roman" panose="02020603050405020304" pitchFamily="18" charset="0"/>
              </a:rPr>
              <a:t>Table 2. Clinical and radiological results. Regarding clinical results, measurements of vertebral slippage and disc heights using lateral lumbar radiography before and after surgical correction, and low back and leg pain using VAS score and ODI before surgical treatment and at the latest clinical follow-up were performed. Bone union pattern by </a:t>
            </a:r>
            <a:r>
              <a:rPr lang="en-US" altLang="ja-JP" sz="1400" dirty="0" err="1">
                <a:latin typeface="Times New Roman" panose="02020603050405020304" pitchFamily="18" charset="0"/>
                <a:cs typeface="Times New Roman" panose="02020603050405020304" pitchFamily="18" charset="0"/>
              </a:rPr>
              <a:t>Proietti</a:t>
            </a:r>
            <a:r>
              <a:rPr lang="en-US" altLang="ja-JP" sz="1400" dirty="0">
                <a:latin typeface="Times New Roman" panose="02020603050405020304" pitchFamily="18" charset="0"/>
                <a:cs typeface="Times New Roman" panose="02020603050405020304" pitchFamily="18" charset="0"/>
              </a:rPr>
              <a:t> classification was evaluated 12 months after surgery, and cage subsidence was examined at the final observation.</a:t>
            </a:r>
            <a:endParaRPr kumimoji="1" lang="ja-JP" altLang="en-US" sz="1400" dirty="0">
              <a:latin typeface="Times New Roman" panose="02020603050405020304" pitchFamily="18" charset="0"/>
              <a:ea typeface="メイリオ" panose="020B0604030504040204" pitchFamily="50" charset="-128"/>
              <a:cs typeface="Times New Roman" panose="02020603050405020304" pitchFamily="18" charset="0"/>
            </a:endParaRPr>
          </a:p>
        </p:txBody>
      </p:sp>
      <p:graphicFrame>
        <p:nvGraphicFramePr>
          <p:cNvPr id="4" name="表 3">
            <a:extLst>
              <a:ext uri="{FF2B5EF4-FFF2-40B4-BE49-F238E27FC236}">
                <a16:creationId xmlns:a16="http://schemas.microsoft.com/office/drawing/2014/main" id="{1B3FF840-9C30-4874-8D86-78DCDBEC3035}"/>
              </a:ext>
            </a:extLst>
          </p:cNvPr>
          <p:cNvGraphicFramePr>
            <a:graphicFrameLocks noGrp="1"/>
          </p:cNvGraphicFramePr>
          <p:nvPr>
            <p:extLst>
              <p:ext uri="{D42A27DB-BD31-4B8C-83A1-F6EECF244321}">
                <p14:modId xmlns:p14="http://schemas.microsoft.com/office/powerpoint/2010/main" val="2702534805"/>
              </p:ext>
            </p:extLst>
          </p:nvPr>
        </p:nvGraphicFramePr>
        <p:xfrm>
          <a:off x="0" y="93084"/>
          <a:ext cx="9143995" cy="4527447"/>
        </p:xfrm>
        <a:graphic>
          <a:graphicData uri="http://schemas.openxmlformats.org/drawingml/2006/table">
            <a:tbl>
              <a:tblPr firstRow="1" bandRow="1">
                <a:tableStyleId>{2D5ABB26-0587-4C30-8999-92F81FD0307C}</a:tableStyleId>
              </a:tblPr>
              <a:tblGrid>
                <a:gridCol w="403412">
                  <a:extLst>
                    <a:ext uri="{9D8B030D-6E8A-4147-A177-3AD203B41FA5}">
                      <a16:colId xmlns:a16="http://schemas.microsoft.com/office/drawing/2014/main" val="4256911722"/>
                    </a:ext>
                  </a:extLst>
                </a:gridCol>
                <a:gridCol w="466164">
                  <a:extLst>
                    <a:ext uri="{9D8B030D-6E8A-4147-A177-3AD203B41FA5}">
                      <a16:colId xmlns:a16="http://schemas.microsoft.com/office/drawing/2014/main" val="371772979"/>
                    </a:ext>
                  </a:extLst>
                </a:gridCol>
                <a:gridCol w="412377">
                  <a:extLst>
                    <a:ext uri="{9D8B030D-6E8A-4147-A177-3AD203B41FA5}">
                      <a16:colId xmlns:a16="http://schemas.microsoft.com/office/drawing/2014/main" val="3198564246"/>
                    </a:ext>
                  </a:extLst>
                </a:gridCol>
                <a:gridCol w="421341">
                  <a:extLst>
                    <a:ext uri="{9D8B030D-6E8A-4147-A177-3AD203B41FA5}">
                      <a16:colId xmlns:a16="http://schemas.microsoft.com/office/drawing/2014/main" val="3803200802"/>
                    </a:ext>
                  </a:extLst>
                </a:gridCol>
                <a:gridCol w="531561">
                  <a:extLst>
                    <a:ext uri="{9D8B030D-6E8A-4147-A177-3AD203B41FA5}">
                      <a16:colId xmlns:a16="http://schemas.microsoft.com/office/drawing/2014/main" val="557267725"/>
                    </a:ext>
                  </a:extLst>
                </a:gridCol>
                <a:gridCol w="580941">
                  <a:extLst>
                    <a:ext uri="{9D8B030D-6E8A-4147-A177-3AD203B41FA5}">
                      <a16:colId xmlns:a16="http://schemas.microsoft.com/office/drawing/2014/main" val="3672116618"/>
                    </a:ext>
                  </a:extLst>
                </a:gridCol>
                <a:gridCol w="554357">
                  <a:extLst>
                    <a:ext uri="{9D8B030D-6E8A-4147-A177-3AD203B41FA5}">
                      <a16:colId xmlns:a16="http://schemas.microsoft.com/office/drawing/2014/main" val="4229534602"/>
                    </a:ext>
                  </a:extLst>
                </a:gridCol>
                <a:gridCol w="535327">
                  <a:extLst>
                    <a:ext uri="{9D8B030D-6E8A-4147-A177-3AD203B41FA5}">
                      <a16:colId xmlns:a16="http://schemas.microsoft.com/office/drawing/2014/main" val="3167527139"/>
                    </a:ext>
                  </a:extLst>
                </a:gridCol>
                <a:gridCol w="626104">
                  <a:extLst>
                    <a:ext uri="{9D8B030D-6E8A-4147-A177-3AD203B41FA5}">
                      <a16:colId xmlns:a16="http://schemas.microsoft.com/office/drawing/2014/main" val="1893393376"/>
                    </a:ext>
                  </a:extLst>
                </a:gridCol>
                <a:gridCol w="689863">
                  <a:extLst>
                    <a:ext uri="{9D8B030D-6E8A-4147-A177-3AD203B41FA5}">
                      <a16:colId xmlns:a16="http://schemas.microsoft.com/office/drawing/2014/main" val="3961241997"/>
                    </a:ext>
                  </a:extLst>
                </a:gridCol>
                <a:gridCol w="661513">
                  <a:extLst>
                    <a:ext uri="{9D8B030D-6E8A-4147-A177-3AD203B41FA5}">
                      <a16:colId xmlns:a16="http://schemas.microsoft.com/office/drawing/2014/main" val="744794752"/>
                    </a:ext>
                  </a:extLst>
                </a:gridCol>
                <a:gridCol w="661513">
                  <a:extLst>
                    <a:ext uri="{9D8B030D-6E8A-4147-A177-3AD203B41FA5}">
                      <a16:colId xmlns:a16="http://schemas.microsoft.com/office/drawing/2014/main" val="1254313456"/>
                    </a:ext>
                  </a:extLst>
                </a:gridCol>
                <a:gridCol w="633162">
                  <a:extLst>
                    <a:ext uri="{9D8B030D-6E8A-4147-A177-3AD203B41FA5}">
                      <a16:colId xmlns:a16="http://schemas.microsoft.com/office/drawing/2014/main" val="2802401319"/>
                    </a:ext>
                  </a:extLst>
                </a:gridCol>
                <a:gridCol w="567871">
                  <a:extLst>
                    <a:ext uri="{9D8B030D-6E8A-4147-A177-3AD203B41FA5}">
                      <a16:colId xmlns:a16="http://schemas.microsoft.com/office/drawing/2014/main" val="4241153886"/>
                    </a:ext>
                  </a:extLst>
                </a:gridCol>
                <a:gridCol w="762000">
                  <a:extLst>
                    <a:ext uri="{9D8B030D-6E8A-4147-A177-3AD203B41FA5}">
                      <a16:colId xmlns:a16="http://schemas.microsoft.com/office/drawing/2014/main" val="723077527"/>
                    </a:ext>
                  </a:extLst>
                </a:gridCol>
                <a:gridCol w="636489">
                  <a:extLst>
                    <a:ext uri="{9D8B030D-6E8A-4147-A177-3AD203B41FA5}">
                      <a16:colId xmlns:a16="http://schemas.microsoft.com/office/drawing/2014/main" val="373913757"/>
                    </a:ext>
                  </a:extLst>
                </a:gridCol>
              </a:tblGrid>
              <a:tr h="436193">
                <a:tc rowSpan="2">
                  <a:txBody>
                    <a:bodyPr/>
                    <a:lstStyle/>
                    <a:p>
                      <a:pPr algn="ctr"/>
                      <a:r>
                        <a:rPr kumimoji="1" lang="en-US" altLang="ja-JP" sz="800" dirty="0">
                          <a:latin typeface="Times New Roman" panose="02020603050405020304" pitchFamily="18" charset="0"/>
                          <a:cs typeface="Times New Roman" panose="02020603050405020304" pitchFamily="18" charset="0"/>
                        </a:rPr>
                        <a:t>Case</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Op. time (min.)</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EBL</a:t>
                      </a:r>
                    </a:p>
                    <a:p>
                      <a:pPr algn="ctr"/>
                      <a:r>
                        <a:rPr kumimoji="1" lang="en-US" altLang="ja-JP" sz="800" dirty="0">
                          <a:latin typeface="Times New Roman" panose="02020603050405020304" pitchFamily="18" charset="0"/>
                          <a:cs typeface="Times New Roman" panose="02020603050405020304" pitchFamily="18" charset="0"/>
                        </a:rPr>
                        <a:t>(g)</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APW</a:t>
                      </a:r>
                    </a:p>
                    <a:p>
                      <a:pPr algn="ctr"/>
                      <a:r>
                        <a:rPr kumimoji="1" lang="en-US" altLang="ja-JP" sz="800" dirty="0">
                          <a:latin typeface="Times New Roman" panose="02020603050405020304" pitchFamily="18" charset="0"/>
                          <a:cs typeface="Times New Roman" panose="02020603050405020304" pitchFamily="18" charset="0"/>
                        </a:rPr>
                        <a:t>(mm)</a:t>
                      </a:r>
                    </a:p>
                  </a:txBody>
                  <a:tcPr anchor="ctr"/>
                </a:tc>
                <a:tc gridSpan="2">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Slippage</a:t>
                      </a:r>
                    </a:p>
                    <a:p>
                      <a:pPr algn="ctr"/>
                      <a:r>
                        <a:rPr kumimoji="1" lang="en-US" altLang="ja-JP" sz="800" dirty="0">
                          <a:solidFill>
                            <a:schemeClr val="tx1"/>
                          </a:solidFill>
                          <a:latin typeface="Times New Roman" panose="02020603050405020304" pitchFamily="18" charset="0"/>
                          <a:cs typeface="Times New Roman" panose="02020603050405020304" pitchFamily="18" charset="0"/>
                        </a:rPr>
                        <a:t>(mm)</a:t>
                      </a:r>
                    </a:p>
                    <a:p>
                      <a:pPr algn="ctr"/>
                      <a:r>
                        <a:rPr kumimoji="1" lang="en-US" altLang="ja-JP" sz="800" dirty="0">
                          <a:solidFill>
                            <a:schemeClr val="tx1"/>
                          </a:solidFill>
                          <a:latin typeface="Times New Roman" panose="02020603050405020304" pitchFamily="18" charset="0"/>
                          <a:cs typeface="Times New Roman" panose="02020603050405020304" pitchFamily="18" charset="0"/>
                        </a:rPr>
                        <a:t>(%)</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solidFill>
                          <a:srgbClr val="FF0000"/>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ja-JP" sz="800" dirty="0">
                          <a:latin typeface="Times New Roman" panose="02020603050405020304" pitchFamily="18" charset="0"/>
                          <a:cs typeface="Times New Roman" panose="02020603050405020304" pitchFamily="18" charset="0"/>
                        </a:rPr>
                        <a:t>DH</a:t>
                      </a:r>
                    </a:p>
                    <a:p>
                      <a:pPr algn="ctr"/>
                      <a:r>
                        <a:rPr lang="en-US" altLang="ja-JP" sz="800" dirty="0">
                          <a:latin typeface="Times New Roman" panose="02020603050405020304" pitchFamily="18" charset="0"/>
                          <a:cs typeface="Times New Roman" panose="02020603050405020304" pitchFamily="18" charset="0"/>
                        </a:rPr>
                        <a:t>(mm)</a:t>
                      </a:r>
                      <a:endParaRPr lang="ja-JP" altLang="en-US" sz="800" dirty="0">
                        <a:latin typeface="Times New Roman" panose="02020603050405020304" pitchFamily="18" charset="0"/>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solidFill>
                          <a:srgbClr val="FF0000"/>
                        </a:solidFill>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Low back pain in VAS</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Leg pain in VAS</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ODI</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p>
                  </a:txBody>
                  <a:tcPr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Bone</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a:latin typeface="Times New Roman" panose="02020603050405020304" pitchFamily="18" charset="0"/>
                          <a:cs typeface="Times New Roman" panose="02020603050405020304" pitchFamily="18" charset="0"/>
                        </a:rPr>
                        <a:t>fusion</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a:latin typeface="Times New Roman" panose="02020603050405020304" pitchFamily="18" charset="0"/>
                          <a:cs typeface="Times New Roman" panose="02020603050405020304" pitchFamily="18" charset="0"/>
                        </a:rPr>
                        <a:t>by</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err="1">
                          <a:latin typeface="Times New Roman" panose="02020603050405020304" pitchFamily="18" charset="0"/>
                          <a:cs typeface="Times New Roman" panose="02020603050405020304" pitchFamily="18" charset="0"/>
                        </a:rPr>
                        <a:t>Proietti</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a:latin typeface="Times New Roman" panose="02020603050405020304" pitchFamily="18" charset="0"/>
                          <a:cs typeface="Times New Roman" panose="02020603050405020304" pitchFamily="18" charset="0"/>
                        </a:rPr>
                        <a:t>classification</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Cage subsidence</a:t>
                      </a:r>
                      <a:endPar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2843506740"/>
                  </a:ext>
                </a:extLst>
              </a:tr>
              <a:tr h="32374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Pre-op</a:t>
                      </a:r>
                      <a:endParaRPr kumimoji="1" lang="ja-JP" altLang="en-US" sz="800" dirty="0"/>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Post-op</a:t>
                      </a:r>
                      <a:endParaRPr kumimoji="1" lang="ja-JP" altLang="en-US" sz="800" dirty="0">
                        <a:solidFill>
                          <a:schemeClr val="tx1"/>
                        </a:solidFill>
                      </a:endParaRPr>
                    </a:p>
                  </a:txBody>
                  <a:tcPr anchor="ctr"/>
                </a:tc>
                <a:tc>
                  <a:txBody>
                    <a:bodyPr/>
                    <a:lstStyle/>
                    <a:p>
                      <a:r>
                        <a:rPr lang="en-US" altLang="ja-JP" sz="800" dirty="0">
                          <a:latin typeface="Times New Roman" panose="02020603050405020304" pitchFamily="18" charset="0"/>
                          <a:cs typeface="Times New Roman" panose="02020603050405020304" pitchFamily="18" charset="0"/>
                        </a:rPr>
                        <a:t>Pre-op</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r>
                        <a:rPr lang="en-US" altLang="ja-JP" sz="800" dirty="0">
                          <a:latin typeface="Times New Roman" panose="02020603050405020304" pitchFamily="18" charset="0"/>
                          <a:cs typeface="Times New Roman" panose="02020603050405020304" pitchFamily="18" charset="0"/>
                        </a:rPr>
                        <a:t>Post op</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Pre-op</a:t>
                      </a:r>
                      <a:endParaRPr kumimoji="1"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Post-op</a:t>
                      </a:r>
                      <a:endParaRPr kumimoji="1" lang="ja-JP" altLang="en-US" sz="8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Pre-op</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Post-op</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Pre-op</a:t>
                      </a:r>
                      <a:endParaRPr kumimoji="1"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Post-op</a:t>
                      </a:r>
                      <a:endParaRPr kumimoji="1" lang="ja-JP" altLang="en-US" sz="800" dirty="0">
                        <a:latin typeface="Times New Roman" panose="02020603050405020304" pitchFamily="18" charset="0"/>
                        <a:cs typeface="Times New Roman" panose="02020603050405020304" pitchFamily="18" charset="0"/>
                      </a:endParaRPr>
                    </a:p>
                  </a:txBody>
                  <a:tcPr anchor="ct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564303579"/>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203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130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12</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(31.6%)</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0</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(0.0%)</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1</a:t>
                      </a:r>
                      <a:endParaRPr lang="ja-JP" altLang="en-US" sz="800" dirty="0"/>
                    </a:p>
                  </a:txBody>
                  <a:tcPr anchor="ctr"/>
                </a:tc>
                <a:tc>
                  <a:txBody>
                    <a:bodyPr/>
                    <a:lstStyle/>
                    <a:p>
                      <a:pPr algn="ctr"/>
                      <a:r>
                        <a:rPr lang="en-US" altLang="ja-JP" sz="800" dirty="0"/>
                        <a:t>8</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22</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50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23</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46</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26</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IV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p>
                  </a:txBody>
                  <a:tcPr anchor="ctr"/>
                </a:tc>
                <a:extLst>
                  <a:ext uri="{0D108BD9-81ED-4DB2-BD59-A6C34878D82A}">
                    <a16:rowId xmlns:a16="http://schemas.microsoft.com/office/drawing/2014/main" val="2912139066"/>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2</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202</a:t>
                      </a:r>
                      <a:endPar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205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24</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12</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(30.0%)</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(2.5%)</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6</a:t>
                      </a:r>
                      <a:endParaRPr lang="ja-JP" altLang="en-US" sz="800" dirty="0"/>
                    </a:p>
                  </a:txBody>
                  <a:tcPr anchor="ctr"/>
                </a:tc>
                <a:tc>
                  <a:txBody>
                    <a:bodyPr/>
                    <a:lstStyle/>
                    <a:p>
                      <a:pPr algn="ctr"/>
                      <a:r>
                        <a:rPr lang="en-US" altLang="ja-JP" sz="800" dirty="0"/>
                        <a:t>9</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18</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100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15</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47</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51*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IV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1893831331"/>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163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30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13</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(34.2%)</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(7.9%)</a:t>
                      </a:r>
                    </a:p>
                  </a:txBody>
                  <a:tcPr anchor="ctr"/>
                </a:tc>
                <a:tc>
                  <a:txBody>
                    <a:bodyPr/>
                    <a:lstStyle/>
                    <a:p>
                      <a:pPr algn="ctr"/>
                      <a:r>
                        <a:rPr lang="en-US" altLang="ja-JP" sz="800" dirty="0"/>
                        <a:t>4</a:t>
                      </a:r>
                      <a:endParaRPr lang="ja-JP" altLang="en-US" sz="800" dirty="0"/>
                    </a:p>
                  </a:txBody>
                  <a:tcPr anchor="ctr"/>
                </a:tc>
                <a:tc>
                  <a:txBody>
                    <a:bodyPr/>
                    <a:lstStyle/>
                    <a:p>
                      <a:pPr algn="ctr"/>
                      <a:r>
                        <a:rPr lang="en-US" altLang="ja-JP" sz="800" dirty="0"/>
                        <a:t>9</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10</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72</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9</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48</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10</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IV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1299545637"/>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4</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162</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30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13</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(34.2%)</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(14.3%)</a:t>
                      </a:r>
                    </a:p>
                  </a:txBody>
                  <a:tcPr anchor="ctr"/>
                </a:tc>
                <a:tc>
                  <a:txBody>
                    <a:bodyPr/>
                    <a:lstStyle/>
                    <a:p>
                      <a:pPr algn="ctr"/>
                      <a:r>
                        <a:rPr lang="en-US" altLang="ja-JP" sz="800" dirty="0"/>
                        <a:t>1</a:t>
                      </a:r>
                      <a:endParaRPr lang="ja-JP" altLang="en-US" sz="800" dirty="0"/>
                    </a:p>
                  </a:txBody>
                  <a:tcPr anchor="ctr"/>
                </a:tc>
                <a:tc>
                  <a:txBody>
                    <a:bodyPr/>
                    <a:lstStyle/>
                    <a:p>
                      <a:pPr algn="ctr"/>
                      <a:r>
                        <a:rPr lang="en-US" altLang="ja-JP" sz="800" dirty="0"/>
                        <a:t>9</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10</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60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20</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48</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9</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623564987"/>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127</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55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17</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12</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(32.4%)</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(18.9%)</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7</a:t>
                      </a:r>
                      <a:endParaRPr lang="ja-JP" altLang="en-US" sz="800" dirty="0"/>
                    </a:p>
                  </a:txBody>
                  <a:tcPr anchor="ctr"/>
                </a:tc>
                <a:tc>
                  <a:txBody>
                    <a:bodyPr/>
                    <a:lstStyle/>
                    <a:p>
                      <a:pPr algn="ctr"/>
                      <a:r>
                        <a:rPr lang="en-US" altLang="ja-JP" sz="800" dirty="0"/>
                        <a:t>8</a:t>
                      </a:r>
                      <a:endParaRPr lang="ja-JP" altLang="en-US" sz="800" dirty="0"/>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53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57</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55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52</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38</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26</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4027387371"/>
                  </a:ext>
                </a:extLst>
              </a:tr>
              <a:tr h="624417">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6</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241</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95</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21</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14</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(36.8%)</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(13.1%)</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1</a:t>
                      </a:r>
                      <a:endParaRPr lang="ja-JP" altLang="en-US" sz="800" dirty="0"/>
                    </a:p>
                  </a:txBody>
                  <a:tcPr anchor="ctr"/>
                </a:tc>
                <a:tc>
                  <a:txBody>
                    <a:bodyPr/>
                    <a:lstStyle/>
                    <a:p>
                      <a:pPr algn="ctr"/>
                      <a:r>
                        <a:rPr lang="en-US" altLang="ja-JP" sz="800" dirty="0"/>
                        <a:t>8</a:t>
                      </a:r>
                      <a:endParaRPr lang="ja-JP" altLang="en-US" sz="800" dirty="0"/>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65</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14</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58</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0</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38</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V</a:t>
                      </a:r>
                      <a:r>
                        <a:rPr lang="en-US" altLang="ja-JP" sz="800" baseline="30000" dirty="0">
                          <a:latin typeface="Times New Roman" panose="02020603050405020304" pitchFamily="18" charset="0"/>
                          <a:cs typeface="Times New Roman" panose="02020603050405020304" pitchFamily="18" charset="0"/>
                        </a:rPr>
                        <a:t>†</a:t>
                      </a:r>
                      <a:endParaRPr kumimoji="1" lang="ja-JP" altLang="en-US" sz="800" baseline="300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3878665620"/>
                  </a:ext>
                </a:extLst>
              </a:tr>
            </a:tbl>
          </a:graphicData>
        </a:graphic>
      </p:graphicFrame>
      <p:cxnSp>
        <p:nvCxnSpPr>
          <p:cNvPr id="8" name="直線コネクタ 7">
            <a:extLst>
              <a:ext uri="{FF2B5EF4-FFF2-40B4-BE49-F238E27FC236}">
                <a16:creationId xmlns:a16="http://schemas.microsoft.com/office/drawing/2014/main" id="{151CEFDF-5344-4D69-AA16-00DB5F1BC317}"/>
              </a:ext>
            </a:extLst>
          </p:cNvPr>
          <p:cNvCxnSpPr>
            <a:cxnSpLocks/>
          </p:cNvCxnSpPr>
          <p:nvPr/>
        </p:nvCxnSpPr>
        <p:spPr>
          <a:xfrm>
            <a:off x="0" y="8984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4A2D23A6-9ABF-463D-80EF-FB2CB31DF6B2}"/>
              </a:ext>
            </a:extLst>
          </p:cNvPr>
          <p:cNvCxnSpPr>
            <a:cxnSpLocks/>
          </p:cNvCxnSpPr>
          <p:nvPr/>
        </p:nvCxnSpPr>
        <p:spPr>
          <a:xfrm>
            <a:off x="0" y="4622602"/>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830F29FD-D581-4E7E-A2BF-E4C68AE6E158}"/>
              </a:ext>
            </a:extLst>
          </p:cNvPr>
          <p:cNvCxnSpPr>
            <a:cxnSpLocks/>
          </p:cNvCxnSpPr>
          <p:nvPr/>
        </p:nvCxnSpPr>
        <p:spPr>
          <a:xfrm>
            <a:off x="0" y="868465"/>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FAF7A1EC-A9D9-49AD-A3EF-FE101167847D}"/>
              </a:ext>
            </a:extLst>
          </p:cNvPr>
          <p:cNvSpPr txBox="1"/>
          <p:nvPr/>
        </p:nvSpPr>
        <p:spPr>
          <a:xfrm>
            <a:off x="0" y="4664144"/>
            <a:ext cx="9143999" cy="738664"/>
          </a:xfrm>
          <a:prstGeom prst="rect">
            <a:avLst/>
          </a:prstGeom>
          <a:noFill/>
        </p:spPr>
        <p:txBody>
          <a:bodyPr wrap="square" rtlCol="0">
            <a:spAutoFit/>
          </a:bodyPr>
          <a:lstStyle/>
          <a:p>
            <a:r>
              <a:rPr lang="en-US" altLang="ja-JP" sz="1400" dirty="0">
                <a:latin typeface="Times New Roman" panose="02020603050405020304" pitchFamily="18" charset="0"/>
                <a:cs typeface="Times New Roman" panose="02020603050405020304" pitchFamily="18" charset="0"/>
              </a:rPr>
              <a:t>EBS; Estimated blood loss, APW; Anteroposterior width of interbody space at spondylolisthesis preoperatively, DH; Disc height, ODI; </a:t>
            </a:r>
            <a:r>
              <a:rPr lang="en-US" altLang="ja-JP" sz="1400" dirty="0" err="1">
                <a:latin typeface="Times New Roman" panose="02020603050405020304" pitchFamily="18" charset="0"/>
                <a:cs typeface="Times New Roman" panose="02020603050405020304" pitchFamily="18" charset="0"/>
              </a:rPr>
              <a:t>Oswestry</a:t>
            </a:r>
            <a:r>
              <a:rPr lang="en-US" altLang="ja-JP" sz="1400" dirty="0">
                <a:latin typeface="Times New Roman" panose="02020603050405020304" pitchFamily="18" charset="0"/>
                <a:cs typeface="Times New Roman" panose="02020603050405020304" pitchFamily="18" charset="0"/>
              </a:rPr>
              <a:t> disability index, *This item was evaluated immediately before total knee arthroplasty due to his right knee osteoarthritis, </a:t>
            </a:r>
            <a:r>
              <a:rPr lang="en-US" altLang="ja-JP" sz="1400" baseline="30000" dirty="0">
                <a:latin typeface="Times New Roman" panose="02020603050405020304" pitchFamily="18" charset="0"/>
                <a:cs typeface="Times New Roman" panose="02020603050405020304" pitchFamily="18" charset="0"/>
              </a:rPr>
              <a:t>†</a:t>
            </a:r>
            <a:r>
              <a:rPr lang="en-US" altLang="ja-JP" sz="1400" dirty="0">
                <a:latin typeface="Times New Roman" panose="02020603050405020304" pitchFamily="18" charset="0"/>
                <a:cs typeface="Times New Roman" panose="02020603050405020304" pitchFamily="18" charset="0"/>
              </a:rPr>
              <a:t>This</a:t>
            </a:r>
            <a:r>
              <a:rPr lang="ja-JP" altLang="en-US" sz="1400" dirty="0">
                <a:latin typeface="Times New Roman" panose="02020603050405020304" pitchFamily="18" charset="0"/>
                <a:cs typeface="Times New Roman" panose="02020603050405020304" pitchFamily="18" charset="0"/>
              </a:rPr>
              <a:t> </a:t>
            </a:r>
            <a:r>
              <a:rPr lang="en-US" altLang="ja-JP" sz="1400" dirty="0">
                <a:latin typeface="Times New Roman" panose="02020603050405020304" pitchFamily="18" charset="0"/>
                <a:cs typeface="Times New Roman" panose="02020603050405020304" pitchFamily="18" charset="0"/>
              </a:rPr>
              <a:t>evaluation was performed 10 months after surgery.  </a:t>
            </a:r>
            <a:endParaRPr lang="ja-JP" altLang="ja-JP" sz="1400" dirty="0">
              <a:latin typeface="Times New Roman" panose="02020603050405020304" pitchFamily="18" charset="0"/>
              <a:cs typeface="Times New Roman" panose="02020603050405020304" pitchFamily="18" charset="0"/>
            </a:endParaRPr>
          </a:p>
        </p:txBody>
      </p:sp>
      <p:cxnSp>
        <p:nvCxnSpPr>
          <p:cNvPr id="6" name="直線コネクタ 5">
            <a:extLst>
              <a:ext uri="{FF2B5EF4-FFF2-40B4-BE49-F238E27FC236}">
                <a16:creationId xmlns:a16="http://schemas.microsoft.com/office/drawing/2014/main" id="{BBA6E3D9-220B-46C7-AE01-81524F1E4F58}"/>
              </a:ext>
            </a:extLst>
          </p:cNvPr>
          <p:cNvCxnSpPr>
            <a:cxnSpLocks/>
          </p:cNvCxnSpPr>
          <p:nvPr/>
        </p:nvCxnSpPr>
        <p:spPr>
          <a:xfrm>
            <a:off x="1712259" y="546848"/>
            <a:ext cx="6033247" cy="0"/>
          </a:xfrm>
          <a:prstGeom prst="line">
            <a:avLst/>
          </a:prstGeom>
          <a:ln w="31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021794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2440</TotalTime>
  <Words>435</Words>
  <Application>Microsoft Office PowerPoint</Application>
  <PresentationFormat>画面に合わせる (4:3)</PresentationFormat>
  <Paragraphs>179</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游ゴシック</vt:lpstr>
      <vt:lpstr>Arial</vt:lpstr>
      <vt:lpstr>Calibri</vt:lpstr>
      <vt:lpstr>Calibri Light</vt:lpstr>
      <vt:lpstr>Times New Roman</vt:lpstr>
      <vt:lpstr>Office テーマ</vt:lpstr>
      <vt:lpstr>Table 1  Clinical characteristics of patients</vt:lpstr>
      <vt:lpstr>Table 2. Clinical and radiological results. Regarding clinical results, measurements of vertebral slippage and disc heights using lateral lumbar radiography before and after surgical correction, and low back and leg pain using VAS score and ODI before surgical treatment and at the latest clinical follow-up were performed. Bone union pattern by Proietti classification was evaluated 12 months after surgery, and cage subsidence was examined at the final observation.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太地 良</dc:creator>
  <cp:lastModifiedBy>高見正成 高見正成</cp:lastModifiedBy>
  <cp:revision>236</cp:revision>
  <dcterms:created xsi:type="dcterms:W3CDTF">2018-12-04T04:26:40Z</dcterms:created>
  <dcterms:modified xsi:type="dcterms:W3CDTF">2020-12-19T10:59:01Z</dcterms:modified>
</cp:coreProperties>
</file>