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265" r:id="rId3"/>
    <p:sldId id="266" r:id="rId4"/>
  </p:sldIdLst>
  <p:sldSz cx="12192000" cy="6858000"/>
  <p:notesSz cx="6669088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3DE16-A7F0-47E1-887C-CA939248022B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2B73F-9E61-4D11-BF8D-35760076C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36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2B73F-9E61-4D11-BF8D-35760076CC2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352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2B73F-9E61-4D11-BF8D-35760076CC2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48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Combined result of quantitative antigen assay for outpatients with mild respiratory symptoms with fever and inpatients who did not received FA test at admission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2B73F-9E61-4D11-BF8D-35760076CC2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188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CE7B9C-0188-7051-BB80-76E9085C1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42B9997-CB58-ADAE-D059-CF2E11955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41CF74-D44B-45EF-5472-5503ADDFF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69DA06-883D-1297-5252-6F3B7430C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9E5B73-7357-E5CD-C10C-6C1DE8E8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56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FBF924-049B-9152-D6C0-F35D822A4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3611B6-9A38-7158-254B-8A45D0CD6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0CF2C3-8BCB-9855-6B4F-0E0568BE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0DD296-62C8-AF7A-9C8C-90B413F85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5BF087-1479-762F-65B6-C337A5028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09AF986-B58D-F215-9758-E16C80316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80049F-AEBD-7E93-4E83-C21DC76B5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43FCED-84A0-907B-DE3E-95A44142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0ED64E-3335-7030-0C9B-69DACDED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B1D3CF-AF86-9102-19C3-97C544818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696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B1A5C5-2966-6391-8B7E-753F0A5CF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CF939C-B1D3-9CFB-4E7C-10C8D4898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B99394-1014-E61D-2B55-86B2EF5BA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882865-A687-F983-617C-1C0227B30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A66C50-6FFB-BE41-0B7B-5AA1D4DA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05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81668-D59F-B2A5-0E95-C2C6EB1F6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7B02FE-E782-ADEF-6AC1-6CB48056F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9A13F7-A14C-8DC8-EF56-DA44375A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330414-0A71-177B-834F-AA3735913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A712A6-3B3D-9DA4-101F-7D8BC870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E7FF68-BE0B-AB9F-865E-92A0B6AD8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9BF7A2-BD30-D366-8821-3C4BDFB1B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EFE1F4-0FED-AFEE-83A6-18562DE87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BA68F6-E1E0-BC50-7E8B-8CAEA286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E2B2248-62BC-EC2D-626F-9456DFF10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A5CB08-8074-1508-5F34-F499192C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13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EE0985-5DA1-2280-BD5B-89108D96C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0A8A78-AE0F-DA7B-D746-191CDE3A8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947748-7918-D9FC-17D6-0710DCD46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CF3BD0A-1B9E-E083-1912-2A3CB0894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08FE01-A0BD-A166-CEF5-C84C0DAF3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3714C43-7D5D-8AD5-0D95-DB3C8FAB8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070E1C8-9433-CF87-4052-2DBA3823D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EC4F3FD-EDFF-BEC4-2DDA-57AF5A482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34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F45863-7419-32B6-A540-4A51DA88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763CD6E-02CC-CA3E-C6B1-623874408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CE6BEE0-8021-264E-395C-515A842F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634A7DA-D28E-7860-E1C4-AE7F37F8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61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92CD3C-9205-F139-475E-09FBFCF4C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901F30-C147-DEF8-9DDC-FF8A67857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B2153E-E6D1-5124-1A75-87077FB8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78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B676BF-6489-1D6D-C9CF-909574A7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F49613-1077-1BDA-FBFE-39469DEBE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2198F4-9D4A-8663-C37D-A38E5F9AE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81DD62-3F1C-8839-52DC-918989F4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98AC97-7EF9-B8A5-8BE7-CD63BE42E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911EEE5-7DBD-6A69-33F6-36280754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67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AC51F7-8D7E-69A3-088B-7D75C4DE7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763EAC1-B44D-AF2F-3DB0-998F6D840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0487C4F-4416-A2A9-5197-7E5A46F23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EA51E0-157A-B4C1-1B30-592D88DD3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4C56AA-4314-8670-2452-225664049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DDA528-FF6A-783E-1991-D1A4ED65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86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37BD9B7-6171-BE7E-492D-CD2767A86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B1DA7E9-EFBC-B4DC-FB30-8CF925C7D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079C55-C03D-645B-5F00-948DFE75B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2F0DD-C0A7-4B29-A48B-3C238F09F78A}" type="datetimeFigureOut">
              <a:rPr kumimoji="1" lang="ja-JP" altLang="en-US" smtClean="0"/>
              <a:t>2023/5/26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4E9E17-5DF1-D499-0BB9-8B8A2A3C9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43662A-893C-BC2A-C4FE-159C24D35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A954E-561A-4E3B-8E10-8CB8485210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99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FADAF644-B761-E21E-619F-F28C34C86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72251"/>
              </p:ext>
            </p:extLst>
          </p:nvPr>
        </p:nvGraphicFramePr>
        <p:xfrm>
          <a:off x="3162300" y="1276350"/>
          <a:ext cx="5838823" cy="4565172"/>
        </p:xfrm>
        <a:graphic>
          <a:graphicData uri="http://schemas.openxmlformats.org/drawingml/2006/table">
            <a:tbl>
              <a:tblPr/>
              <a:tblGrid>
                <a:gridCol w="2581375">
                  <a:extLst>
                    <a:ext uri="{9D8B030D-6E8A-4147-A177-3AD203B41FA5}">
                      <a16:colId xmlns:a16="http://schemas.microsoft.com/office/drawing/2014/main" val="2293736352"/>
                    </a:ext>
                  </a:extLst>
                </a:gridCol>
                <a:gridCol w="1085816">
                  <a:extLst>
                    <a:ext uri="{9D8B030D-6E8A-4147-A177-3AD203B41FA5}">
                      <a16:colId xmlns:a16="http://schemas.microsoft.com/office/drawing/2014/main" val="1693725370"/>
                    </a:ext>
                  </a:extLst>
                </a:gridCol>
                <a:gridCol w="1085816">
                  <a:extLst>
                    <a:ext uri="{9D8B030D-6E8A-4147-A177-3AD203B41FA5}">
                      <a16:colId xmlns:a16="http://schemas.microsoft.com/office/drawing/2014/main" val="457656721"/>
                    </a:ext>
                  </a:extLst>
                </a:gridCol>
                <a:gridCol w="1085816">
                  <a:extLst>
                    <a:ext uri="{9D8B030D-6E8A-4147-A177-3AD203B41FA5}">
                      <a16:colId xmlns:a16="http://schemas.microsoft.com/office/drawing/2014/main" val="1687463208"/>
                    </a:ext>
                  </a:extLst>
                </a:gridCol>
              </a:tblGrid>
              <a:tr h="2930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285808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2022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388693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patient (n)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301747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average age (months)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31.53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35.86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p=0.927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067775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SD (months)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20.71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29.79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492257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median age (months)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26.5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976607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max (months)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112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165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349813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min (months)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011203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097788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admission period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094118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average period (days)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4.17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4.35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p=0.612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516830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SD (days)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1.37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2.35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846672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median (days)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026552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max (days)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2850806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min (days)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557267"/>
                  </a:ext>
                </a:extLst>
              </a:tr>
              <a:tr h="283551"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*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游ゴシック" panose="020B0400000000000000" pitchFamily="50" charset="-128"/>
                        </a:rPr>
                        <a:t>Wilcoxon rank sum test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491658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6D9452-9F17-98A6-D86F-691C0D07511B}"/>
              </a:ext>
            </a:extLst>
          </p:cNvPr>
          <p:cNvSpPr txBox="1"/>
          <p:nvPr/>
        </p:nvSpPr>
        <p:spPr>
          <a:xfrm>
            <a:off x="133350" y="268843"/>
            <a:ext cx="1381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 </a:t>
            </a:r>
            <a:endParaRPr lang="en-US" altLang="ja-JP" sz="2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7B9D97-316E-1582-C7F9-8972A6A7E9B4}"/>
              </a:ext>
            </a:extLst>
          </p:cNvPr>
          <p:cNvSpPr txBox="1"/>
          <p:nvPr/>
        </p:nvSpPr>
        <p:spPr>
          <a:xfrm>
            <a:off x="2797546" y="1016478"/>
            <a:ext cx="63554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Table 1: Comparison of age and admission period in FC group  between 2021 and 2022</a:t>
            </a:r>
          </a:p>
        </p:txBody>
      </p:sp>
    </p:spTree>
    <p:extLst>
      <p:ext uri="{BB962C8B-B14F-4D97-AF65-F5344CB8AC3E}">
        <p14:creationId xmlns:p14="http://schemas.microsoft.com/office/powerpoint/2010/main" val="134216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3AEE50-E3D6-0026-BBD5-10723432BCD7}"/>
              </a:ext>
            </a:extLst>
          </p:cNvPr>
          <p:cNvSpPr txBox="1"/>
          <p:nvPr/>
        </p:nvSpPr>
        <p:spPr>
          <a:xfrm>
            <a:off x="2008093" y="5117196"/>
            <a:ext cx="81758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+mj-ea"/>
                <a:ea typeface="+mj-ea"/>
              </a:rPr>
              <a:t>RV/EV: rhinovirus/enterovirus , RSV: respiratory syncytial virus, hMPV: human metapneumovirus ,  PIV3: parainfluenza virus 3, </a:t>
            </a:r>
            <a:r>
              <a:rPr lang="en-US" altLang="ja-JP" sz="900" dirty="0" err="1">
                <a:latin typeface="+mj-ea"/>
                <a:ea typeface="+mj-ea"/>
              </a:rPr>
              <a:t>AdV</a:t>
            </a:r>
            <a:r>
              <a:rPr lang="en-US" altLang="ja-JP" sz="900" dirty="0">
                <a:latin typeface="+mj-ea"/>
                <a:ea typeface="+mj-ea"/>
              </a:rPr>
              <a:t>: adenovirus</a:t>
            </a:r>
          </a:p>
          <a:p>
            <a:r>
              <a:rPr lang="en-US" altLang="ja-JP" sz="900" dirty="0">
                <a:latin typeface="+mj-ea"/>
                <a:ea typeface="+mj-ea"/>
              </a:rPr>
              <a:t>NL63: coronavirus NL63, OC43: coronavirus OC43, HKU1: coronavirus HKU1, PIV1: parainfluenza virus 1, CoV-2: severe acute respiratory syndrome coronavirus-2</a:t>
            </a:r>
          </a:p>
          <a:p>
            <a:r>
              <a:rPr lang="en-US" altLang="ja-JP" sz="900" dirty="0">
                <a:latin typeface="+mj-ea"/>
                <a:ea typeface="+mj-ea"/>
              </a:rPr>
              <a:t>The whole  number in the parenthesis of FC means the patient number who received FA test.</a:t>
            </a:r>
            <a:r>
              <a:rPr lang="ja-JP" altLang="en-US" sz="900" dirty="0">
                <a:latin typeface="+mj-ea"/>
                <a:ea typeface="+mj-ea"/>
              </a:rPr>
              <a:t>　</a:t>
            </a:r>
            <a:endParaRPr lang="en-US" altLang="ja-JP" sz="900" dirty="0">
              <a:latin typeface="+mj-ea"/>
              <a:ea typeface="+mj-ea"/>
            </a:endParaRPr>
          </a:p>
          <a:p>
            <a:r>
              <a:rPr lang="en-US" altLang="ja-JP" sz="900" dirty="0">
                <a:latin typeface="+mj-ea"/>
                <a:ea typeface="+mj-ea"/>
              </a:rPr>
              <a:t>P-value was calculated by Fisher’s exact test.  </a:t>
            </a:r>
            <a:r>
              <a:rPr lang="en-US" altLang="ja-JP" sz="900" dirty="0" err="1">
                <a:latin typeface="+mj-ea"/>
                <a:ea typeface="+mj-ea"/>
              </a:rPr>
              <a:t>n.a.</a:t>
            </a:r>
            <a:r>
              <a:rPr lang="en-US" altLang="ja-JP" sz="900" dirty="0">
                <a:latin typeface="+mj-ea"/>
                <a:ea typeface="+mj-ea"/>
              </a:rPr>
              <a:t> : not applicable</a:t>
            </a:r>
            <a:endParaRPr lang="ja-JP" altLang="en-US" sz="900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FB0B3B9B-C07A-6406-3276-A8DAA52EE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728666"/>
              </p:ext>
            </p:extLst>
          </p:nvPr>
        </p:nvGraphicFramePr>
        <p:xfrm>
          <a:off x="2008093" y="1264443"/>
          <a:ext cx="7994892" cy="3751148"/>
        </p:xfrm>
        <a:graphic>
          <a:graphicData uri="http://schemas.openxmlformats.org/drawingml/2006/table">
            <a:tbl>
              <a:tblPr/>
              <a:tblGrid>
                <a:gridCol w="700379">
                  <a:extLst>
                    <a:ext uri="{9D8B030D-6E8A-4147-A177-3AD203B41FA5}">
                      <a16:colId xmlns:a16="http://schemas.microsoft.com/office/drawing/2014/main" val="846509390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3223381052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3081611299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3225414899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4051408960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4127320709"/>
                    </a:ext>
                  </a:extLst>
                </a:gridCol>
                <a:gridCol w="290723">
                  <a:extLst>
                    <a:ext uri="{9D8B030D-6E8A-4147-A177-3AD203B41FA5}">
                      <a16:colId xmlns:a16="http://schemas.microsoft.com/office/drawing/2014/main" val="2202315664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2191111395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4178587840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3944498744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2396098825"/>
                    </a:ext>
                  </a:extLst>
                </a:gridCol>
                <a:gridCol w="700379">
                  <a:extLst>
                    <a:ext uri="{9D8B030D-6E8A-4147-A177-3AD203B41FA5}">
                      <a16:colId xmlns:a16="http://schemas.microsoft.com/office/drawing/2014/main" val="762393993"/>
                    </a:ext>
                  </a:extLst>
                </a:gridCol>
              </a:tblGrid>
              <a:tr h="2736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860209"/>
                  </a:ext>
                </a:extLst>
              </a:tr>
              <a:tr h="273613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005148"/>
                  </a:ext>
                </a:extLst>
              </a:tr>
              <a:tr h="273613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FC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reference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FC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reference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823441"/>
                  </a:ext>
                </a:extLst>
              </a:tr>
              <a:tr h="2736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49(24)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58(38)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053137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RV/EV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33.3%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(8/24)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36.8%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(82/223)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p=0.819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42.1%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(16/38)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42.1%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(182/432)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p=0.972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643624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RSV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(6/27)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26.9%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(60/223)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p=0.686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5.1%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(2/39)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14.8%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(64/432)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p=0.168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67192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hMPV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7.9%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(3/38)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5.8%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(25/432)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p=0.564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723163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PIV3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(6/24)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13.5%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(30/223)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p=0.206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2.6%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4.9%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(21/432)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P=0.585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875407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AdV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(1/31)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3.6%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(8/223)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p=0.921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2.6%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(1/39)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(26/432)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p=0.444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194802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NL63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3.1%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(7/223)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P=0.794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223959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OC43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(5/223)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p=0.573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1.9%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(8/432)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256966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HKU-1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4.2%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2.6%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58257"/>
                  </a:ext>
                </a:extLst>
              </a:tr>
              <a:tr h="264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PIV1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(1/24)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(0/223)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5.3%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(2/38)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(13/432)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p=0.424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887252"/>
                  </a:ext>
                </a:extLst>
              </a:tr>
              <a:tr h="2736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CoV-2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0.0%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</a:t>
                      </a:r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0/49</a:t>
                      </a:r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1.8%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(4/223)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n.a.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10.3%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(6/58)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9.7%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(42/432)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p=0.832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951391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3A47E4-445A-74D5-043D-C8E07703C787}"/>
              </a:ext>
            </a:extLst>
          </p:cNvPr>
          <p:cNvSpPr txBox="1"/>
          <p:nvPr/>
        </p:nvSpPr>
        <p:spPr>
          <a:xfrm>
            <a:off x="1881466" y="1019702"/>
            <a:ext cx="7370111" cy="286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Table 2: Comparison of each virus detection ratio between FC and reference group in 2021 and 2022</a:t>
            </a:r>
          </a:p>
        </p:txBody>
      </p:sp>
    </p:spTree>
    <p:extLst>
      <p:ext uri="{BB962C8B-B14F-4D97-AF65-F5344CB8AC3E}">
        <p14:creationId xmlns:p14="http://schemas.microsoft.com/office/powerpoint/2010/main" val="101091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C73348C4-5090-CAAE-F25D-DF0F4527D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402291"/>
              </p:ext>
            </p:extLst>
          </p:nvPr>
        </p:nvGraphicFramePr>
        <p:xfrm>
          <a:off x="3119437" y="1104900"/>
          <a:ext cx="5653089" cy="4185107"/>
        </p:xfrm>
        <a:graphic>
          <a:graphicData uri="http://schemas.openxmlformats.org/drawingml/2006/table">
            <a:tbl>
              <a:tblPr/>
              <a:tblGrid>
                <a:gridCol w="1473229">
                  <a:extLst>
                    <a:ext uri="{9D8B030D-6E8A-4147-A177-3AD203B41FA5}">
                      <a16:colId xmlns:a16="http://schemas.microsoft.com/office/drawing/2014/main" val="2135134896"/>
                    </a:ext>
                  </a:extLst>
                </a:gridCol>
                <a:gridCol w="1250532">
                  <a:extLst>
                    <a:ext uri="{9D8B030D-6E8A-4147-A177-3AD203B41FA5}">
                      <a16:colId xmlns:a16="http://schemas.microsoft.com/office/drawing/2014/main" val="2203382062"/>
                    </a:ext>
                  </a:extLst>
                </a:gridCol>
                <a:gridCol w="1627404">
                  <a:extLst>
                    <a:ext uri="{9D8B030D-6E8A-4147-A177-3AD203B41FA5}">
                      <a16:colId xmlns:a16="http://schemas.microsoft.com/office/drawing/2014/main" val="4142133528"/>
                    </a:ext>
                  </a:extLst>
                </a:gridCol>
                <a:gridCol w="1301924">
                  <a:extLst>
                    <a:ext uri="{9D8B030D-6E8A-4147-A177-3AD203B41FA5}">
                      <a16:colId xmlns:a16="http://schemas.microsoft.com/office/drawing/2014/main" val="1744332337"/>
                    </a:ext>
                  </a:extLst>
                </a:gridCol>
              </a:tblGrid>
              <a:tr h="2857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28751"/>
                  </a:ext>
                </a:extLst>
              </a:tr>
              <a:tr h="2857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test number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positive number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positive ratio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884374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Jan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690802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Feb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20.0%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742162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Mar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30.0%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297915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Apr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771329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May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6.7%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636246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Jun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419497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Jul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31.3%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061389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Aug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24.4%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27104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Sep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11.2%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016761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Oct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7.9%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9864041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Nov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32.8%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958451"/>
                  </a:ext>
                </a:extLst>
              </a:tr>
              <a:tr h="2857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Dec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27.9%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130962"/>
                  </a:ext>
                </a:extLst>
              </a:tr>
              <a:tr h="2857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19.1%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118631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81C3E1-9D8B-CF75-6D21-7E17CBFF75FA}"/>
              </a:ext>
            </a:extLst>
          </p:cNvPr>
          <p:cNvSpPr txBox="1"/>
          <p:nvPr/>
        </p:nvSpPr>
        <p:spPr>
          <a:xfrm>
            <a:off x="2473138" y="966400"/>
            <a:ext cx="73970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Table 3: Result of quantitative antigen assay for outpatients with mild respiratory symptoms with fever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13669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637</Words>
  <Application>Microsoft Office PowerPoint</Application>
  <PresentationFormat>ワイド画面</PresentationFormat>
  <Paragraphs>247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nagasawa masayuki</dc:creator>
  <cp:lastModifiedBy>masayuki nagasawa</cp:lastModifiedBy>
  <cp:revision>40</cp:revision>
  <cp:lastPrinted>2023-04-07T01:20:15Z</cp:lastPrinted>
  <dcterms:created xsi:type="dcterms:W3CDTF">2023-03-14T06:13:08Z</dcterms:created>
  <dcterms:modified xsi:type="dcterms:W3CDTF">2023-05-26T02:40:17Z</dcterms:modified>
</cp:coreProperties>
</file>