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aguchi Masatoshi" userId="d4b789e03340c940" providerId="LiveId" clId="{EDB135FE-C3D4-4191-87CC-EA0EFFA3E241}"/>
    <pc:docChg chg="modSld">
      <pc:chgData name="Teraguchi Masatoshi" userId="d4b789e03340c940" providerId="LiveId" clId="{EDB135FE-C3D4-4191-87CC-EA0EFFA3E241}" dt="2023-02-06T01:36:09.221" v="55" actId="20577"/>
      <pc:docMkLst>
        <pc:docMk/>
      </pc:docMkLst>
      <pc:sldChg chg="modSp mod">
        <pc:chgData name="Teraguchi Masatoshi" userId="d4b789e03340c940" providerId="LiveId" clId="{EDB135FE-C3D4-4191-87CC-EA0EFFA3E241}" dt="2023-02-06T01:35:42.705" v="24" actId="20577"/>
        <pc:sldMkLst>
          <pc:docMk/>
          <pc:sldMk cId="3049453793" sldId="258"/>
        </pc:sldMkLst>
        <pc:graphicFrameChg chg="modGraphic">
          <ac:chgData name="Teraguchi Masatoshi" userId="d4b789e03340c940" providerId="LiveId" clId="{EDB135FE-C3D4-4191-87CC-EA0EFFA3E241}" dt="2023-02-06T01:35:42.705" v="24" actId="20577"/>
          <ac:graphicFrameMkLst>
            <pc:docMk/>
            <pc:sldMk cId="3049453793" sldId="258"/>
            <ac:graphicFrameMk id="2" creationId="{9AB35B33-8329-4ACB-A904-66C3A3D513F3}"/>
          </ac:graphicFrameMkLst>
        </pc:graphicFrameChg>
      </pc:sldChg>
      <pc:sldChg chg="modSp mod">
        <pc:chgData name="Teraguchi Masatoshi" userId="d4b789e03340c940" providerId="LiveId" clId="{EDB135FE-C3D4-4191-87CC-EA0EFFA3E241}" dt="2023-02-06T01:36:09.221" v="55" actId="20577"/>
        <pc:sldMkLst>
          <pc:docMk/>
          <pc:sldMk cId="1138785423" sldId="259"/>
        </pc:sldMkLst>
        <pc:graphicFrameChg chg="modGraphic">
          <ac:chgData name="Teraguchi Masatoshi" userId="d4b789e03340c940" providerId="LiveId" clId="{EDB135FE-C3D4-4191-87CC-EA0EFFA3E241}" dt="2023-02-06T01:36:09.221" v="55" actId="20577"/>
          <ac:graphicFrameMkLst>
            <pc:docMk/>
            <pc:sldMk cId="1138785423" sldId="259"/>
            <ac:graphicFrameMk id="2" creationId="{FC7DA541-9ED0-40F0-8E9E-CC881DC7C0F7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2E114-5CB7-489F-9B86-C16630AD2E9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7F8E-2E34-45C8-B02C-0BB48922D0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398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2E114-5CB7-489F-9B86-C16630AD2E9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7F8E-2E34-45C8-B02C-0BB48922D0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03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2E114-5CB7-489F-9B86-C16630AD2E9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7F8E-2E34-45C8-B02C-0BB48922D0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8957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2E114-5CB7-489F-9B86-C16630AD2E9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7F8E-2E34-45C8-B02C-0BB48922D0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826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2E114-5CB7-489F-9B86-C16630AD2E9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7F8E-2E34-45C8-B02C-0BB48922D0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0024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2E114-5CB7-489F-9B86-C16630AD2E9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7F8E-2E34-45C8-B02C-0BB48922D0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7848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2E114-5CB7-489F-9B86-C16630AD2E9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7F8E-2E34-45C8-B02C-0BB48922D0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9003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2E114-5CB7-489F-9B86-C16630AD2E9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7F8E-2E34-45C8-B02C-0BB48922D0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083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2E114-5CB7-489F-9B86-C16630AD2E9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7F8E-2E34-45C8-B02C-0BB48922D0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5076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2E114-5CB7-489F-9B86-C16630AD2E9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7F8E-2E34-45C8-B02C-0BB48922D0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2355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2E114-5CB7-489F-9B86-C16630AD2E9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47F8E-2E34-45C8-B02C-0BB48922D0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333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2E114-5CB7-489F-9B86-C16630AD2E9E}" type="datetimeFigureOut">
              <a:rPr kumimoji="1" lang="ja-JP" altLang="en-US" smtClean="0"/>
              <a:t>2023/2/6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47F8E-2E34-45C8-B02C-0BB48922D0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498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8F9D8372-5DE9-4FAE-8E27-674B2204A4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955640"/>
              </p:ext>
            </p:extLst>
          </p:nvPr>
        </p:nvGraphicFramePr>
        <p:xfrm>
          <a:off x="1304014" y="103368"/>
          <a:ext cx="6035040" cy="6456456"/>
        </p:xfrm>
        <a:graphic>
          <a:graphicData uri="http://schemas.openxmlformats.org/drawingml/2006/table">
            <a:tbl>
              <a:tblPr/>
              <a:tblGrid>
                <a:gridCol w="4150797">
                  <a:extLst>
                    <a:ext uri="{9D8B030D-6E8A-4147-A177-3AD203B41FA5}">
                      <a16:colId xmlns:a16="http://schemas.microsoft.com/office/drawing/2014/main" val="1491412502"/>
                    </a:ext>
                  </a:extLst>
                </a:gridCol>
                <a:gridCol w="1884243">
                  <a:extLst>
                    <a:ext uri="{9D8B030D-6E8A-4147-A177-3AD203B41FA5}">
                      <a16:colId xmlns:a16="http://schemas.microsoft.com/office/drawing/2014/main" val="3612556482"/>
                    </a:ext>
                  </a:extLst>
                </a:gridCol>
              </a:tblGrid>
              <a:tr h="31769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Table 1. Case Characteristics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501470"/>
                  </a:ext>
                </a:extLst>
              </a:tr>
              <a:tr h="3228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Cases (male / female)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62 (13/ 49)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5857711"/>
                  </a:ext>
                </a:extLst>
              </a:tr>
              <a:tr h="3535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Age  (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yrs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78.9 (63-94)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0867026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Average duration of first consultation after onset of back pain (SD) (days)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14.7 (23.2)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110209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Average duration between BKP and first consultation  (SD) (days)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23.8 (30.4)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1401339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Follow-up periods (avg) (Months)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 (12-44)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8633697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Lumbar Bone mineral density ( YAM, SD 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74.7 (16.6)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4246595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 Femoral bone mineral density ( YAM, SD 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75.5 (15.0)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6445305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Presence of pre-ex OVCFs (Cases) (%)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31 (50.0%)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4776020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Number of pre-ex OVCFs (avg)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0.95 (1.31)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3843091"/>
                  </a:ext>
                </a:extLst>
              </a:tr>
              <a:tr h="4560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Presence of subsequent fracture after BKP (Cases) (%)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 (19.7 %)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423832"/>
                  </a:ext>
                </a:extLst>
              </a:tr>
              <a:tr h="24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Level of OVCFs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5764515"/>
                  </a:ext>
                </a:extLst>
              </a:tr>
              <a:tr h="32794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Thoracic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HGMaruGothicMPRO" panose="020F0400000000000000" pitchFamily="50" charset="-128"/>
                          <a:ea typeface="HGMaruGothicMPRO" panose="020F0400000000000000" pitchFamily="50" charset="-128"/>
                        </a:rPr>
                        <a:t>（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T8-T11)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7455311"/>
                  </a:ext>
                </a:extLst>
              </a:tr>
              <a:tr h="3330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Thoracolumbar junction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HGMaruGothicMPRO" panose="020F0400000000000000" pitchFamily="50" charset="-128"/>
                          <a:ea typeface="HGMaruGothicMPRO" panose="020F0400000000000000" pitchFamily="50" charset="-128"/>
                        </a:rPr>
                        <a:t>（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T12-L2)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48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761890"/>
                  </a:ext>
                </a:extLst>
              </a:tr>
              <a:tr h="3330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Lumbar (L3-5) 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247864"/>
                  </a:ext>
                </a:extLst>
              </a:tr>
              <a:tr h="57903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SD; standard deviation, NRS; numeric rating scale. OVCFs; osteoporotic vertebral fracture. BKP; balloon kyphoplasty. SD; standard deviation, YAM; young adult mean</a:t>
                      </a:r>
                    </a:p>
                  </a:txBody>
                  <a:tcPr marL="3453" marR="3453" marT="345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898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7974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9AB35B33-8329-4ACB-A904-66C3A3D513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970983"/>
              </p:ext>
            </p:extLst>
          </p:nvPr>
        </p:nvGraphicFramePr>
        <p:xfrm>
          <a:off x="826936" y="166978"/>
          <a:ext cx="7378811" cy="6464411"/>
        </p:xfrm>
        <a:graphic>
          <a:graphicData uri="http://schemas.openxmlformats.org/drawingml/2006/table">
            <a:tbl>
              <a:tblPr/>
              <a:tblGrid>
                <a:gridCol w="2609649">
                  <a:extLst>
                    <a:ext uri="{9D8B030D-6E8A-4147-A177-3AD203B41FA5}">
                      <a16:colId xmlns:a16="http://schemas.microsoft.com/office/drawing/2014/main" val="1878663960"/>
                    </a:ext>
                  </a:extLst>
                </a:gridCol>
                <a:gridCol w="1787422">
                  <a:extLst>
                    <a:ext uri="{9D8B030D-6E8A-4147-A177-3AD203B41FA5}">
                      <a16:colId xmlns:a16="http://schemas.microsoft.com/office/drawing/2014/main" val="1233931623"/>
                    </a:ext>
                  </a:extLst>
                </a:gridCol>
                <a:gridCol w="1711103">
                  <a:extLst>
                    <a:ext uri="{9D8B030D-6E8A-4147-A177-3AD203B41FA5}">
                      <a16:colId xmlns:a16="http://schemas.microsoft.com/office/drawing/2014/main" val="3547965925"/>
                    </a:ext>
                  </a:extLst>
                </a:gridCol>
                <a:gridCol w="1270637">
                  <a:extLst>
                    <a:ext uri="{9D8B030D-6E8A-4147-A177-3AD203B41FA5}">
                      <a16:colId xmlns:a16="http://schemas.microsoft.com/office/drawing/2014/main" val="4134509501"/>
                    </a:ext>
                  </a:extLst>
                </a:gridCol>
              </a:tblGrid>
              <a:tr h="508693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Table 2. </a:t>
                      </a:r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Preoperatvie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 demographic data and spinopelvic parameter between Low health-related QOL group and High health-related QOL group after BKP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6460756"/>
                  </a:ext>
                </a:extLst>
              </a:tr>
              <a:tr h="43439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Low health-related QOL</a:t>
                      </a:r>
                    </a:p>
                    <a:p>
                      <a:pPr algn="l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group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High health-related QOL group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 value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451470"/>
                  </a:ext>
                </a:extLst>
              </a:tr>
              <a:tr h="4515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Cases (male / female)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4/ 22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9/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26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0.37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1798715"/>
                  </a:ext>
                </a:extLst>
              </a:tr>
              <a:tr h="40581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Age (SD) (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yrs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80.7 (8.5)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77.9 (5.7)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0.13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2849766"/>
                  </a:ext>
                </a:extLst>
              </a:tr>
              <a:tr h="42295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Lumbar Bone mineral density ( YAM, SD ) (%)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73.3 (15.2)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75.0 (17.4)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0.71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9253023"/>
                  </a:ext>
                </a:extLst>
              </a:tr>
              <a:tr h="55441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Femoral bone mineral density ( YAM, SD ) (%)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71.9 (12.6)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77.8 (16.3)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0.14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4829363"/>
                  </a:ext>
                </a:extLst>
              </a:tr>
              <a:tr h="55441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Average duration of first consultation after onset of back pain (SD) (days)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11.5 (9.9)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13.2 (18.6)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0.67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3261751"/>
                  </a:ext>
                </a:extLst>
              </a:tr>
              <a:tr h="55441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Average duration between BKP and first consultation  (SD) (days)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19.3 (10.4)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21.4 (19.1)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0.62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6061990"/>
                  </a:ext>
                </a:extLst>
              </a:tr>
              <a:tr h="4401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Presence of pre-ex OVCFs (%)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16/ 26 (61.5%)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15/36 (41.7%)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6664815"/>
                  </a:ext>
                </a:extLst>
              </a:tr>
              <a:tr h="4401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Number of pre-ex OVCFs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1.1 (1.2)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0.9 (1.4)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0.58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3065707"/>
                  </a:ext>
                </a:extLst>
              </a:tr>
              <a:tr h="4401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Spinopelvic parameter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8166470"/>
                  </a:ext>
                </a:extLst>
              </a:tr>
              <a:tr h="43439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SVA (SD)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9.6 (5.8)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5.8 (4.9)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&lt;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 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0.01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5618243"/>
                  </a:ext>
                </a:extLst>
              </a:tr>
              <a:tr h="3543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PI-LL (SD)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31.8 (24.4)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19.4 (16.4)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&lt; 0.05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7094911"/>
                  </a:ext>
                </a:extLst>
              </a:tr>
              <a:tr h="468685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QOL; quality of life, BKP; balloon kyphoplasty, SVA; sagittal vertical axis, PI; pelvic incidence, LL; lumbar lordosis, TK; thoracic kyphosis, OVCFs; osteoporotic vertebral fractures, SD; standard deviation, YAM; young adult mean</a:t>
                      </a:r>
                    </a:p>
                  </a:txBody>
                  <a:tcPr marL="3847" marR="3847" marT="384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37002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9453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FC7DA541-9ED0-40F0-8E9E-CC881DC7C0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619603"/>
              </p:ext>
            </p:extLst>
          </p:nvPr>
        </p:nvGraphicFramePr>
        <p:xfrm>
          <a:off x="243840" y="1107440"/>
          <a:ext cx="8473439" cy="3725817"/>
        </p:xfrm>
        <a:graphic>
          <a:graphicData uri="http://schemas.openxmlformats.org/drawingml/2006/table">
            <a:tbl>
              <a:tblPr/>
              <a:tblGrid>
                <a:gridCol w="3724048">
                  <a:extLst>
                    <a:ext uri="{9D8B030D-6E8A-4147-A177-3AD203B41FA5}">
                      <a16:colId xmlns:a16="http://schemas.microsoft.com/office/drawing/2014/main" val="2498727668"/>
                    </a:ext>
                  </a:extLst>
                </a:gridCol>
                <a:gridCol w="1656954">
                  <a:extLst>
                    <a:ext uri="{9D8B030D-6E8A-4147-A177-3AD203B41FA5}">
                      <a16:colId xmlns:a16="http://schemas.microsoft.com/office/drawing/2014/main" val="3734017557"/>
                    </a:ext>
                  </a:extLst>
                </a:gridCol>
                <a:gridCol w="1919444">
                  <a:extLst>
                    <a:ext uri="{9D8B030D-6E8A-4147-A177-3AD203B41FA5}">
                      <a16:colId xmlns:a16="http://schemas.microsoft.com/office/drawing/2014/main" val="2871042990"/>
                    </a:ext>
                  </a:extLst>
                </a:gridCol>
                <a:gridCol w="1172993">
                  <a:extLst>
                    <a:ext uri="{9D8B030D-6E8A-4147-A177-3AD203B41FA5}">
                      <a16:colId xmlns:a16="http://schemas.microsoft.com/office/drawing/2014/main" val="2915186982"/>
                    </a:ext>
                  </a:extLst>
                </a:gridCol>
              </a:tblGrid>
              <a:tr h="745163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Table 3. Predictive risk factor of low health-related QOL after balloon kyphoplasty after adjustment of age, sex and duration from onset back pain to BKP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8502883"/>
                  </a:ext>
                </a:extLst>
              </a:tr>
              <a:tr h="33956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Odds ratio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95%CI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 value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749937"/>
                  </a:ext>
                </a:extLst>
              </a:tr>
              <a:tr h="5282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Presence of pre-ex vertebral OVCFs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1.86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0.64-5.4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2181348"/>
                  </a:ext>
                </a:extLst>
              </a:tr>
              <a:tr h="8866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Imbalanced spine (SVA </a:t>
                      </a: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≥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 5)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4.76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1.32 -17.2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&lt; 0.05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8261433"/>
                  </a:ext>
                </a:extLst>
              </a:tr>
              <a:tr h="5376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PI-LL mismatch (PI-LL </a:t>
                      </a: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≥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20)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3.78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1.18-12.1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&lt; 0.05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0362889"/>
                  </a:ext>
                </a:extLst>
              </a:tr>
              <a:tr h="688568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QOL; quality of life, BKP; 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balloon kyphoplasty, SVA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; sagittal vertical axis, PI; pelvic incidence, LL; lumbar lordosis, 95%CI; 95% confidence index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8513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8785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</TotalTime>
  <Words>544</Words>
  <Application>Microsoft Office PowerPoint</Application>
  <PresentationFormat>画面に合わせる (4:3)</PresentationFormat>
  <Paragraphs>95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HGMaruGothicMPRO</vt:lpstr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Teraguchi Masatoshi</dc:creator>
  <cp:lastModifiedBy>Teraguchi Masatoshi</cp:lastModifiedBy>
  <cp:revision>6</cp:revision>
  <dcterms:created xsi:type="dcterms:W3CDTF">2022-05-02T06:35:36Z</dcterms:created>
  <dcterms:modified xsi:type="dcterms:W3CDTF">2023-02-06T01:36:09Z</dcterms:modified>
</cp:coreProperties>
</file>