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69" r:id="rId2"/>
    <p:sldId id="267" r:id="rId3"/>
    <p:sldId id="260" r:id="rId4"/>
    <p:sldId id="262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66"/>
    <p:restoredTop sz="95204"/>
  </p:normalViewPr>
  <p:slideViewPr>
    <p:cSldViewPr snapToGrid="0" snapToObjects="1">
      <p:cViewPr varScale="1">
        <p:scale>
          <a:sx n="63" d="100"/>
          <a:sy n="63" d="100"/>
        </p:scale>
        <p:origin x="4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tokumarususumu/Desktop/&#35542;&#25991;/&#36196;&#33394;&#12493;&#12483;&#12488;/&#12493;&#12461;&#12441;&#12450;&#12469;&#12441;&#12511;&#12454;&#12510;&#12395;&#23550;&#12377;&#12427;&#38450;&#38500;&#21177;&#26524;/&#12411;&#22580;&#35430;&#39443;2016&#65286;2017&#65288;&#32113;&#35336;&#20966;&#29702;&#29992;&#65289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tokumarususumu/Desktop/&#35542;&#25991;/&#36196;&#33394;&#12493;&#12483;&#12488;/&#12493;&#12461;&#12441;&#12450;&#12469;&#12441;&#12511;&#12454;&#12510;&#12395;&#23550;&#12377;&#12427;&#38450;&#38500;&#21177;&#26524;/&#12411;&#22580;&#35430;&#39443;2016&#65286;2017&#65288;&#32113;&#35336;&#20966;&#29702;&#29992;&#65289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412625767910738E-2"/>
          <c:y val="7.2222418138070038E-2"/>
          <c:w val="0.79184766998464817"/>
          <c:h val="0.800002170144775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ネットハウスまとめ2016!$B$3</c:f>
              <c:strCache>
                <c:ptCount val="1"/>
                <c:pt idx="0">
                  <c:v>赤赤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prstDash val="solid"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ネットハウスまとめ2016!$B$11:$B$13</c:f>
                <c:numCache>
                  <c:formatCode>General</c:formatCode>
                  <c:ptCount val="3"/>
                  <c:pt idx="0">
                    <c:v>6.7781638903181616</c:v>
                  </c:pt>
                  <c:pt idx="1">
                    <c:v>5.320442674120776</c:v>
                  </c:pt>
                  <c:pt idx="2">
                    <c:v>34.498422352587959</c:v>
                  </c:pt>
                </c:numCache>
              </c:numRef>
            </c:plus>
            <c:minus>
              <c:numRef>
                <c:f>ネットハウスまとめ2016!$B$11:$B$13</c:f>
                <c:numCache>
                  <c:formatCode>General</c:formatCode>
                  <c:ptCount val="3"/>
                  <c:pt idx="0">
                    <c:v>6.7781638903181616</c:v>
                  </c:pt>
                  <c:pt idx="1">
                    <c:v>5.320442674120776</c:v>
                  </c:pt>
                  <c:pt idx="2">
                    <c:v>34.498422352587959</c:v>
                  </c:pt>
                </c:numCache>
              </c:numRef>
            </c:minus>
          </c:errBars>
          <c:cat>
            <c:strRef>
              <c:f>ネットハウスまとめ2016!$A$5:$A$7</c:f>
              <c:strCache>
                <c:ptCount val="3"/>
                <c:pt idx="0">
                  <c:v>7月20日</c:v>
                </c:pt>
                <c:pt idx="1">
                  <c:v>８月２日</c:v>
                </c:pt>
                <c:pt idx="2">
                  <c:v>８月15日</c:v>
                </c:pt>
              </c:strCache>
            </c:strRef>
          </c:cat>
          <c:val>
            <c:numRef>
              <c:f>ネットハウスまとめ2016!$B$5:$B$7</c:f>
              <c:numCache>
                <c:formatCode>0.0_ </c:formatCode>
                <c:ptCount val="3"/>
                <c:pt idx="0" formatCode="0.0">
                  <c:v>3.1899509803921569</c:v>
                </c:pt>
                <c:pt idx="1">
                  <c:v>4.7194076348488112</c:v>
                </c:pt>
                <c:pt idx="2" formatCode="0.0">
                  <c:v>45.898613791609144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AB-A14E-AF87-4FDEBA3ED7DA}"/>
            </c:ext>
          </c:extLst>
        </c:ser>
        <c:ser>
          <c:idx val="1"/>
          <c:order val="1"/>
          <c:tx>
            <c:strRef>
              <c:f>ネットハウスまとめ2016!$C$3</c:f>
              <c:strCache>
                <c:ptCount val="1"/>
                <c:pt idx="0">
                  <c:v>赤白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12700">
              <a:solidFill>
                <a:schemeClr val="tx1"/>
              </a:solidFill>
              <a:prstDash val="solid"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ネットハウスまとめ2016!$C$11:$C$13</c:f>
                <c:numCache>
                  <c:formatCode>General</c:formatCode>
                  <c:ptCount val="3"/>
                  <c:pt idx="0">
                    <c:v>13.90480133492839</c:v>
                  </c:pt>
                  <c:pt idx="1">
                    <c:v>10.406638065483204</c:v>
                  </c:pt>
                  <c:pt idx="2">
                    <c:v>26.581255574601517</c:v>
                  </c:pt>
                </c:numCache>
              </c:numRef>
            </c:plus>
            <c:minus>
              <c:numRef>
                <c:f>ネットハウスまとめ2016!$C$11:$C$13</c:f>
                <c:numCache>
                  <c:formatCode>General</c:formatCode>
                  <c:ptCount val="3"/>
                  <c:pt idx="0">
                    <c:v>13.90480133492839</c:v>
                  </c:pt>
                  <c:pt idx="1">
                    <c:v>10.406638065483204</c:v>
                  </c:pt>
                  <c:pt idx="2">
                    <c:v>26.581255574601517</c:v>
                  </c:pt>
                </c:numCache>
              </c:numRef>
            </c:minus>
          </c:errBars>
          <c:cat>
            <c:strRef>
              <c:f>ネットハウスまとめ2016!$A$5:$A$7</c:f>
              <c:strCache>
                <c:ptCount val="3"/>
                <c:pt idx="0">
                  <c:v>7月20日</c:v>
                </c:pt>
                <c:pt idx="1">
                  <c:v>８月２日</c:v>
                </c:pt>
                <c:pt idx="2">
                  <c:v>８月15日</c:v>
                </c:pt>
              </c:strCache>
            </c:strRef>
          </c:cat>
          <c:val>
            <c:numRef>
              <c:f>ネットハウスまとめ2016!$C$5:$C$7</c:f>
              <c:numCache>
                <c:formatCode>0.0_ </c:formatCode>
                <c:ptCount val="3"/>
                <c:pt idx="0" formatCode="0.0">
                  <c:v>10.503386762203561</c:v>
                </c:pt>
                <c:pt idx="1">
                  <c:v>11.394948382370981</c:v>
                </c:pt>
                <c:pt idx="2">
                  <c:v>50.830497310566969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AB-A14E-AF87-4FDEBA3ED7DA}"/>
            </c:ext>
          </c:extLst>
        </c:ser>
        <c:ser>
          <c:idx val="2"/>
          <c:order val="2"/>
          <c:tx>
            <c:strRef>
              <c:f>ネットハウスまとめ2016!$D$3</c:f>
              <c:strCache>
                <c:ptCount val="1"/>
                <c:pt idx="0">
                  <c:v>白</c:v>
                </c:pt>
              </c:strCache>
            </c:strRef>
          </c:tx>
          <c:spPr>
            <a:solidFill>
              <a:schemeClr val="bg1"/>
            </a:solidFill>
            <a:ln w="12700">
              <a:solidFill>
                <a:schemeClr val="tx1"/>
              </a:solidFill>
              <a:prstDash val="solid"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ネットハウスまとめ2016!$D$11:$D$13</c:f>
                <c:numCache>
                  <c:formatCode>General</c:formatCode>
                  <c:ptCount val="3"/>
                  <c:pt idx="0">
                    <c:v>20.644366084483348</c:v>
                  </c:pt>
                  <c:pt idx="1">
                    <c:v>4.5670735906100548</c:v>
                  </c:pt>
                  <c:pt idx="2">
                    <c:v>0</c:v>
                  </c:pt>
                </c:numCache>
              </c:numRef>
            </c:plus>
            <c:minus>
              <c:numRef>
                <c:f>ネットハウスまとめ2016!$D$11:$D$13</c:f>
                <c:numCache>
                  <c:formatCode>General</c:formatCode>
                  <c:ptCount val="3"/>
                  <c:pt idx="0">
                    <c:v>20.644366084483348</c:v>
                  </c:pt>
                  <c:pt idx="1">
                    <c:v>4.5670735906100548</c:v>
                  </c:pt>
                  <c:pt idx="2">
                    <c:v>0</c:v>
                  </c:pt>
                </c:numCache>
              </c:numRef>
            </c:minus>
          </c:errBars>
          <c:cat>
            <c:strRef>
              <c:f>ネットハウスまとめ2016!$A$5:$A$7</c:f>
              <c:strCache>
                <c:ptCount val="3"/>
                <c:pt idx="0">
                  <c:v>7月20日</c:v>
                </c:pt>
                <c:pt idx="1">
                  <c:v>８月２日</c:v>
                </c:pt>
                <c:pt idx="2">
                  <c:v>８月15日</c:v>
                </c:pt>
              </c:strCache>
            </c:strRef>
          </c:cat>
          <c:val>
            <c:numRef>
              <c:f>ネットハウスまとめ2016!$D$5:$D$7</c:f>
              <c:numCache>
                <c:formatCode>0.0</c:formatCode>
                <c:ptCount val="3"/>
                <c:pt idx="0">
                  <c:v>54.549963357188425</c:v>
                </c:pt>
                <c:pt idx="1">
                  <c:v>98.230769230769226</c:v>
                </c:pt>
                <c:pt idx="2" formatCode="0.0_ 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AB-A14E-AF87-4FDEBA3ED7DA}"/>
            </c:ext>
          </c:extLst>
        </c:ser>
        <c:ser>
          <c:idx val="3"/>
          <c:order val="3"/>
          <c:tx>
            <c:strRef>
              <c:f>ネットハウスまとめ2016!$E$3</c:f>
              <c:strCache>
                <c:ptCount val="1"/>
                <c:pt idx="0">
                  <c:v>無</c:v>
                </c:pt>
              </c:strCache>
            </c:strRef>
          </c:tx>
          <c:spPr>
            <a:solidFill>
              <a:schemeClr val="tx1"/>
            </a:solidFill>
            <a:ln w="12700">
              <a:solidFill>
                <a:schemeClr val="tx1"/>
              </a:solidFill>
              <a:prstDash val="solid"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ネットハウスまとめ2016!$E$11:$E$13</c:f>
                <c:numCache>
                  <c:formatCode>General</c:formatCode>
                  <c:ptCount val="3"/>
                  <c:pt idx="0">
                    <c:v>11.16687054232553</c:v>
                  </c:pt>
                  <c:pt idx="1">
                    <c:v>0</c:v>
                  </c:pt>
                  <c:pt idx="2">
                    <c:v>0</c:v>
                  </c:pt>
                </c:numCache>
              </c:numRef>
            </c:plus>
            <c:minus>
              <c:numRef>
                <c:f>ネットハウスまとめ2016!$E$11:$E$13</c:f>
                <c:numCache>
                  <c:formatCode>General</c:formatCode>
                  <c:ptCount val="3"/>
                  <c:pt idx="0">
                    <c:v>11.16687054232553</c:v>
                  </c:pt>
                  <c:pt idx="1">
                    <c:v>0</c:v>
                  </c:pt>
                  <c:pt idx="2">
                    <c:v>0</c:v>
                  </c:pt>
                </c:numCache>
              </c:numRef>
            </c:minus>
          </c:errBars>
          <c:cat>
            <c:strRef>
              <c:f>ネットハウスまとめ2016!$A$5:$A$7</c:f>
              <c:strCache>
                <c:ptCount val="3"/>
                <c:pt idx="0">
                  <c:v>7月20日</c:v>
                </c:pt>
                <c:pt idx="1">
                  <c:v>８月２日</c:v>
                </c:pt>
                <c:pt idx="2">
                  <c:v>８月15日</c:v>
                </c:pt>
              </c:strCache>
            </c:strRef>
          </c:cat>
          <c:val>
            <c:numRef>
              <c:f>ネットハウスまとめ2016!$E$5:$E$7</c:f>
              <c:numCache>
                <c:formatCode>0.0_ </c:formatCode>
                <c:ptCount val="3"/>
                <c:pt idx="0" formatCode="0.0">
                  <c:v>88.334631978788337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AB-A14E-AF87-4FDEBA3ED7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01038624"/>
        <c:axId val="1"/>
      </c:barChart>
      <c:catAx>
        <c:axId val="70103862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one"/>
        <c:spPr>
          <a:ln w="3175">
            <a:solidFill>
              <a:srgbClr val="000000"/>
            </a:solidFill>
            <a:prstDash val="solid"/>
          </a:ln>
        </c:sp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00"/>
          <c:min val="0"/>
        </c:scaling>
        <c:delete val="0"/>
        <c:axPos val="l"/>
        <c:numFmt formatCode="0.0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400" b="0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defRPr>
            </a:pPr>
            <a:endParaRPr lang="ja-JP"/>
          </a:p>
        </c:txPr>
        <c:crossAx val="701038624"/>
        <c:crosses val="autoZero"/>
        <c:crossBetween val="between"/>
        <c:majorUnit val="25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ＭＳ Ｐゴシック"/>
          <a:ea typeface="ＭＳ Ｐゴシック"/>
          <a:cs typeface="ＭＳ Ｐゴシック"/>
        </a:defRPr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412625767910738E-2"/>
          <c:y val="7.2222418138070038E-2"/>
          <c:w val="0.79190825203453341"/>
          <c:h val="0.800002170144775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'ネットハウスまとめ2017（ネギアザミウマ）'!$B$3</c:f>
              <c:strCache>
                <c:ptCount val="1"/>
                <c:pt idx="0">
                  <c:v>全面区</c:v>
                </c:pt>
              </c:strCache>
            </c:strRef>
          </c:tx>
          <c:spPr>
            <a:solidFill>
              <a:schemeClr val="bg1"/>
            </a:solidFill>
            <a:ln w="12700">
              <a:solidFill>
                <a:schemeClr val="tx1"/>
              </a:solidFill>
              <a:prstDash val="solid"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'ネットハウスまとめ2017（ネギアザミウマ）'!$B$11:$B$14</c:f>
                <c:numCache>
                  <c:formatCode>General</c:formatCode>
                  <c:ptCount val="4"/>
                  <c:pt idx="0">
                    <c:v>7.0648871012309975</c:v>
                  </c:pt>
                  <c:pt idx="1">
                    <c:v>26.963018953462662</c:v>
                  </c:pt>
                  <c:pt idx="2">
                    <c:v>8.1768085041589202</c:v>
                  </c:pt>
                  <c:pt idx="3">
                    <c:v>9.1580874165202637</c:v>
                  </c:pt>
                </c:numCache>
              </c:numRef>
            </c:plus>
            <c:minus>
              <c:numRef>
                <c:f>'ネットハウスまとめ2017（ネギアザミウマ）'!$B$11:$B$14</c:f>
                <c:numCache>
                  <c:formatCode>General</c:formatCode>
                  <c:ptCount val="4"/>
                  <c:pt idx="0">
                    <c:v>7.0648871012309975</c:v>
                  </c:pt>
                  <c:pt idx="1">
                    <c:v>26.963018953462662</c:v>
                  </c:pt>
                  <c:pt idx="2">
                    <c:v>8.1768085041589202</c:v>
                  </c:pt>
                  <c:pt idx="3">
                    <c:v>9.1580874165202637</c:v>
                  </c:pt>
                </c:numCache>
              </c:numRef>
            </c:minus>
          </c:errBars>
          <c:cat>
            <c:strRef>
              <c:f>'ネットハウスまとめ2017（ネギアザミウマ）'!$A$4:$A$7</c:f>
              <c:strCache>
                <c:ptCount val="4"/>
                <c:pt idx="0">
                  <c:v>7月３日</c:v>
                </c:pt>
                <c:pt idx="1">
                  <c:v>7月20日</c:v>
                </c:pt>
                <c:pt idx="2">
                  <c:v>８月１日</c:v>
                </c:pt>
                <c:pt idx="3">
                  <c:v>８月14日</c:v>
                </c:pt>
              </c:strCache>
            </c:strRef>
          </c:cat>
          <c:val>
            <c:numRef>
              <c:f>'ネットハウスまとめ2017（ネギアザミウマ）'!$B$4:$B$7</c:f>
              <c:numCache>
                <c:formatCode>0.0_ </c:formatCode>
                <c:ptCount val="4"/>
                <c:pt idx="0">
                  <c:v>4.2828282828282829</c:v>
                </c:pt>
                <c:pt idx="1">
                  <c:v>72.913919413919402</c:v>
                </c:pt>
                <c:pt idx="2">
                  <c:v>27.526009207510754</c:v>
                </c:pt>
                <c:pt idx="3">
                  <c:v>30.843954248366011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F9-904B-B532-8C56FBC0DB73}"/>
            </c:ext>
          </c:extLst>
        </c:ser>
        <c:ser>
          <c:idx val="1"/>
          <c:order val="1"/>
          <c:tx>
            <c:strRef>
              <c:f>'ネットハウスまとめ2017（ネギアザミウマ）'!$C$3</c:f>
              <c:strCache>
                <c:ptCount val="1"/>
                <c:pt idx="0">
                  <c:v>天井区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prstDash val="solid"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'ネットハウスまとめ2017（ネギアザミウマ）'!$C$11:$C$14</c:f>
                <c:numCache>
                  <c:formatCode>General</c:formatCode>
                  <c:ptCount val="4"/>
                  <c:pt idx="0">
                    <c:v>10.710860913625858</c:v>
                  </c:pt>
                  <c:pt idx="1">
                    <c:v>3.2104523087807975</c:v>
                  </c:pt>
                  <c:pt idx="2">
                    <c:v>6.9557509384272622</c:v>
                  </c:pt>
                  <c:pt idx="3">
                    <c:v>5.4830458668296274</c:v>
                  </c:pt>
                </c:numCache>
              </c:numRef>
            </c:plus>
            <c:minus>
              <c:numRef>
                <c:f>'ネットハウスまとめ2017（ネギアザミウマ）'!$C$11:$C$14</c:f>
                <c:numCache>
                  <c:formatCode>General</c:formatCode>
                  <c:ptCount val="4"/>
                  <c:pt idx="0">
                    <c:v>10.710860913625858</c:v>
                  </c:pt>
                  <c:pt idx="1">
                    <c:v>3.2104523087807975</c:v>
                  </c:pt>
                  <c:pt idx="2">
                    <c:v>6.9557509384272622</c:v>
                  </c:pt>
                  <c:pt idx="3">
                    <c:v>5.4830458668296274</c:v>
                  </c:pt>
                </c:numCache>
              </c:numRef>
            </c:minus>
          </c:errBars>
          <c:cat>
            <c:strRef>
              <c:f>'ネットハウスまとめ2017（ネギアザミウマ）'!$A$4:$A$7</c:f>
              <c:strCache>
                <c:ptCount val="4"/>
                <c:pt idx="0">
                  <c:v>7月３日</c:v>
                </c:pt>
                <c:pt idx="1">
                  <c:v>7月20日</c:v>
                </c:pt>
                <c:pt idx="2">
                  <c:v>８月１日</c:v>
                </c:pt>
                <c:pt idx="3">
                  <c:v>８月14日</c:v>
                </c:pt>
              </c:strCache>
            </c:strRef>
          </c:cat>
          <c:val>
            <c:numRef>
              <c:f>'ネットハウスまとめ2017（ネギアザミウマ）'!$C$4:$C$7</c:f>
              <c:numCache>
                <c:formatCode>0.0_ </c:formatCode>
                <c:ptCount val="4"/>
                <c:pt idx="0">
                  <c:v>21.229242979242979</c:v>
                </c:pt>
                <c:pt idx="1">
                  <c:v>98.46955128205127</c:v>
                </c:pt>
                <c:pt idx="2">
                  <c:v>88.20801027747622</c:v>
                </c:pt>
                <c:pt idx="3">
                  <c:v>94.181271665211298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F9-904B-B532-8C56FBC0DB73}"/>
            </c:ext>
          </c:extLst>
        </c:ser>
        <c:ser>
          <c:idx val="2"/>
          <c:order val="2"/>
          <c:tx>
            <c:strRef>
              <c:f>'ネットハウスまとめ2017（ネギアザミウマ）'!$D$3</c:f>
              <c:strCache>
                <c:ptCount val="1"/>
                <c:pt idx="0">
                  <c:v>囲い区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'ネットハウスまとめ2017（ネギアザミウマ）'!$D$11:$D$14</c:f>
                <c:numCache>
                  <c:formatCode>General</c:formatCode>
                  <c:ptCount val="4"/>
                  <c:pt idx="0">
                    <c:v>5.9470993347329859</c:v>
                  </c:pt>
                  <c:pt idx="1">
                    <c:v>7.2312594345992958</c:v>
                  </c:pt>
                  <c:pt idx="2">
                    <c:v>6.2532897212373166</c:v>
                  </c:pt>
                  <c:pt idx="3">
                    <c:v>25.367029334321693</c:v>
                  </c:pt>
                </c:numCache>
              </c:numRef>
            </c:plus>
            <c:minus>
              <c:numRef>
                <c:f>'ネットハウスまとめ2017（ネギアザミウマ）'!$D$11:$D$14</c:f>
                <c:numCache>
                  <c:formatCode>General</c:formatCode>
                  <c:ptCount val="4"/>
                  <c:pt idx="0">
                    <c:v>5.9470993347329859</c:v>
                  </c:pt>
                  <c:pt idx="1">
                    <c:v>7.2312594345992958</c:v>
                  </c:pt>
                  <c:pt idx="2">
                    <c:v>6.2532897212373166</c:v>
                  </c:pt>
                  <c:pt idx="3">
                    <c:v>25.367029334321693</c:v>
                  </c:pt>
                </c:numCache>
              </c:numRef>
            </c:minus>
          </c:errBars>
          <c:cat>
            <c:strRef>
              <c:f>'ネットハウスまとめ2017（ネギアザミウマ）'!$A$4:$A$7</c:f>
              <c:strCache>
                <c:ptCount val="4"/>
                <c:pt idx="0">
                  <c:v>7月３日</c:v>
                </c:pt>
                <c:pt idx="1">
                  <c:v>7月20日</c:v>
                </c:pt>
                <c:pt idx="2">
                  <c:v>８月１日</c:v>
                </c:pt>
                <c:pt idx="3">
                  <c:v>８月14日</c:v>
                </c:pt>
              </c:strCache>
            </c:strRef>
          </c:cat>
          <c:val>
            <c:numRef>
              <c:f>'ネットハウスまとめ2017（ネギアザミウマ）'!$D$4:$D$7</c:f>
              <c:numCache>
                <c:formatCode>0.0_ </c:formatCode>
                <c:ptCount val="4"/>
                <c:pt idx="0">
                  <c:v>10.037323787323785</c:v>
                </c:pt>
                <c:pt idx="1">
                  <c:v>92.41597291597293</c:v>
                </c:pt>
                <c:pt idx="2">
                  <c:v>92.070072192169704</c:v>
                </c:pt>
                <c:pt idx="3">
                  <c:v>73.70698051948051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F9-904B-B532-8C56FBC0DB73}"/>
            </c:ext>
          </c:extLst>
        </c:ser>
        <c:ser>
          <c:idx val="3"/>
          <c:order val="3"/>
          <c:tx>
            <c:strRef>
              <c:f>'ネットハウスまとめ2017（ネギアザミウマ）'!$E$3</c:f>
              <c:strCache>
                <c:ptCount val="1"/>
                <c:pt idx="0">
                  <c:v>無区</c:v>
                </c:pt>
              </c:strCache>
            </c:strRef>
          </c:tx>
          <c:spPr>
            <a:solidFill>
              <a:schemeClr val="tx1"/>
            </a:solidFill>
            <a:ln w="12700">
              <a:solidFill>
                <a:schemeClr val="tx1"/>
              </a:solidFill>
              <a:prstDash val="solid"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'ネットハウスまとめ2017（ネギアザミウマ）'!$E$11:$E$14</c:f>
                <c:numCache>
                  <c:formatCode>General</c:formatCode>
                  <c:ptCount val="4"/>
                  <c:pt idx="0">
                    <c:v>12.853635429450868</c:v>
                  </c:pt>
                  <c:pt idx="1">
                    <c:v>0</c:v>
                  </c:pt>
                  <c:pt idx="2">
                    <c:v>0</c:v>
                  </c:pt>
                  <c:pt idx="3">
                    <c:v>1.3153341044116429</c:v>
                  </c:pt>
                </c:numCache>
              </c:numRef>
            </c:plus>
            <c:minus>
              <c:numRef>
                <c:f>'ネットハウスまとめ2017（ネギアザミウマ）'!$E$11:$E$14</c:f>
                <c:numCache>
                  <c:formatCode>General</c:formatCode>
                  <c:ptCount val="4"/>
                  <c:pt idx="0">
                    <c:v>12.853635429450868</c:v>
                  </c:pt>
                  <c:pt idx="1">
                    <c:v>0</c:v>
                  </c:pt>
                  <c:pt idx="2">
                    <c:v>0</c:v>
                  </c:pt>
                  <c:pt idx="3">
                    <c:v>1.3153341044116429</c:v>
                  </c:pt>
                </c:numCache>
              </c:numRef>
            </c:minus>
          </c:errBars>
          <c:cat>
            <c:strRef>
              <c:f>'ネットハウスまとめ2017（ネギアザミウマ）'!$A$4:$A$7</c:f>
              <c:strCache>
                <c:ptCount val="4"/>
                <c:pt idx="0">
                  <c:v>7月３日</c:v>
                </c:pt>
                <c:pt idx="1">
                  <c:v>7月20日</c:v>
                </c:pt>
                <c:pt idx="2">
                  <c:v>８月１日</c:v>
                </c:pt>
                <c:pt idx="3">
                  <c:v>８月14日</c:v>
                </c:pt>
              </c:strCache>
            </c:strRef>
          </c:cat>
          <c:val>
            <c:numRef>
              <c:f>'ネットハウスまとめ2017（ネギアザミウマ）'!$E$4:$E$7</c:f>
              <c:numCache>
                <c:formatCode>0.0_ </c:formatCode>
                <c:ptCount val="4"/>
                <c:pt idx="0">
                  <c:v>28.291527916527912</c:v>
                </c:pt>
                <c:pt idx="1">
                  <c:v>100</c:v>
                </c:pt>
                <c:pt idx="2">
                  <c:v>100</c:v>
                </c:pt>
                <c:pt idx="3">
                  <c:v>99.705882352941174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8F9-904B-B532-8C56FBC0DB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41021840"/>
        <c:axId val="1"/>
      </c:barChart>
      <c:catAx>
        <c:axId val="741021840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one"/>
        <c:spPr>
          <a:ln w="3175">
            <a:solidFill>
              <a:srgbClr val="000000"/>
            </a:solidFill>
            <a:prstDash val="solid"/>
          </a:ln>
        </c:sp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00"/>
          <c:min val="0"/>
        </c:scaling>
        <c:delete val="0"/>
        <c:axPos val="l"/>
        <c:numFmt formatCode="0.0_ 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400" b="0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defRPr>
            </a:pPr>
            <a:endParaRPr lang="ja-JP"/>
          </a:p>
        </c:txPr>
        <c:crossAx val="741021840"/>
        <c:crosses val="autoZero"/>
        <c:crossBetween val="between"/>
        <c:majorUnit val="25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ＭＳ Ｐゴシック"/>
          <a:ea typeface="ＭＳ Ｐゴシック"/>
          <a:cs typeface="ＭＳ Ｐゴシック"/>
        </a:defRPr>
      </a:pPr>
      <a:endParaRPr lang="ja-JP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29D67-F482-4745-891A-187DDCE7019E}" type="datetimeFigureOut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B5191D-7C94-CF4C-B2B0-B2844A63C4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4112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0202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284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B3CDA6-95F5-F942-9C7C-E2845B54F9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A867EA1-37EE-3848-881A-954D1AB88D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DE2BBE8-8117-E64E-82EE-720244D9F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1015-BD59-A84E-990D-A0DD4F2F6ABE}" type="datetimeFigureOut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689EA76-97EF-7943-8D2B-A93FB4905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6B17FE-4195-C548-A19C-7E86D1CC5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6790-2631-1C4D-A4CC-70DC84A19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4353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43CC2B-1616-D247-9D4F-E511B6919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65C244A-12A1-9D41-A84A-A7F89AE0C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D0BD6C-BF1A-7740-91AF-D6245CE4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1015-BD59-A84E-990D-A0DD4F2F6ABE}" type="datetimeFigureOut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CC14D72-A739-A34F-A1A6-CF6893AE4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5022B2-5A4B-FF4D-AAA5-E77281A68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6790-2631-1C4D-A4CC-70DC84A19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817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7EDFC3-6C5A-A348-8335-E0224FA61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2F4256A-5AB3-1E4D-BE07-AEFBF5DBF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B99A0F-1FFD-6348-A668-20B9DD3F2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1015-BD59-A84E-990D-A0DD4F2F6ABE}" type="datetimeFigureOut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14A354-A3DD-8241-98C5-DECED2208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FAA3F0-D85A-784E-BF7B-B2C3BB3E5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6790-2631-1C4D-A4CC-70DC84A19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0183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7A6D33-6D48-1940-870A-180FB78D2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9D836DB-3F8E-0540-83D5-986169B589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0A40A33-047C-3245-8F34-182A9E1E2C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CE4F5D1-E739-B644-8D54-143FF922D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1015-BD59-A84E-990D-A0DD4F2F6ABE}" type="datetimeFigureOut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B89FFDE-E899-E64E-A022-B185FD383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8EEE5FD-210E-0448-B686-2BEFA2C5E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6790-2631-1C4D-A4CC-70DC84A19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1022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489929-70D8-5946-AF30-2E5A796D2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711B27C-86D5-A044-B828-75709960A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1677CB9-8A4C-5A41-8B96-4F925BDB88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7E69EAF-0CCA-AE41-8D49-22BCAF65E9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DA80C84-93FE-6543-94B0-E6DFBE7D9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AD1FE6D-D3C4-8E4E-88D3-AD67793AF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1015-BD59-A84E-990D-A0DD4F2F6ABE}" type="datetimeFigureOut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128CA7C-03F1-7940-904C-4A05EF2FD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D46B85E-0912-1742-949F-153EAD1BE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6790-2631-1C4D-A4CC-70DC84A19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9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BA952D-0A36-F349-83CB-2A419A343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E27EAE6-4701-B041-A995-4A115D3F5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1015-BD59-A84E-990D-A0DD4F2F6ABE}" type="datetimeFigureOut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03750B3-CFEA-694E-9E27-0708BABDE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E3CC3AB-DFFF-EE4B-AA40-58082D5E4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6790-2631-1C4D-A4CC-70DC84A19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4899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B9386A1-CA7C-CA41-B08F-D8FF925EB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1015-BD59-A84E-990D-A0DD4F2F6ABE}" type="datetimeFigureOut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7CFE7E3-9BFD-E54B-880B-6F9700CC4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49BFE69-5996-E848-9399-A2119F52E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6790-2631-1C4D-A4CC-70DC84A19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9250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4527D2-5B7D-BF4A-844C-A79403D53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5891DAB-EABB-F34B-B4A8-8F8BA92A7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C1EE6E6-F505-A54F-9816-1ECE914F60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6595210-0F1A-3B4B-8ED8-FAF109A17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1015-BD59-A84E-990D-A0DD4F2F6ABE}" type="datetimeFigureOut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E780E61-8B6F-9F46-A5AE-47FDBBA0F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2646149-2D37-6741-BA0F-D433F1111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6790-2631-1C4D-A4CC-70DC84A19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48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17B798-C6A1-8648-B37C-883848168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A40A32C-BBD7-E040-B119-9026BE0A4F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3EE851-ED3A-8C40-9C01-2ED8F9EC3C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506E633-4D4D-6544-B8EC-C3D73BE15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1015-BD59-A84E-990D-A0DD4F2F6ABE}" type="datetimeFigureOut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7B6C1F8-1CB2-C144-BBF8-82F4D3872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37A1AF1-E554-FE44-B74A-BE195D617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6790-2631-1C4D-A4CC-70DC84A19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9295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4228DE-B292-304F-A96B-7CBD0F49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495E8AB-555A-9448-815D-873CC171DD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4E34A4B-4F28-6F48-A8A7-DF2CA9373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1015-BD59-A84E-990D-A0DD4F2F6ABE}" type="datetimeFigureOut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62A4E1-C023-3542-8649-8167A23D0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205072-1737-844A-BC4B-8C1B4EA94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6790-2631-1C4D-A4CC-70DC84A19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3073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9203297-A7A2-E544-8041-BFC688385F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A75E5DE-F71D-1249-8722-45A234963B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1985376-7E5C-8544-AF73-9DEB5A71D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1015-BD59-A84E-990D-A0DD4F2F6ABE}" type="datetimeFigureOut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590AA51-3D21-6541-A959-ACD4E8762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74E429-6461-254D-93D7-F208736C1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6790-2631-1C4D-A4CC-70DC84A19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4577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E237FA1-B7FC-5148-A2E0-BEA4BA41D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CA0FDE7-5379-3247-8913-920E203B6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03BB705-1B2D-7D4C-8873-B61E3AC3E5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51015-BD59-A84E-990D-A0DD4F2F6ABE}" type="datetimeFigureOut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A00F01B-F594-344A-B3D6-52E416603A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A6EDE6B-061D-184C-9CA2-8A3835DE66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26790-2631-1C4D-A4CC-70DC84A19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596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AAC3A42-92DB-9944-97FF-2FDB89205824}"/>
              </a:ext>
            </a:extLst>
          </p:cNvPr>
          <p:cNvGrpSpPr/>
          <p:nvPr/>
        </p:nvGrpSpPr>
        <p:grpSpPr>
          <a:xfrm>
            <a:off x="77491" y="92992"/>
            <a:ext cx="11963557" cy="5776645"/>
            <a:chOff x="77491" y="92992"/>
            <a:chExt cx="11963557" cy="5776645"/>
          </a:xfrm>
        </p:grpSpPr>
        <p:pic>
          <p:nvPicPr>
            <p:cNvPr id="534" name="Google Shape;534;p1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499832" y="1256222"/>
              <a:ext cx="5541216" cy="41559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5" name="Google Shape;535;p1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0221" y="1262615"/>
              <a:ext cx="6224280" cy="41495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6" name="Google Shape;536;p14"/>
            <p:cNvSpPr/>
            <p:nvPr/>
          </p:nvSpPr>
          <p:spPr>
            <a:xfrm>
              <a:off x="2550896" y="5469527"/>
              <a:ext cx="1454822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Trial 1 Field</a:t>
              </a:r>
              <a:endParaRPr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37" name="Google Shape;537;p14"/>
            <p:cNvSpPr/>
            <p:nvPr/>
          </p:nvSpPr>
          <p:spPr>
            <a:xfrm>
              <a:off x="8585936" y="5469527"/>
              <a:ext cx="1454822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Trial 2 Field</a:t>
              </a:r>
              <a:endParaRPr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B79E115A-7E81-064F-ABA9-89B8AB18456F}"/>
                </a:ext>
              </a:extLst>
            </p:cNvPr>
            <p:cNvSpPr txBox="1"/>
            <p:nvPr/>
          </p:nvSpPr>
          <p:spPr>
            <a:xfrm>
              <a:off x="77491" y="92992"/>
              <a:ext cx="10743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Fig</a:t>
              </a:r>
              <a:r>
                <a:rPr kumimoji="1"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S1</a:t>
              </a:r>
              <a:endParaRPr kumimoji="1" lang="ja-JP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DFFED84-DE41-C842-B18F-B36F40345589}"/>
              </a:ext>
            </a:extLst>
          </p:cNvPr>
          <p:cNvSpPr/>
          <p:nvPr/>
        </p:nvSpPr>
        <p:spPr>
          <a:xfrm>
            <a:off x="3910740" y="6068814"/>
            <a:ext cx="49468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ja-JP" altLang="ja-JP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S1. Welsh onion field in Trial 1 and 2</a:t>
            </a:r>
            <a:r>
              <a:rPr lang="en-US" altLang="ja-JP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ja-JP" altLang="ja-JP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ja-JP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382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3"/>
          <p:cNvGrpSpPr/>
          <p:nvPr/>
        </p:nvGrpSpPr>
        <p:grpSpPr>
          <a:xfrm>
            <a:off x="2966721" y="508001"/>
            <a:ext cx="6043694" cy="5186212"/>
            <a:chOff x="3811507" y="1820443"/>
            <a:chExt cx="4568987" cy="3670569"/>
          </a:xfrm>
        </p:grpSpPr>
        <p:grpSp>
          <p:nvGrpSpPr>
            <p:cNvPr id="143" name="Google Shape;143;p3"/>
            <p:cNvGrpSpPr/>
            <p:nvPr/>
          </p:nvGrpSpPr>
          <p:grpSpPr>
            <a:xfrm>
              <a:off x="3811507" y="1820443"/>
              <a:ext cx="4568987" cy="3217115"/>
              <a:chOff x="2092576" y="2612052"/>
              <a:chExt cx="4568987" cy="3217115"/>
            </a:xfrm>
          </p:grpSpPr>
          <p:sp>
            <p:nvSpPr>
              <p:cNvPr id="144" name="Google Shape;144;p3"/>
              <p:cNvSpPr txBox="1"/>
              <p:nvPr/>
            </p:nvSpPr>
            <p:spPr>
              <a:xfrm>
                <a:off x="2092576" y="3770610"/>
                <a:ext cx="1080000" cy="90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Times New Roman"/>
                  <a:buNone/>
                </a:pPr>
                <a:r>
                  <a:rPr lang="en-US" sz="2000" dirty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WW</a:t>
                </a:r>
                <a:endParaRPr dirty="0"/>
              </a:p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Times New Roman"/>
                  <a:buNone/>
                </a:pPr>
                <a:r>
                  <a:rPr lang="en-US" sz="2000" dirty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(0, 0)</a:t>
                </a:r>
                <a:endParaRPr dirty="0"/>
              </a:p>
            </p:txBody>
          </p:sp>
          <p:grpSp>
            <p:nvGrpSpPr>
              <p:cNvPr id="145" name="Google Shape;145;p3"/>
              <p:cNvGrpSpPr/>
              <p:nvPr/>
            </p:nvGrpSpPr>
            <p:grpSpPr>
              <a:xfrm>
                <a:off x="3837068" y="3191331"/>
                <a:ext cx="1080001" cy="2058558"/>
                <a:chOff x="3837069" y="3191331"/>
                <a:chExt cx="1080001" cy="2058558"/>
              </a:xfrm>
            </p:grpSpPr>
            <p:sp>
              <p:nvSpPr>
                <p:cNvPr id="146" name="Google Shape;146;p3"/>
                <p:cNvSpPr txBox="1"/>
                <p:nvPr/>
              </p:nvSpPr>
              <p:spPr>
                <a:xfrm>
                  <a:off x="3837070" y="3191331"/>
                  <a:ext cx="1080000" cy="90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000"/>
                    <a:buFont typeface="Times New Roman"/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RW</a:t>
                  </a: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000"/>
                    <a:buFont typeface="Times New Roman"/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(1, 0)</a:t>
                  </a:r>
                  <a:endParaRPr/>
                </a:p>
              </p:txBody>
            </p:sp>
            <p:sp>
              <p:nvSpPr>
                <p:cNvPr id="147" name="Google Shape;147;p3"/>
                <p:cNvSpPr txBox="1"/>
                <p:nvPr/>
              </p:nvSpPr>
              <p:spPr>
                <a:xfrm>
                  <a:off x="3837069" y="4349889"/>
                  <a:ext cx="1080000" cy="90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000"/>
                    <a:buFont typeface="Times New Roman"/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BW</a:t>
                  </a: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000"/>
                    <a:buFont typeface="Times New Roman"/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(0, 1)</a:t>
                  </a:r>
                  <a:endParaRPr/>
                </a:p>
              </p:txBody>
            </p:sp>
          </p:grpSp>
          <p:grpSp>
            <p:nvGrpSpPr>
              <p:cNvPr id="148" name="Google Shape;148;p3"/>
              <p:cNvGrpSpPr/>
              <p:nvPr/>
            </p:nvGrpSpPr>
            <p:grpSpPr>
              <a:xfrm>
                <a:off x="5581563" y="2612052"/>
                <a:ext cx="1080000" cy="3217115"/>
                <a:chOff x="5581563" y="2612052"/>
                <a:chExt cx="1080000" cy="3217115"/>
              </a:xfrm>
            </p:grpSpPr>
            <p:sp>
              <p:nvSpPr>
                <p:cNvPr id="149" name="Google Shape;149;p3"/>
                <p:cNvSpPr txBox="1"/>
                <p:nvPr/>
              </p:nvSpPr>
              <p:spPr>
                <a:xfrm>
                  <a:off x="5581563" y="2612052"/>
                  <a:ext cx="1080000" cy="90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000"/>
                    <a:buFont typeface="Times New Roman"/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RR</a:t>
                  </a: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000"/>
                    <a:buFont typeface="Times New Roman"/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(2, 0)</a:t>
                  </a:r>
                  <a:endParaRPr/>
                </a:p>
              </p:txBody>
            </p:sp>
            <p:sp>
              <p:nvSpPr>
                <p:cNvPr id="150" name="Google Shape;150;p3"/>
                <p:cNvSpPr txBox="1"/>
                <p:nvPr/>
              </p:nvSpPr>
              <p:spPr>
                <a:xfrm>
                  <a:off x="5581563" y="4929167"/>
                  <a:ext cx="1080000" cy="90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000"/>
                    <a:buFont typeface="Times New Roman"/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BB</a:t>
                  </a: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000"/>
                    <a:buFont typeface="Times New Roman"/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(0, 2)</a:t>
                  </a:r>
                  <a:endParaRPr/>
                </a:p>
              </p:txBody>
            </p:sp>
            <p:sp>
              <p:nvSpPr>
                <p:cNvPr id="151" name="Google Shape;151;p3"/>
                <p:cNvSpPr txBox="1"/>
                <p:nvPr/>
              </p:nvSpPr>
              <p:spPr>
                <a:xfrm>
                  <a:off x="5581563" y="3770609"/>
                  <a:ext cx="1080000" cy="90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000"/>
                    <a:buFont typeface="Times New Roman"/>
                    <a:buNone/>
                  </a:pPr>
                  <a:r>
                    <a:rPr lang="en-US" sz="2000" dirty="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RB</a:t>
                  </a:r>
                  <a:endParaRPr sz="2000" dirty="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000"/>
                    <a:buFont typeface="Times New Roman"/>
                    <a:buNone/>
                  </a:pPr>
                  <a:r>
                    <a:rPr lang="en-US" sz="2000" dirty="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(1, 1)</a:t>
                  </a:r>
                  <a:endParaRPr dirty="0"/>
                </a:p>
              </p:txBody>
            </p:sp>
          </p:grpSp>
          <p:grpSp>
            <p:nvGrpSpPr>
              <p:cNvPr id="152" name="Google Shape;152;p3"/>
              <p:cNvGrpSpPr/>
              <p:nvPr/>
            </p:nvGrpSpPr>
            <p:grpSpPr>
              <a:xfrm>
                <a:off x="3172576" y="3641310"/>
                <a:ext cx="664500" cy="1158600"/>
                <a:chOff x="3172577" y="3641310"/>
                <a:chExt cx="664500" cy="1158600"/>
              </a:xfrm>
            </p:grpSpPr>
            <p:cxnSp>
              <p:nvCxnSpPr>
                <p:cNvPr id="153" name="Google Shape;153;p3"/>
                <p:cNvCxnSpPr>
                  <a:stCxn id="144" idx="3"/>
                  <a:endCxn id="146" idx="1"/>
                </p:cNvCxnSpPr>
                <p:nvPr/>
              </p:nvCxnSpPr>
              <p:spPr>
                <a:xfrm rot="10800000" flipH="1">
                  <a:off x="3172577" y="3641310"/>
                  <a:ext cx="664500" cy="57930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54" name="Google Shape;154;p3"/>
                <p:cNvCxnSpPr>
                  <a:stCxn id="144" idx="3"/>
                  <a:endCxn id="147" idx="1"/>
                </p:cNvCxnSpPr>
                <p:nvPr/>
              </p:nvCxnSpPr>
              <p:spPr>
                <a:xfrm>
                  <a:off x="3172577" y="4220610"/>
                  <a:ext cx="664500" cy="57930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55" name="Google Shape;155;p3"/>
              <p:cNvGrpSpPr/>
              <p:nvPr/>
            </p:nvGrpSpPr>
            <p:grpSpPr>
              <a:xfrm>
                <a:off x="4917068" y="3056289"/>
                <a:ext cx="664501" cy="2322900"/>
                <a:chOff x="4917068" y="3056289"/>
                <a:chExt cx="664501" cy="2322900"/>
              </a:xfrm>
            </p:grpSpPr>
            <p:cxnSp>
              <p:nvCxnSpPr>
                <p:cNvPr id="156" name="Google Shape;156;p3"/>
                <p:cNvCxnSpPr/>
                <p:nvPr/>
              </p:nvCxnSpPr>
              <p:spPr>
                <a:xfrm rot="10800000" flipH="1">
                  <a:off x="4917068" y="3056289"/>
                  <a:ext cx="664494" cy="58320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57" name="Google Shape;157;p3"/>
                <p:cNvCxnSpPr>
                  <a:stCxn id="146" idx="3"/>
                  <a:endCxn id="151" idx="1"/>
                </p:cNvCxnSpPr>
                <p:nvPr/>
              </p:nvCxnSpPr>
              <p:spPr>
                <a:xfrm>
                  <a:off x="4917069" y="3641331"/>
                  <a:ext cx="664500" cy="57930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58" name="Google Shape;158;p3"/>
                <p:cNvCxnSpPr>
                  <a:stCxn id="147" idx="3"/>
                  <a:endCxn id="151" idx="1"/>
                </p:cNvCxnSpPr>
                <p:nvPr/>
              </p:nvCxnSpPr>
              <p:spPr>
                <a:xfrm rot="10800000" flipH="1">
                  <a:off x="4917068" y="4220589"/>
                  <a:ext cx="664500" cy="57930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59" name="Google Shape;159;p3"/>
                <p:cNvCxnSpPr>
                  <a:stCxn id="147" idx="3"/>
                  <a:endCxn id="150" idx="1"/>
                </p:cNvCxnSpPr>
                <p:nvPr/>
              </p:nvCxnSpPr>
              <p:spPr>
                <a:xfrm>
                  <a:off x="4917068" y="4799889"/>
                  <a:ext cx="664500" cy="57930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sp>
          <p:nvSpPr>
            <p:cNvPr id="160" name="Google Shape;160;p3"/>
            <p:cNvSpPr txBox="1"/>
            <p:nvPr/>
          </p:nvSpPr>
          <p:spPr>
            <a:xfrm>
              <a:off x="3976731" y="4911734"/>
              <a:ext cx="4252864" cy="5792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Times New Roman"/>
                <a:buNone/>
              </a:pPr>
              <a:r>
                <a:rPr lang="en-US" sz="2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(·,·) = (amount of red, amount of black)</a:t>
              </a:r>
              <a:endParaRPr/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343D827-80D3-184D-9207-1DA4F2306F56}"/>
              </a:ext>
            </a:extLst>
          </p:cNvPr>
          <p:cNvSpPr txBox="1"/>
          <p:nvPr/>
        </p:nvSpPr>
        <p:spPr>
          <a:xfrm>
            <a:off x="77491" y="92992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</a:t>
            </a:r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S2</a:t>
            </a:r>
            <a:endParaRPr kumimoji="1" lang="ja-JP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A4791B9C-5BD0-0947-9AA3-B326CF241547}"/>
              </a:ext>
            </a:extLst>
          </p:cNvPr>
          <p:cNvSpPr/>
          <p:nvPr/>
        </p:nvSpPr>
        <p:spPr>
          <a:xfrm>
            <a:off x="1151824" y="5728444"/>
            <a:ext cx="977222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ja-JP" altLang="ja-JP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S2. Relationships between the nets based on the color of the yarn used to make them. </a:t>
            </a:r>
          </a:p>
          <a:p>
            <a:r>
              <a:rPr lang="en-US" altLang="ja-JP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white-white (WW) nets were considered as the baseline, and the nets were systematized </a:t>
            </a:r>
          </a:p>
          <a:p>
            <a:r>
              <a:rPr lang="en-US" altLang="ja-JP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based on the amount of red (R) and black (B) fibers used, as indicated in parentheses.</a:t>
            </a:r>
          </a:p>
        </p:txBody>
      </p:sp>
    </p:spTree>
    <p:extLst>
      <p:ext uri="{BB962C8B-B14F-4D97-AF65-F5344CB8AC3E}">
        <p14:creationId xmlns:p14="http://schemas.microsoft.com/office/powerpoint/2010/main" val="1547586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274F8A2C-DE9D-474C-A15C-FFA32982A009}"/>
              </a:ext>
            </a:extLst>
          </p:cNvPr>
          <p:cNvGrpSpPr/>
          <p:nvPr/>
        </p:nvGrpSpPr>
        <p:grpSpPr>
          <a:xfrm>
            <a:off x="77491" y="92992"/>
            <a:ext cx="9742369" cy="5478698"/>
            <a:chOff x="77491" y="92992"/>
            <a:chExt cx="9742369" cy="5478698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89E7E3B2-8387-9B44-BB8C-A469D4AB813A}"/>
                </a:ext>
              </a:extLst>
            </p:cNvPr>
            <p:cNvGrpSpPr/>
            <p:nvPr/>
          </p:nvGrpSpPr>
          <p:grpSpPr>
            <a:xfrm>
              <a:off x="1954763" y="687127"/>
              <a:ext cx="7865097" cy="4884563"/>
              <a:chOff x="1954763" y="687127"/>
              <a:chExt cx="7865097" cy="4884563"/>
            </a:xfrm>
          </p:grpSpPr>
          <p:graphicFrame>
            <p:nvGraphicFramePr>
              <p:cNvPr id="7" name="グラフ 6">
                <a:extLst>
                  <a:ext uri="{FF2B5EF4-FFF2-40B4-BE49-F238E27FC236}">
                    <a16:creationId xmlns:a16="http://schemas.microsoft.com/office/drawing/2014/main" id="{30719AB8-F163-B04E-9F98-2BD5DB8472C9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87483070"/>
                  </p:ext>
                </p:extLst>
              </p:nvPr>
            </p:nvGraphicFramePr>
            <p:xfrm>
              <a:off x="2465732" y="781878"/>
              <a:ext cx="7354128" cy="443837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3" name="正方形/長方形 2">
                <a:extLst>
                  <a:ext uri="{FF2B5EF4-FFF2-40B4-BE49-F238E27FC236}">
                    <a16:creationId xmlns:a16="http://schemas.microsoft.com/office/drawing/2014/main" id="{602AEA45-125A-9C41-BF3E-AD39ADFEE345}"/>
                  </a:ext>
                </a:extLst>
              </p:cNvPr>
              <p:cNvSpPr/>
              <p:nvPr/>
            </p:nvSpPr>
            <p:spPr>
              <a:xfrm>
                <a:off x="3897205" y="4716529"/>
                <a:ext cx="99097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ja-JP" sz="2000" dirty="0">
                    <a:latin typeface="Century" panose="02040604050505020304" pitchFamily="18" charset="0"/>
                    <a:ea typeface="Meiryo" panose="020B0604030504040204" pitchFamily="34" charset="-128"/>
                  </a:rPr>
                  <a:t>Jul. 20</a:t>
                </a:r>
                <a:endParaRPr lang="ja-JP" altLang="en-US" sz="2000">
                  <a:latin typeface="Century" panose="02040604050505020304" pitchFamily="18" charset="0"/>
                  <a:ea typeface="Meiryo" panose="020B0604030504040204" pitchFamily="34" charset="-128"/>
                </a:endParaRPr>
              </a:p>
            </p:txBody>
          </p:sp>
          <p:sp>
            <p:nvSpPr>
              <p:cNvPr id="4" name="正方形/長方形 3">
                <a:extLst>
                  <a:ext uri="{FF2B5EF4-FFF2-40B4-BE49-F238E27FC236}">
                    <a16:creationId xmlns:a16="http://schemas.microsoft.com/office/drawing/2014/main" id="{8EB6AFF3-467C-7448-822E-54FEE3A13D90}"/>
                  </a:ext>
                </a:extLst>
              </p:cNvPr>
              <p:cNvSpPr/>
              <p:nvPr/>
            </p:nvSpPr>
            <p:spPr>
              <a:xfrm>
                <a:off x="5872741" y="4723157"/>
                <a:ext cx="94929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ja-JP" sz="2000" dirty="0">
                    <a:latin typeface="Century" panose="02040604050505020304" pitchFamily="18" charset="0"/>
                    <a:ea typeface="Meiryo" panose="020B0604030504040204" pitchFamily="34" charset="-128"/>
                  </a:rPr>
                  <a:t>Aug. 2</a:t>
                </a:r>
                <a:endParaRPr lang="ja-JP" altLang="en-US" sz="2000">
                  <a:latin typeface="Century" panose="02040604050505020304" pitchFamily="18" charset="0"/>
                  <a:ea typeface="Meiryo" panose="020B0604030504040204" pitchFamily="34" charset="-128"/>
                </a:endParaRPr>
              </a:p>
            </p:txBody>
          </p:sp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BAC99D25-B5ED-5441-B49B-88FBD25C6B94}"/>
                  </a:ext>
                </a:extLst>
              </p:cNvPr>
              <p:cNvSpPr/>
              <p:nvPr/>
            </p:nvSpPr>
            <p:spPr>
              <a:xfrm>
                <a:off x="7742854" y="4716530"/>
                <a:ext cx="109196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ja-JP" sz="2000" dirty="0">
                    <a:latin typeface="Century" panose="02040604050505020304" pitchFamily="18" charset="0"/>
                    <a:ea typeface="Meiryo" panose="020B0604030504040204" pitchFamily="34" charset="-128"/>
                  </a:rPr>
                  <a:t>Aug. 15</a:t>
                </a:r>
                <a:endParaRPr lang="ja-JP" altLang="en-US" sz="2000">
                  <a:latin typeface="Century" panose="02040604050505020304" pitchFamily="18" charset="0"/>
                  <a:ea typeface="Meiryo" panose="020B0604030504040204" pitchFamily="34" charset="-128"/>
                </a:endParaRPr>
              </a:p>
            </p:txBody>
          </p:sp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794843E9-B4EA-0C4F-A713-2D2B4FE23846}"/>
                  </a:ext>
                </a:extLst>
              </p:cNvPr>
              <p:cNvSpPr txBox="1"/>
              <p:nvPr/>
            </p:nvSpPr>
            <p:spPr>
              <a:xfrm rot="16200000">
                <a:off x="950001" y="2642612"/>
                <a:ext cx="240963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Leaf damage rate (%)</a:t>
                </a:r>
                <a:endParaRPr kumimoji="1" lang="ja-JP" altLang="en-US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EC5CEF2F-E1F1-BE41-ABDC-65AFFADE5433}"/>
                  </a:ext>
                </a:extLst>
              </p:cNvPr>
              <p:cNvSpPr txBox="1"/>
              <p:nvPr/>
            </p:nvSpPr>
            <p:spPr>
              <a:xfrm>
                <a:off x="4196507" y="5182476"/>
                <a:ext cx="6142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RR</a:t>
                </a:r>
                <a:endParaRPr kumimoji="1" lang="ja-JP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0963A37E-966B-9747-89C3-5F84431025EF}"/>
                  </a:ext>
                </a:extLst>
              </p:cNvPr>
              <p:cNvSpPr txBox="1"/>
              <p:nvPr/>
            </p:nvSpPr>
            <p:spPr>
              <a:xfrm>
                <a:off x="5561920" y="5189103"/>
                <a:ext cx="6656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RW</a:t>
                </a:r>
                <a:endParaRPr kumimoji="1" lang="ja-JP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EDDC37BE-AF92-284C-BCCC-89B0203F9173}"/>
                  </a:ext>
                </a:extLst>
              </p:cNvPr>
              <p:cNvSpPr txBox="1"/>
              <p:nvPr/>
            </p:nvSpPr>
            <p:spPr>
              <a:xfrm>
                <a:off x="6983882" y="5195730"/>
                <a:ext cx="7383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WW</a:t>
                </a:r>
                <a:endParaRPr kumimoji="1" lang="ja-JP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C91F8523-3857-594E-B816-DDEEBA454B06}"/>
                  </a:ext>
                </a:extLst>
              </p:cNvPr>
              <p:cNvSpPr txBox="1"/>
              <p:nvPr/>
            </p:nvSpPr>
            <p:spPr>
              <a:xfrm>
                <a:off x="8355484" y="5202358"/>
                <a:ext cx="9284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No net</a:t>
                </a:r>
                <a:endParaRPr kumimoji="1" lang="ja-JP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943D2188-9ABB-B349-A29C-C5A0110BBCD3}"/>
                  </a:ext>
                </a:extLst>
              </p:cNvPr>
              <p:cNvSpPr/>
              <p:nvPr/>
            </p:nvSpPr>
            <p:spPr>
              <a:xfrm>
                <a:off x="3825458" y="5247862"/>
                <a:ext cx="371060" cy="3048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5A27586D-7E0C-5141-BC7D-DE77416091B4}"/>
                  </a:ext>
                </a:extLst>
              </p:cNvPr>
              <p:cNvSpPr/>
              <p:nvPr/>
            </p:nvSpPr>
            <p:spPr>
              <a:xfrm>
                <a:off x="5204125" y="5241237"/>
                <a:ext cx="371060" cy="3048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正方形/長方形 21">
                <a:extLst>
                  <a:ext uri="{FF2B5EF4-FFF2-40B4-BE49-F238E27FC236}">
                    <a16:creationId xmlns:a16="http://schemas.microsoft.com/office/drawing/2014/main" id="{0E436D35-2BA5-5341-BB2E-AE481CA62F4E}"/>
                  </a:ext>
                </a:extLst>
              </p:cNvPr>
              <p:cNvSpPr/>
              <p:nvPr/>
            </p:nvSpPr>
            <p:spPr>
              <a:xfrm>
                <a:off x="6599581" y="5247865"/>
                <a:ext cx="371060" cy="3048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8F809EDB-F014-D14F-84DE-F75328C47544}"/>
                  </a:ext>
                </a:extLst>
              </p:cNvPr>
              <p:cNvSpPr/>
              <p:nvPr/>
            </p:nvSpPr>
            <p:spPr>
              <a:xfrm>
                <a:off x="7971185" y="5241241"/>
                <a:ext cx="371060" cy="3048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正方形/長方形 14">
                <a:extLst>
                  <a:ext uri="{FF2B5EF4-FFF2-40B4-BE49-F238E27FC236}">
                    <a16:creationId xmlns:a16="http://schemas.microsoft.com/office/drawing/2014/main" id="{E2CC856A-BFB2-4A46-935D-04A3707643BF}"/>
                  </a:ext>
                </a:extLst>
              </p:cNvPr>
              <p:cNvSpPr/>
              <p:nvPr/>
            </p:nvSpPr>
            <p:spPr>
              <a:xfrm>
                <a:off x="3724095" y="3880891"/>
                <a:ext cx="29848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ja-JP" sz="2000" dirty="0">
                    <a:latin typeface="Times New Roman" panose="02020603050405020304" pitchFamily="18" charset="0"/>
                    <a:ea typeface="Meiryo" panose="020B0604030504040204" pitchFamily="34" charset="-128"/>
                    <a:cs typeface="Times New Roman" panose="02020603050405020304" pitchFamily="18" charset="0"/>
                  </a:rPr>
                  <a:t>a</a:t>
                </a:r>
                <a:endParaRPr lang="ja-JP" altLang="en-US" sz="200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正方形/長方形 23">
                <a:extLst>
                  <a:ext uri="{FF2B5EF4-FFF2-40B4-BE49-F238E27FC236}">
                    <a16:creationId xmlns:a16="http://schemas.microsoft.com/office/drawing/2014/main" id="{42411F80-A421-5C4F-A44E-47A5864AA300}"/>
                  </a:ext>
                </a:extLst>
              </p:cNvPr>
              <p:cNvSpPr/>
              <p:nvPr/>
            </p:nvSpPr>
            <p:spPr>
              <a:xfrm>
                <a:off x="4075276" y="3357433"/>
                <a:ext cx="29847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ja-JP" sz="2000" dirty="0">
                    <a:latin typeface="Times New Roman" panose="02020603050405020304" pitchFamily="18" charset="0"/>
                    <a:ea typeface="Meiryo" panose="020B0604030504040204" pitchFamily="34" charset="-128"/>
                    <a:cs typeface="Times New Roman" panose="02020603050405020304" pitchFamily="18" charset="0"/>
                  </a:rPr>
                  <a:t>a</a:t>
                </a:r>
                <a:endParaRPr lang="ja-JP" altLang="en-US" sz="200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正方形/長方形 24">
                <a:extLst>
                  <a:ext uri="{FF2B5EF4-FFF2-40B4-BE49-F238E27FC236}">
                    <a16:creationId xmlns:a16="http://schemas.microsoft.com/office/drawing/2014/main" id="{257DC5EF-EEC9-6741-AF2F-451DFC1317E7}"/>
                  </a:ext>
                </a:extLst>
              </p:cNvPr>
              <p:cNvSpPr/>
              <p:nvPr/>
            </p:nvSpPr>
            <p:spPr>
              <a:xfrm>
                <a:off x="4419243" y="1561767"/>
                <a:ext cx="31290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ja-JP" sz="2000" dirty="0">
                    <a:latin typeface="Times New Roman" panose="02020603050405020304" pitchFamily="18" charset="0"/>
                    <a:ea typeface="Meiryo" panose="020B0604030504040204" pitchFamily="34" charset="-128"/>
                    <a:cs typeface="Times New Roman" panose="02020603050405020304" pitchFamily="18" charset="0"/>
                  </a:rPr>
                  <a:t>b</a:t>
                </a:r>
                <a:endParaRPr lang="ja-JP" altLang="en-US" sz="200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正方形/長方形 25">
                <a:extLst>
                  <a:ext uri="{FF2B5EF4-FFF2-40B4-BE49-F238E27FC236}">
                    <a16:creationId xmlns:a16="http://schemas.microsoft.com/office/drawing/2014/main" id="{8C8E49E9-7615-0647-B380-E7FB906DA641}"/>
                  </a:ext>
                </a:extLst>
              </p:cNvPr>
              <p:cNvSpPr/>
              <p:nvPr/>
            </p:nvSpPr>
            <p:spPr>
              <a:xfrm>
                <a:off x="4777636" y="707005"/>
                <a:ext cx="29847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ja-JP" sz="2000" dirty="0">
                    <a:latin typeface="Times New Roman" panose="02020603050405020304" pitchFamily="18" charset="0"/>
                    <a:ea typeface="Meiryo" panose="020B0604030504040204" pitchFamily="34" charset="-128"/>
                    <a:cs typeface="Times New Roman" panose="02020603050405020304" pitchFamily="18" charset="0"/>
                  </a:rPr>
                  <a:t>c</a:t>
                </a:r>
                <a:endParaRPr lang="ja-JP" altLang="en-US" sz="200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正方形/長方形 26">
                <a:extLst>
                  <a:ext uri="{FF2B5EF4-FFF2-40B4-BE49-F238E27FC236}">
                    <a16:creationId xmlns:a16="http://schemas.microsoft.com/office/drawing/2014/main" id="{3527EF93-3D6C-5947-A7FF-314C706B521E}"/>
                  </a:ext>
                </a:extLst>
              </p:cNvPr>
              <p:cNvSpPr/>
              <p:nvPr/>
            </p:nvSpPr>
            <p:spPr>
              <a:xfrm>
                <a:off x="5665535" y="3887519"/>
                <a:ext cx="29848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ja-JP" sz="2000" dirty="0">
                    <a:latin typeface="Times New Roman" panose="02020603050405020304" pitchFamily="18" charset="0"/>
                    <a:ea typeface="Meiryo" panose="020B0604030504040204" pitchFamily="34" charset="-128"/>
                    <a:cs typeface="Times New Roman" panose="02020603050405020304" pitchFamily="18" charset="0"/>
                  </a:rPr>
                  <a:t>a</a:t>
                </a:r>
                <a:endParaRPr lang="ja-JP" altLang="en-US" sz="200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正方形/長方形 27">
                <a:extLst>
                  <a:ext uri="{FF2B5EF4-FFF2-40B4-BE49-F238E27FC236}">
                    <a16:creationId xmlns:a16="http://schemas.microsoft.com/office/drawing/2014/main" id="{2BB939F4-4F05-8849-86DA-C15F06CAA588}"/>
                  </a:ext>
                </a:extLst>
              </p:cNvPr>
              <p:cNvSpPr/>
              <p:nvPr/>
            </p:nvSpPr>
            <p:spPr>
              <a:xfrm>
                <a:off x="6009503" y="3470077"/>
                <a:ext cx="31290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ja-JP" sz="2000" dirty="0">
                    <a:latin typeface="Times New Roman" panose="02020603050405020304" pitchFamily="18" charset="0"/>
                    <a:ea typeface="Meiryo" panose="020B0604030504040204" pitchFamily="34" charset="-128"/>
                    <a:cs typeface="Times New Roman" panose="02020603050405020304" pitchFamily="18" charset="0"/>
                  </a:rPr>
                  <a:t>b</a:t>
                </a:r>
                <a:endParaRPr lang="ja-JP" altLang="en-US" sz="200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正方形/長方形 28">
                <a:extLst>
                  <a:ext uri="{FF2B5EF4-FFF2-40B4-BE49-F238E27FC236}">
                    <a16:creationId xmlns:a16="http://schemas.microsoft.com/office/drawing/2014/main" id="{743BB121-1573-4040-B217-7D4225EE3D66}"/>
                  </a:ext>
                </a:extLst>
              </p:cNvPr>
              <p:cNvSpPr/>
              <p:nvPr/>
            </p:nvSpPr>
            <p:spPr>
              <a:xfrm>
                <a:off x="6367896" y="746758"/>
                <a:ext cx="29847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ja-JP" sz="2000" dirty="0">
                    <a:latin typeface="Times New Roman" panose="02020603050405020304" pitchFamily="18" charset="0"/>
                    <a:ea typeface="Meiryo" panose="020B0604030504040204" pitchFamily="34" charset="-128"/>
                    <a:cs typeface="Times New Roman" panose="02020603050405020304" pitchFamily="18" charset="0"/>
                  </a:rPr>
                  <a:t>c</a:t>
                </a:r>
                <a:endParaRPr lang="ja-JP" altLang="en-US" sz="200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9EF8F3D7-536B-9348-B404-94F3319ACC6C}"/>
                  </a:ext>
                </a:extLst>
              </p:cNvPr>
              <p:cNvSpPr/>
              <p:nvPr/>
            </p:nvSpPr>
            <p:spPr>
              <a:xfrm>
                <a:off x="6719076" y="687127"/>
                <a:ext cx="29847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ja-JP" sz="2000" dirty="0">
                    <a:latin typeface="Times New Roman" panose="02020603050405020304" pitchFamily="18" charset="0"/>
                    <a:ea typeface="Meiryo" panose="020B0604030504040204" pitchFamily="34" charset="-128"/>
                    <a:cs typeface="Times New Roman" panose="02020603050405020304" pitchFamily="18" charset="0"/>
                  </a:rPr>
                  <a:t>c</a:t>
                </a:r>
                <a:endParaRPr lang="ja-JP" altLang="en-US" sz="200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正方形/長方形 30">
                <a:extLst>
                  <a:ext uri="{FF2B5EF4-FFF2-40B4-BE49-F238E27FC236}">
                    <a16:creationId xmlns:a16="http://schemas.microsoft.com/office/drawing/2014/main" id="{C3E0229E-5745-A64C-BAA6-973106D006E7}"/>
                  </a:ext>
                </a:extLst>
              </p:cNvPr>
              <p:cNvSpPr/>
              <p:nvPr/>
            </p:nvSpPr>
            <p:spPr>
              <a:xfrm>
                <a:off x="7606981" y="1389487"/>
                <a:ext cx="29848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ja-JP" sz="2000" dirty="0">
                    <a:latin typeface="Times New Roman" panose="02020603050405020304" pitchFamily="18" charset="0"/>
                    <a:ea typeface="Meiryo" panose="020B0604030504040204" pitchFamily="34" charset="-128"/>
                    <a:cs typeface="Times New Roman" panose="02020603050405020304" pitchFamily="18" charset="0"/>
                  </a:rPr>
                  <a:t>a</a:t>
                </a:r>
                <a:endParaRPr lang="ja-JP" altLang="en-US" sz="200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正方形/長方形 31">
                <a:extLst>
                  <a:ext uri="{FF2B5EF4-FFF2-40B4-BE49-F238E27FC236}">
                    <a16:creationId xmlns:a16="http://schemas.microsoft.com/office/drawing/2014/main" id="{C997043C-D01B-B347-BC5D-AE02171CE544}"/>
                  </a:ext>
                </a:extLst>
              </p:cNvPr>
              <p:cNvSpPr/>
              <p:nvPr/>
            </p:nvSpPr>
            <p:spPr>
              <a:xfrm>
                <a:off x="7958162" y="1475628"/>
                <a:ext cx="29847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ja-JP" sz="2000" dirty="0">
                    <a:latin typeface="Times New Roman" panose="02020603050405020304" pitchFamily="18" charset="0"/>
                    <a:ea typeface="Meiryo" panose="020B0604030504040204" pitchFamily="34" charset="-128"/>
                    <a:cs typeface="Times New Roman" panose="02020603050405020304" pitchFamily="18" charset="0"/>
                  </a:rPr>
                  <a:t>a</a:t>
                </a:r>
                <a:endParaRPr lang="ja-JP" altLang="en-US" sz="200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正方形/長方形 32">
                <a:extLst>
                  <a:ext uri="{FF2B5EF4-FFF2-40B4-BE49-F238E27FC236}">
                    <a16:creationId xmlns:a16="http://schemas.microsoft.com/office/drawing/2014/main" id="{5884186C-3DA8-E747-A1D1-F83C8D2DC1DA}"/>
                  </a:ext>
                </a:extLst>
              </p:cNvPr>
              <p:cNvSpPr/>
              <p:nvPr/>
            </p:nvSpPr>
            <p:spPr>
              <a:xfrm>
                <a:off x="8302129" y="713630"/>
                <a:ext cx="31290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ja-JP" sz="2000" dirty="0">
                    <a:latin typeface="Times New Roman" panose="02020603050405020304" pitchFamily="18" charset="0"/>
                    <a:ea typeface="Meiryo" panose="020B0604030504040204" pitchFamily="34" charset="-128"/>
                    <a:cs typeface="Times New Roman" panose="02020603050405020304" pitchFamily="18" charset="0"/>
                  </a:rPr>
                  <a:t>b</a:t>
                </a:r>
                <a:endParaRPr lang="ja-JP" altLang="en-US" sz="200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正方形/長方形 33">
                <a:extLst>
                  <a:ext uri="{FF2B5EF4-FFF2-40B4-BE49-F238E27FC236}">
                    <a16:creationId xmlns:a16="http://schemas.microsoft.com/office/drawing/2014/main" id="{25F8DB4B-B2F6-FE4D-8DC6-553F511A5E70}"/>
                  </a:ext>
                </a:extLst>
              </p:cNvPr>
              <p:cNvSpPr/>
              <p:nvPr/>
            </p:nvSpPr>
            <p:spPr>
              <a:xfrm>
                <a:off x="8653309" y="707007"/>
                <a:ext cx="31290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ja-JP" sz="2000" dirty="0">
                    <a:latin typeface="Times New Roman" panose="02020603050405020304" pitchFamily="18" charset="0"/>
                    <a:ea typeface="Meiryo" panose="020B0604030504040204" pitchFamily="34" charset="-128"/>
                    <a:cs typeface="Times New Roman" panose="02020603050405020304" pitchFamily="18" charset="0"/>
                  </a:rPr>
                  <a:t>b</a:t>
                </a:r>
                <a:endParaRPr lang="ja-JP" altLang="en-US" sz="200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5BAC3770-3094-F344-AC30-E42FFBB8596E}"/>
                </a:ext>
              </a:extLst>
            </p:cNvPr>
            <p:cNvSpPr txBox="1"/>
            <p:nvPr/>
          </p:nvSpPr>
          <p:spPr>
            <a:xfrm>
              <a:off x="77491" y="92992"/>
              <a:ext cx="10743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Fig</a:t>
              </a:r>
              <a:r>
                <a:rPr kumimoji="1"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S3</a:t>
              </a:r>
              <a:endParaRPr kumimoji="1" lang="ja-JP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F5B67972-4FAB-E54A-9DFA-AA7F6009BDAA}"/>
              </a:ext>
            </a:extLst>
          </p:cNvPr>
          <p:cNvSpPr/>
          <p:nvPr/>
        </p:nvSpPr>
        <p:spPr>
          <a:xfrm>
            <a:off x="1151824" y="5728444"/>
            <a:ext cx="9993633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ja-JP" altLang="ja-JP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S3.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effect of red insect nets on the rate of leaf damage by </a:t>
            </a:r>
            <a:r>
              <a:rPr lang="en-US" altLang="ja-JP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Thrips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tabaci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Trial 1. 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Columns denoted by different letters are significantly different at the 5% level by Tukey-Kramer multiple 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test using arcsine transformed values from each survey date.</a:t>
            </a:r>
            <a:r>
              <a:rPr lang="ja-JP" altLang="ja-JP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ja-JP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456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696FF83-2617-7440-9166-41B937BDEF98}"/>
              </a:ext>
            </a:extLst>
          </p:cNvPr>
          <p:cNvGrpSpPr/>
          <p:nvPr/>
        </p:nvGrpSpPr>
        <p:grpSpPr>
          <a:xfrm>
            <a:off x="77491" y="92992"/>
            <a:ext cx="10150242" cy="5475310"/>
            <a:chOff x="77491" y="92992"/>
            <a:chExt cx="10150242" cy="5475310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02AF6583-752A-9A47-AA2A-938F4354FE9E}"/>
                </a:ext>
              </a:extLst>
            </p:cNvPr>
            <p:cNvSpPr txBox="1"/>
            <p:nvPr/>
          </p:nvSpPr>
          <p:spPr>
            <a:xfrm rot="16200000">
              <a:off x="867070" y="2464142"/>
              <a:ext cx="28552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Leaf damage rate (%)</a:t>
              </a:r>
              <a:endParaRPr kumimoji="1" lang="ja-JP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2DA7BC06-E2A8-254E-8158-492997637353}"/>
                </a:ext>
              </a:extLst>
            </p:cNvPr>
            <p:cNvSpPr txBox="1"/>
            <p:nvPr/>
          </p:nvSpPr>
          <p:spPr>
            <a:xfrm>
              <a:off x="4382769" y="5179088"/>
              <a:ext cx="6783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Full</a:t>
              </a:r>
              <a:endPara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8350C72B-A73C-8B43-A05F-D34B742BF3C1}"/>
                </a:ext>
              </a:extLst>
            </p:cNvPr>
            <p:cNvSpPr txBox="1"/>
            <p:nvPr/>
          </p:nvSpPr>
          <p:spPr>
            <a:xfrm>
              <a:off x="5575464" y="5185715"/>
              <a:ext cx="9861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</a:t>
              </a:r>
              <a:r>
                <a: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Ceiling</a:t>
              </a:r>
              <a:endPara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C95B27C-7960-1744-9EA9-F7D53904C5BB}"/>
                </a:ext>
              </a:extLst>
            </p:cNvPr>
            <p:cNvSpPr txBox="1"/>
            <p:nvPr/>
          </p:nvSpPr>
          <p:spPr>
            <a:xfrm>
              <a:off x="7102413" y="5192342"/>
              <a:ext cx="8066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Sides</a:t>
              </a:r>
              <a:endPara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92A9571E-2BB0-3A4C-8810-CEADF6507CAC}"/>
                </a:ext>
              </a:extLst>
            </p:cNvPr>
            <p:cNvSpPr txBox="1"/>
            <p:nvPr/>
          </p:nvSpPr>
          <p:spPr>
            <a:xfrm>
              <a:off x="8406283" y="5198970"/>
              <a:ext cx="928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No net</a:t>
              </a:r>
              <a:endPara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431EE9E8-77DF-AA41-9AF6-45EFE7377C52}"/>
                </a:ext>
              </a:extLst>
            </p:cNvPr>
            <p:cNvSpPr/>
            <p:nvPr/>
          </p:nvSpPr>
          <p:spPr>
            <a:xfrm>
              <a:off x="4011720" y="5244474"/>
              <a:ext cx="371060" cy="304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D778E68F-55A7-5344-B36E-6C99447EB01C}"/>
                </a:ext>
              </a:extLst>
            </p:cNvPr>
            <p:cNvSpPr/>
            <p:nvPr/>
          </p:nvSpPr>
          <p:spPr>
            <a:xfrm>
              <a:off x="5217669" y="5237849"/>
              <a:ext cx="371060" cy="304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A43D6315-F1AB-384C-A2B3-AE13BD361970}"/>
                </a:ext>
              </a:extLst>
            </p:cNvPr>
            <p:cNvSpPr/>
            <p:nvPr/>
          </p:nvSpPr>
          <p:spPr>
            <a:xfrm>
              <a:off x="6718112" y="5244477"/>
              <a:ext cx="371060" cy="3048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6329BC82-BB6E-6141-8061-204AC1689A25}"/>
                </a:ext>
              </a:extLst>
            </p:cNvPr>
            <p:cNvSpPr/>
            <p:nvPr/>
          </p:nvSpPr>
          <p:spPr>
            <a:xfrm>
              <a:off x="8021984" y="5237853"/>
              <a:ext cx="371060" cy="3048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aphicFrame>
          <p:nvGraphicFramePr>
            <p:cNvPr id="23" name="グラフ 22">
              <a:extLst>
                <a:ext uri="{FF2B5EF4-FFF2-40B4-BE49-F238E27FC236}">
                  <a16:creationId xmlns:a16="http://schemas.microsoft.com/office/drawing/2014/main" id="{9C4C3A13-CD92-EE46-B93A-8FFBF99DE55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71060442"/>
                </p:ext>
              </p:extLst>
            </p:nvPr>
          </p:nvGraphicFramePr>
          <p:xfrm>
            <a:off x="2584450" y="419944"/>
            <a:ext cx="7643283" cy="48683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D4F6CC57-599D-B147-A2F7-762290A57875}"/>
                </a:ext>
              </a:extLst>
            </p:cNvPr>
            <p:cNvSpPr/>
            <p:nvPr/>
          </p:nvSpPr>
          <p:spPr>
            <a:xfrm>
              <a:off x="4013475" y="4724912"/>
              <a:ext cx="73930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rPr>
                <a:t>Jul. 3</a:t>
              </a:r>
              <a:endParaRPr lang="ja-JP" altLang="en-US" sz="200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531AC3BE-DE8E-E84C-AD5D-43E52A132F26}"/>
                </a:ext>
              </a:extLst>
            </p:cNvPr>
            <p:cNvSpPr/>
            <p:nvPr/>
          </p:nvSpPr>
          <p:spPr>
            <a:xfrm>
              <a:off x="5459365" y="4718288"/>
              <a:ext cx="86754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rPr>
                <a:t>Jul. 20</a:t>
              </a:r>
              <a:endParaRPr lang="ja-JP" altLang="en-US" sz="200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165274B2-E6F1-084C-80D4-91689609ADA5}"/>
                </a:ext>
              </a:extLst>
            </p:cNvPr>
            <p:cNvSpPr/>
            <p:nvPr/>
          </p:nvSpPr>
          <p:spPr>
            <a:xfrm>
              <a:off x="6968726" y="4724916"/>
              <a:ext cx="88357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rPr>
                <a:t>Aug. 1</a:t>
              </a:r>
              <a:endParaRPr lang="ja-JP" altLang="en-US" sz="200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3E695154-33DE-B24A-93DC-98CBA8C27E8C}"/>
                </a:ext>
              </a:extLst>
            </p:cNvPr>
            <p:cNvSpPr/>
            <p:nvPr/>
          </p:nvSpPr>
          <p:spPr>
            <a:xfrm>
              <a:off x="8414618" y="4718289"/>
              <a:ext cx="101181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rPr>
                <a:t>Aug. 14</a:t>
              </a:r>
              <a:endParaRPr lang="ja-JP" altLang="en-US" sz="200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FDB235EC-F22B-1A41-A0AF-13AF520BE7A7}"/>
                </a:ext>
              </a:extLst>
            </p:cNvPr>
            <p:cNvSpPr/>
            <p:nvPr/>
          </p:nvSpPr>
          <p:spPr>
            <a:xfrm>
              <a:off x="3816856" y="3816403"/>
              <a:ext cx="29848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rPr>
                <a:t>a</a:t>
              </a:r>
              <a:endParaRPr lang="ja-JP" altLang="en-US" sz="200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10BC9DE4-F4DE-3245-BC05-CD5095C4F110}"/>
                </a:ext>
              </a:extLst>
            </p:cNvPr>
            <p:cNvSpPr/>
            <p:nvPr/>
          </p:nvSpPr>
          <p:spPr>
            <a:xfrm>
              <a:off x="4094564" y="3014648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rPr>
                <a:t>b</a:t>
              </a:r>
              <a:endParaRPr lang="ja-JP" altLang="en-US" sz="200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6E0C54FF-8808-E445-96A8-6A824B797F73}"/>
                </a:ext>
              </a:extLst>
            </p:cNvPr>
            <p:cNvSpPr/>
            <p:nvPr/>
          </p:nvSpPr>
          <p:spPr>
            <a:xfrm>
              <a:off x="4386697" y="3644128"/>
              <a:ext cx="29847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rPr>
                <a:t>c</a:t>
              </a:r>
              <a:endParaRPr lang="ja-JP" altLang="en-US" sz="200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96C901AE-FB56-B945-BE01-6D79680FB4AC}"/>
                </a:ext>
              </a:extLst>
            </p:cNvPr>
            <p:cNvSpPr/>
            <p:nvPr/>
          </p:nvSpPr>
          <p:spPr>
            <a:xfrm>
              <a:off x="4651152" y="2656845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rPr>
                <a:t>b</a:t>
              </a:r>
              <a:endParaRPr lang="ja-JP" altLang="en-US" sz="200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160D10CF-9BAA-5741-BBDF-144B7E0219AC}"/>
                </a:ext>
              </a:extLst>
            </p:cNvPr>
            <p:cNvSpPr/>
            <p:nvPr/>
          </p:nvSpPr>
          <p:spPr>
            <a:xfrm>
              <a:off x="5320978" y="350959"/>
              <a:ext cx="29848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rPr>
                <a:t>a</a:t>
              </a:r>
              <a:endParaRPr lang="ja-JP" altLang="en-US" sz="200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3D475E29-9A20-6444-931D-1FA0B79B480B}"/>
                </a:ext>
              </a:extLst>
            </p:cNvPr>
            <p:cNvSpPr/>
            <p:nvPr/>
          </p:nvSpPr>
          <p:spPr>
            <a:xfrm>
              <a:off x="5555031" y="423849"/>
              <a:ext cx="42672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 err="1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rPr>
                <a:t>bc</a:t>
              </a:r>
              <a:endParaRPr lang="ja-JP" altLang="en-US" sz="200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1B0F2FC2-D2D3-0B4C-A969-A71C8A0CF23E}"/>
                </a:ext>
              </a:extLst>
            </p:cNvPr>
            <p:cNvSpPr/>
            <p:nvPr/>
          </p:nvSpPr>
          <p:spPr>
            <a:xfrm>
              <a:off x="5883606" y="377468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rPr>
                <a:t>b</a:t>
              </a:r>
              <a:endParaRPr lang="ja-JP" altLang="en-US" sz="200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6252D0B9-9A56-B448-B1CE-831397078052}"/>
                </a:ext>
              </a:extLst>
            </p:cNvPr>
            <p:cNvSpPr/>
            <p:nvPr/>
          </p:nvSpPr>
          <p:spPr>
            <a:xfrm>
              <a:off x="6162487" y="370844"/>
              <a:ext cx="29847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rPr>
                <a:t>c</a:t>
              </a:r>
              <a:endParaRPr lang="ja-JP" altLang="en-US" sz="200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228C7943-218E-2149-94DA-421C02505E4E}"/>
                </a:ext>
              </a:extLst>
            </p:cNvPr>
            <p:cNvSpPr/>
            <p:nvPr/>
          </p:nvSpPr>
          <p:spPr>
            <a:xfrm>
              <a:off x="6838352" y="2875500"/>
              <a:ext cx="29848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rPr>
                <a:t>a</a:t>
              </a:r>
              <a:endParaRPr lang="ja-JP" altLang="en-US" sz="200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438948F8-834D-0942-A5BD-F24A846F445E}"/>
                </a:ext>
              </a:extLst>
            </p:cNvPr>
            <p:cNvSpPr/>
            <p:nvPr/>
          </p:nvSpPr>
          <p:spPr>
            <a:xfrm>
              <a:off x="7116060" y="549744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rPr>
                <a:t>b</a:t>
              </a:r>
              <a:endParaRPr lang="ja-JP" altLang="en-US" sz="200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013144A0-2B43-9A43-A22B-AA9E3ABF315A}"/>
                </a:ext>
              </a:extLst>
            </p:cNvPr>
            <p:cNvSpPr/>
            <p:nvPr/>
          </p:nvSpPr>
          <p:spPr>
            <a:xfrm>
              <a:off x="7387727" y="437103"/>
              <a:ext cx="31290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rPr>
                <a:t>b</a:t>
              </a:r>
              <a:endParaRPr lang="ja-JP" altLang="en-US" sz="200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39" name="正方形/長方形 38">
              <a:extLst>
                <a:ext uri="{FF2B5EF4-FFF2-40B4-BE49-F238E27FC236}">
                  <a16:creationId xmlns:a16="http://schemas.microsoft.com/office/drawing/2014/main" id="{3B10EA4E-C1A7-5248-A7F4-4BE148C76857}"/>
                </a:ext>
              </a:extLst>
            </p:cNvPr>
            <p:cNvSpPr/>
            <p:nvPr/>
          </p:nvSpPr>
          <p:spPr>
            <a:xfrm>
              <a:off x="7666609" y="364219"/>
              <a:ext cx="29848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rPr>
                <a:t>c</a:t>
              </a:r>
              <a:endParaRPr lang="ja-JP" altLang="en-US" sz="200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C9C7DBC2-FEED-5744-A438-9B8DCD333B9F}"/>
                </a:ext>
              </a:extLst>
            </p:cNvPr>
            <p:cNvSpPr/>
            <p:nvPr/>
          </p:nvSpPr>
          <p:spPr>
            <a:xfrm>
              <a:off x="8368977" y="2696596"/>
              <a:ext cx="29848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rPr>
                <a:t>a</a:t>
              </a:r>
              <a:endParaRPr lang="ja-JP" altLang="en-US" sz="200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DF60DE95-7976-1741-84DF-5065CC031F44}"/>
                </a:ext>
              </a:extLst>
            </p:cNvPr>
            <p:cNvSpPr/>
            <p:nvPr/>
          </p:nvSpPr>
          <p:spPr>
            <a:xfrm>
              <a:off x="8633433" y="384092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rPr>
                <a:t>b</a:t>
              </a:r>
              <a:endParaRPr lang="ja-JP" altLang="en-US" sz="200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B62D82DC-CBA2-E841-B002-833B47543683}"/>
                </a:ext>
              </a:extLst>
            </p:cNvPr>
            <p:cNvSpPr/>
            <p:nvPr/>
          </p:nvSpPr>
          <p:spPr>
            <a:xfrm>
              <a:off x="8912314" y="390719"/>
              <a:ext cx="29847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rPr>
                <a:t>c</a:t>
              </a:r>
              <a:endParaRPr lang="ja-JP" altLang="en-US" sz="200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7636C0AB-D262-0A42-8535-2FF1D2CFE52D}"/>
                </a:ext>
              </a:extLst>
            </p:cNvPr>
            <p:cNvSpPr/>
            <p:nvPr/>
          </p:nvSpPr>
          <p:spPr>
            <a:xfrm>
              <a:off x="9176769" y="344339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000" dirty="0">
                  <a:latin typeface="Times New Roman" panose="02020603050405020304" pitchFamily="18" charset="0"/>
                  <a:ea typeface="Meiryo" panose="020B0604030504040204" pitchFamily="34" charset="-128"/>
                  <a:cs typeface="Times New Roman" panose="02020603050405020304" pitchFamily="18" charset="0"/>
                </a:rPr>
                <a:t>d</a:t>
              </a:r>
              <a:endParaRPr lang="ja-JP" altLang="en-US" sz="200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1555CBDE-AEC6-F94D-B19C-1744B6AACBEA}"/>
                </a:ext>
              </a:extLst>
            </p:cNvPr>
            <p:cNvSpPr txBox="1"/>
            <p:nvPr/>
          </p:nvSpPr>
          <p:spPr>
            <a:xfrm>
              <a:off x="77491" y="92992"/>
              <a:ext cx="10743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Fig</a:t>
              </a:r>
              <a:r>
                <a:rPr kumimoji="1"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S4</a:t>
              </a:r>
              <a:endParaRPr kumimoji="1" lang="ja-JP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7744E1D3-2A74-C440-A9A9-DBE30073294F}"/>
              </a:ext>
            </a:extLst>
          </p:cNvPr>
          <p:cNvSpPr/>
          <p:nvPr/>
        </p:nvSpPr>
        <p:spPr>
          <a:xfrm>
            <a:off x="603184" y="5748764"/>
            <a:ext cx="1099166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ja-JP" altLang="ja-JP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S4. 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effect of red insect nets on the rate of leaf damage by </a:t>
            </a:r>
            <a:r>
              <a:rPr lang="en-US" altLang="ja-JP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Thrips</a:t>
            </a:r>
            <a:r>
              <a:rPr lang="en-US" altLang="ja-JP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tabaci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Trial 2. </a:t>
            </a:r>
          </a:p>
          <a:p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Columns denoted by different letters are significantly different at the 5% level by Tukey-Kramer multiple</a:t>
            </a:r>
          </a:p>
          <a:p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test using arcsine transformed values from each survey date.</a:t>
            </a:r>
            <a:r>
              <a:rPr lang="ja-JP" altLang="ja-JP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altLang="ja-JP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972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</TotalTime>
  <Words>308</Words>
  <Application>Microsoft Macintosh PowerPoint</Application>
  <PresentationFormat>ワイド画面</PresentationFormat>
  <Paragraphs>74</Paragraphs>
  <Slides>4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Meiryo</vt:lpstr>
      <vt:lpstr>游ゴシック</vt:lpstr>
      <vt:lpstr>游ゴシック Light</vt:lpstr>
      <vt:lpstr>Arial</vt:lpstr>
      <vt:lpstr>Century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徳丸晋</dc:creator>
  <cp:lastModifiedBy>徳丸晋</cp:lastModifiedBy>
  <cp:revision>59</cp:revision>
  <dcterms:created xsi:type="dcterms:W3CDTF">2020-05-31T04:32:06Z</dcterms:created>
  <dcterms:modified xsi:type="dcterms:W3CDTF">2023-06-05T10:48:36Z</dcterms:modified>
</cp:coreProperties>
</file>