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962" autoAdjust="0"/>
    <p:restoredTop sz="94660"/>
  </p:normalViewPr>
  <p:slideViewPr>
    <p:cSldViewPr snapToGrid="0">
      <p:cViewPr varScale="1">
        <p:scale>
          <a:sx n="96" d="100"/>
          <a:sy n="96" d="100"/>
        </p:scale>
        <p:origin x="168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Acute Kidney Injury and Risk Factors in </a:t>
            </a:r>
            <a:r>
              <a:rPr lang="en-GB" sz="2800" b="1" dirty="0" err="1">
                <a:solidFill>
                  <a:schemeClr val="bg1"/>
                </a:solidFill>
              </a:rPr>
              <a:t>Pediatric</a:t>
            </a:r>
            <a:r>
              <a:rPr lang="en-GB" sz="2800" b="1" dirty="0">
                <a:solidFill>
                  <a:schemeClr val="bg1"/>
                </a:solidFill>
              </a:rPr>
              <a:t> Patients </a:t>
            </a:r>
          </a:p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Undergoing Hematopoietic Stem Cell Transplantation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838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Characteristics of HSCT patients, complications after HSCT and use of nephrotoxic drugs increase the risk of AKI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AVCI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828571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It is crucial to identify risk factors, implement early preventive measures, and closely monitor In this </a:t>
            </a:r>
            <a:r>
              <a:rPr lang="en-GB" dirty="0" err="1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post-HSCT patients</a:t>
            </a:r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AB6534F7-E916-DE89-1550-771F55AF0A1A}"/>
              </a:ext>
            </a:extLst>
          </p:cNvPr>
          <p:cNvSpPr/>
          <p:nvPr/>
        </p:nvSpPr>
        <p:spPr>
          <a:xfrm>
            <a:off x="160645" y="2925441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4F1B4409-CFBD-2C3B-D8C3-97DC9409B94C}"/>
              </a:ext>
            </a:extLst>
          </p:cNvPr>
          <p:cNvSpPr txBox="1"/>
          <p:nvPr/>
        </p:nvSpPr>
        <p:spPr>
          <a:xfrm>
            <a:off x="202834" y="2261272"/>
            <a:ext cx="1890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278 HSCT </a:t>
            </a:r>
            <a:r>
              <a:rPr lang="tr-TR" dirty="0" err="1"/>
              <a:t>patients</a:t>
            </a:r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031EE5E-D811-9637-4C50-38EC2AA812FA}"/>
              </a:ext>
            </a:extLst>
          </p:cNvPr>
          <p:cNvSpPr txBox="1"/>
          <p:nvPr/>
        </p:nvSpPr>
        <p:spPr>
          <a:xfrm>
            <a:off x="44424" y="4395827"/>
            <a:ext cx="3232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Retrospective</a:t>
            </a:r>
            <a:r>
              <a:rPr lang="tr-TR" dirty="0"/>
              <a:t> </a:t>
            </a:r>
            <a:r>
              <a:rPr lang="tr-TR" dirty="0" err="1"/>
              <a:t>case-control</a:t>
            </a:r>
            <a:r>
              <a:rPr lang="tr-TR" dirty="0"/>
              <a:t> </a:t>
            </a:r>
            <a:r>
              <a:rPr lang="tr-TR" dirty="0" err="1"/>
              <a:t>study</a:t>
            </a:r>
            <a:endParaRPr lang="tr-TR" dirty="0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9E76DBD1-7252-550B-D757-1A93B0E0F32C}"/>
              </a:ext>
            </a:extLst>
          </p:cNvPr>
          <p:cNvSpPr/>
          <p:nvPr/>
        </p:nvSpPr>
        <p:spPr>
          <a:xfrm>
            <a:off x="1932811" y="2556923"/>
            <a:ext cx="1728385" cy="796365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Non-AKI</a:t>
            </a:r>
          </a:p>
        </p:txBody>
      </p:sp>
      <p:cxnSp>
        <p:nvCxnSpPr>
          <p:cNvPr id="14" name="Straight Arrow Connector 44">
            <a:extLst>
              <a:ext uri="{FF2B5EF4-FFF2-40B4-BE49-F238E27FC236}">
                <a16:creationId xmlns:a16="http://schemas.microsoft.com/office/drawing/2014/main" id="{CB935EAD-F3F3-136E-CF21-760453D50B33}"/>
              </a:ext>
            </a:extLst>
          </p:cNvPr>
          <p:cNvCxnSpPr/>
          <p:nvPr/>
        </p:nvCxnSpPr>
        <p:spPr>
          <a:xfrm flipV="1">
            <a:off x="1275489" y="2921997"/>
            <a:ext cx="628373" cy="4680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6">
            <a:extLst>
              <a:ext uri="{FF2B5EF4-FFF2-40B4-BE49-F238E27FC236}">
                <a16:creationId xmlns:a16="http://schemas.microsoft.com/office/drawing/2014/main" id="{95A2A280-F4A9-774B-7F99-4BB113D04A8C}"/>
              </a:ext>
            </a:extLst>
          </p:cNvPr>
          <p:cNvSpPr/>
          <p:nvPr/>
        </p:nvSpPr>
        <p:spPr>
          <a:xfrm>
            <a:off x="1932811" y="3441814"/>
            <a:ext cx="1728385" cy="821666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AKI</a:t>
            </a:r>
          </a:p>
          <a:p>
            <a:pPr algn="ctr"/>
            <a:r>
              <a:rPr lang="en-GB" dirty="0"/>
              <a:t>(47 patients)</a:t>
            </a:r>
          </a:p>
          <a:p>
            <a:pPr algn="ctr"/>
            <a:r>
              <a:rPr lang="tr-TR" dirty="0"/>
              <a:t>(16.9%)</a:t>
            </a:r>
            <a:endParaRPr lang="en-GB" dirty="0"/>
          </a:p>
        </p:txBody>
      </p:sp>
      <p:sp>
        <p:nvSpPr>
          <p:cNvPr id="16" name="Freeform: Shape 46">
            <a:extLst>
              <a:ext uri="{FF2B5EF4-FFF2-40B4-BE49-F238E27FC236}">
                <a16:creationId xmlns:a16="http://schemas.microsoft.com/office/drawing/2014/main" id="{5985FA82-BB4A-8791-2964-D18F1FE6862A}"/>
              </a:ext>
            </a:extLst>
          </p:cNvPr>
          <p:cNvSpPr/>
          <p:nvPr/>
        </p:nvSpPr>
        <p:spPr>
          <a:xfrm>
            <a:off x="756543" y="2925441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17" name="Straight Arrow Connector 34">
            <a:extLst>
              <a:ext uri="{FF2B5EF4-FFF2-40B4-BE49-F238E27FC236}">
                <a16:creationId xmlns:a16="http://schemas.microsoft.com/office/drawing/2014/main" id="{6622348B-07B5-71DD-DA59-D7BEE0F0273D}"/>
              </a:ext>
            </a:extLst>
          </p:cNvPr>
          <p:cNvCxnSpPr/>
          <p:nvPr/>
        </p:nvCxnSpPr>
        <p:spPr>
          <a:xfrm>
            <a:off x="1340432" y="3537453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55">
            <a:extLst>
              <a:ext uri="{FF2B5EF4-FFF2-40B4-BE49-F238E27FC236}">
                <a16:creationId xmlns:a16="http://schemas.microsoft.com/office/drawing/2014/main" id="{2659897F-31B3-8487-0E8E-BF4D6FD7B69C}"/>
              </a:ext>
            </a:extLst>
          </p:cNvPr>
          <p:cNvSpPr/>
          <p:nvPr/>
        </p:nvSpPr>
        <p:spPr>
          <a:xfrm>
            <a:off x="4421722" y="2283303"/>
            <a:ext cx="2181263" cy="2273310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Compared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Characteristics of patients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Complications after HSCT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Use of nephrotoxic drugs</a:t>
            </a:r>
            <a:endParaRPr lang="en-GB" dirty="0"/>
          </a:p>
          <a:p>
            <a:pPr algn="ctr"/>
            <a:endParaRPr lang="en-GB" dirty="0"/>
          </a:p>
        </p:txBody>
      </p:sp>
      <p:cxnSp>
        <p:nvCxnSpPr>
          <p:cNvPr id="19" name="Straight Arrow Connector 46">
            <a:extLst>
              <a:ext uri="{FF2B5EF4-FFF2-40B4-BE49-F238E27FC236}">
                <a16:creationId xmlns:a16="http://schemas.microsoft.com/office/drawing/2014/main" id="{8B179A29-1F21-AF9E-C9C1-CA5DE866BDF4}"/>
              </a:ext>
            </a:extLst>
          </p:cNvPr>
          <p:cNvCxnSpPr/>
          <p:nvPr/>
        </p:nvCxnSpPr>
        <p:spPr>
          <a:xfrm>
            <a:off x="3731801" y="2851719"/>
            <a:ext cx="613837" cy="46115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36">
            <a:extLst>
              <a:ext uri="{FF2B5EF4-FFF2-40B4-BE49-F238E27FC236}">
                <a16:creationId xmlns:a16="http://schemas.microsoft.com/office/drawing/2014/main" id="{7180FDBB-05D9-FE5C-CEAA-E1EA155E4BE0}"/>
              </a:ext>
            </a:extLst>
          </p:cNvPr>
          <p:cNvCxnSpPr>
            <a:cxnSpLocks/>
          </p:cNvCxnSpPr>
          <p:nvPr/>
        </p:nvCxnSpPr>
        <p:spPr>
          <a:xfrm flipV="1">
            <a:off x="3731800" y="3548592"/>
            <a:ext cx="613837" cy="460183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>
            <a:extLst>
              <a:ext uri="{FF2B5EF4-FFF2-40B4-BE49-F238E27FC236}">
                <a16:creationId xmlns:a16="http://schemas.microsoft.com/office/drawing/2014/main" id="{4EAA3F5A-D193-B29E-B03C-4907B4DC2D85}"/>
              </a:ext>
            </a:extLst>
          </p:cNvPr>
          <p:cNvSpPr txBox="1"/>
          <p:nvPr/>
        </p:nvSpPr>
        <p:spPr>
          <a:xfrm>
            <a:off x="7322542" y="1718272"/>
            <a:ext cx="139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AKI </a:t>
            </a:r>
            <a:r>
              <a:rPr lang="tr-TR" dirty="0" err="1"/>
              <a:t>patients</a:t>
            </a:r>
            <a:endParaRPr lang="tr-TR" dirty="0"/>
          </a:p>
        </p:txBody>
      </p:sp>
      <p:sp>
        <p:nvSpPr>
          <p:cNvPr id="23" name="Up Arrow 10">
            <a:extLst>
              <a:ext uri="{FF2B5EF4-FFF2-40B4-BE49-F238E27FC236}">
                <a16:creationId xmlns:a16="http://schemas.microsoft.com/office/drawing/2014/main" id="{EA6CDD38-215B-2CAF-54E7-C6304B72038F}"/>
              </a:ext>
            </a:extLst>
          </p:cNvPr>
          <p:cNvSpPr/>
          <p:nvPr/>
        </p:nvSpPr>
        <p:spPr>
          <a:xfrm>
            <a:off x="7212824" y="2131796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Up Arrow 10">
            <a:extLst>
              <a:ext uri="{FF2B5EF4-FFF2-40B4-BE49-F238E27FC236}">
                <a16:creationId xmlns:a16="http://schemas.microsoft.com/office/drawing/2014/main" id="{2329B56A-E31F-97C7-635F-0CAA958FBFC5}"/>
              </a:ext>
            </a:extLst>
          </p:cNvPr>
          <p:cNvSpPr/>
          <p:nvPr/>
        </p:nvSpPr>
        <p:spPr>
          <a:xfrm>
            <a:off x="7196159" y="2768326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Up Arrow 10">
            <a:extLst>
              <a:ext uri="{FF2B5EF4-FFF2-40B4-BE49-F238E27FC236}">
                <a16:creationId xmlns:a16="http://schemas.microsoft.com/office/drawing/2014/main" id="{3E6F740C-80CE-F4EA-2B28-1D360CD6DCB5}"/>
              </a:ext>
            </a:extLst>
          </p:cNvPr>
          <p:cNvSpPr/>
          <p:nvPr/>
        </p:nvSpPr>
        <p:spPr>
          <a:xfrm>
            <a:off x="7226880" y="3431742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Up Arrow 10">
            <a:extLst>
              <a:ext uri="{FF2B5EF4-FFF2-40B4-BE49-F238E27FC236}">
                <a16:creationId xmlns:a16="http://schemas.microsoft.com/office/drawing/2014/main" id="{383C8539-564A-3F81-18EC-135BCA0C9880}"/>
              </a:ext>
            </a:extLst>
          </p:cNvPr>
          <p:cNvSpPr/>
          <p:nvPr/>
        </p:nvSpPr>
        <p:spPr>
          <a:xfrm>
            <a:off x="7238916" y="4019501"/>
            <a:ext cx="301374" cy="52445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878082E-88C6-79F5-9987-1FB3C7CDF5D2}"/>
              </a:ext>
            </a:extLst>
          </p:cNvPr>
          <p:cNvSpPr txBox="1"/>
          <p:nvPr/>
        </p:nvSpPr>
        <p:spPr>
          <a:xfrm>
            <a:off x="7679856" y="2151529"/>
            <a:ext cx="1786118" cy="383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Older</a:t>
            </a:r>
            <a:r>
              <a:rPr lang="tr-TR" dirty="0"/>
              <a:t> </a:t>
            </a:r>
            <a:r>
              <a:rPr lang="tr-TR" dirty="0" err="1"/>
              <a:t>age</a:t>
            </a:r>
            <a:endParaRPr lang="tr-TR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D518BE0-4697-E25A-D291-511B09A00C74}"/>
              </a:ext>
            </a:extLst>
          </p:cNvPr>
          <p:cNvSpPr txBox="1"/>
          <p:nvPr/>
        </p:nvSpPr>
        <p:spPr>
          <a:xfrm>
            <a:off x="7632367" y="2586562"/>
            <a:ext cx="2269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Sinusoidal</a:t>
            </a:r>
            <a:r>
              <a:rPr lang="tr-TR" dirty="0"/>
              <a:t> </a:t>
            </a:r>
            <a:r>
              <a:rPr lang="tr-TR" dirty="0" err="1"/>
              <a:t>obstruction</a:t>
            </a:r>
            <a:endParaRPr lang="tr-TR" dirty="0"/>
          </a:p>
          <a:p>
            <a:r>
              <a:rPr lang="tr-TR" dirty="0" err="1"/>
              <a:t>Syndrome</a:t>
            </a:r>
            <a:r>
              <a:rPr lang="tr-TR" dirty="0"/>
              <a:t> 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26DF9395-6EF7-59F4-EA0C-13E060BE2F1C}"/>
              </a:ext>
            </a:extLst>
          </p:cNvPr>
          <p:cNvSpPr txBox="1"/>
          <p:nvPr/>
        </p:nvSpPr>
        <p:spPr>
          <a:xfrm>
            <a:off x="7628903" y="3390034"/>
            <a:ext cx="167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Hemorrhagic</a:t>
            </a:r>
            <a:r>
              <a:rPr lang="tr-TR" dirty="0"/>
              <a:t> </a:t>
            </a:r>
            <a:r>
              <a:rPr lang="tr-TR" dirty="0" err="1"/>
              <a:t>cystitis</a:t>
            </a:r>
            <a:endParaRPr lang="tr-TR" dirty="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BFFD6DD1-2DAA-269F-C11D-BED169AD4BDE}"/>
              </a:ext>
            </a:extLst>
          </p:cNvPr>
          <p:cNvSpPr txBox="1"/>
          <p:nvPr/>
        </p:nvSpPr>
        <p:spPr>
          <a:xfrm>
            <a:off x="7663428" y="4019501"/>
            <a:ext cx="150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Nephrotoxic</a:t>
            </a:r>
            <a:r>
              <a:rPr lang="tr-TR" dirty="0"/>
              <a:t> </a:t>
            </a:r>
            <a:r>
              <a:rPr lang="tr-TR" dirty="0" err="1"/>
              <a:t>drugs</a:t>
            </a:r>
            <a:endParaRPr lang="tr-TR" dirty="0"/>
          </a:p>
        </p:txBody>
      </p:sp>
      <p:sp>
        <p:nvSpPr>
          <p:cNvPr id="33" name="Rectangle 58">
            <a:extLst>
              <a:ext uri="{FF2B5EF4-FFF2-40B4-BE49-F238E27FC236}">
                <a16:creationId xmlns:a16="http://schemas.microsoft.com/office/drawing/2014/main" id="{23F2EF6D-0058-A956-F296-D4DC7553B732}"/>
              </a:ext>
            </a:extLst>
          </p:cNvPr>
          <p:cNvSpPr/>
          <p:nvPr/>
        </p:nvSpPr>
        <p:spPr>
          <a:xfrm>
            <a:off x="3409962" y="4776783"/>
            <a:ext cx="7039094" cy="764999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AA0065"/>
                </a:solidFill>
              </a:rPr>
              <a:t>Incidence of AKI 16.9 with 8.5% requiring kidney replacement </a:t>
            </a:r>
            <a:r>
              <a:rPr lang="en-GB" dirty="0" err="1">
                <a:solidFill>
                  <a:srgbClr val="AA0065"/>
                </a:solidFill>
              </a:rPr>
              <a:t>theraphy</a:t>
            </a:r>
            <a:endParaRPr lang="en-GB" dirty="0">
              <a:solidFill>
                <a:srgbClr val="AA0065"/>
              </a:solidFill>
            </a:endParaRPr>
          </a:p>
          <a:p>
            <a:pPr algn="ctr"/>
            <a:r>
              <a:rPr lang="en-GB" dirty="0">
                <a:solidFill>
                  <a:srgbClr val="AA0065"/>
                </a:solidFill>
              </a:rPr>
              <a:t>Mortality and morbidity due to AKI were higher in stage 3 AKI</a:t>
            </a:r>
          </a:p>
          <a:p>
            <a:pPr algn="ctr"/>
            <a:r>
              <a:rPr lang="en-GB" dirty="0">
                <a:solidFill>
                  <a:srgbClr val="AA0065"/>
                </a:solidFill>
              </a:rPr>
              <a:t>Rate of CKD 0.4%  (the patient was  stage 1 AKI)</a:t>
            </a:r>
          </a:p>
        </p:txBody>
      </p:sp>
      <p:cxnSp>
        <p:nvCxnSpPr>
          <p:cNvPr id="35" name="Straight Arrow Connector 54">
            <a:extLst>
              <a:ext uri="{FF2B5EF4-FFF2-40B4-BE49-F238E27FC236}">
                <a16:creationId xmlns:a16="http://schemas.microsoft.com/office/drawing/2014/main" id="{61821486-AE43-1897-4A7E-F41E0752B1B1}"/>
              </a:ext>
            </a:extLst>
          </p:cNvPr>
          <p:cNvCxnSpPr/>
          <p:nvPr/>
        </p:nvCxnSpPr>
        <p:spPr>
          <a:xfrm>
            <a:off x="6571593" y="3312873"/>
            <a:ext cx="715833" cy="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6">
            <a:extLst>
              <a:ext uri="{FF2B5EF4-FFF2-40B4-BE49-F238E27FC236}">
                <a16:creationId xmlns:a16="http://schemas.microsoft.com/office/drawing/2014/main" id="{8C78F19F-9912-9F16-8D42-5CB2A11E1A99}"/>
              </a:ext>
            </a:extLst>
          </p:cNvPr>
          <p:cNvSpPr/>
          <p:nvPr/>
        </p:nvSpPr>
        <p:spPr>
          <a:xfrm>
            <a:off x="9993374" y="2107096"/>
            <a:ext cx="2064802" cy="523576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OR: 1.129</a:t>
            </a:r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D081C3AD-C17B-1CAF-38B3-4904D8305712}"/>
              </a:ext>
            </a:extLst>
          </p:cNvPr>
          <p:cNvSpPr/>
          <p:nvPr/>
        </p:nvSpPr>
        <p:spPr>
          <a:xfrm>
            <a:off x="10007397" y="2727951"/>
            <a:ext cx="2037980" cy="557477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OR: 2.562</a:t>
            </a: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440B3315-4F51-2F3E-93F8-210CE3BDD7B7}"/>
              </a:ext>
            </a:extLst>
          </p:cNvPr>
          <p:cNvSpPr/>
          <p:nvPr/>
        </p:nvSpPr>
        <p:spPr>
          <a:xfrm>
            <a:off x="10015146" y="3384438"/>
            <a:ext cx="2092368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  <a:p>
            <a:pPr algn="ctr"/>
            <a:r>
              <a:rPr lang="en-GB" sz="2400" dirty="0"/>
              <a:t>OR: 2.703</a:t>
            </a:r>
          </a:p>
          <a:p>
            <a:pPr algn="ctr"/>
            <a:endParaRPr lang="en-GB" dirty="0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44877995-6069-BCF3-0FC3-2C6D0655C41C}"/>
              </a:ext>
            </a:extLst>
          </p:cNvPr>
          <p:cNvSpPr/>
          <p:nvPr/>
        </p:nvSpPr>
        <p:spPr>
          <a:xfrm>
            <a:off x="10015146" y="4081012"/>
            <a:ext cx="2043029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OR: 17.250</a:t>
            </a:r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CDE6E04E-A64F-8A26-7C36-BE83BAE84FFA}"/>
              </a:ext>
            </a:extLst>
          </p:cNvPr>
          <p:cNvSpPr txBox="1"/>
          <p:nvPr/>
        </p:nvSpPr>
        <p:spPr>
          <a:xfrm>
            <a:off x="9465974" y="1543953"/>
            <a:ext cx="3039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65AA00"/>
                </a:solidFill>
              </a:rPr>
              <a:t>Binary Logistic regression</a:t>
            </a:r>
          </a:p>
          <a:p>
            <a:pPr algn="ctr"/>
            <a:r>
              <a:rPr lang="en-GB" dirty="0">
                <a:solidFill>
                  <a:srgbClr val="65AA00"/>
                </a:solidFill>
              </a:rPr>
              <a:t>Analysis (OR)</a:t>
            </a:r>
          </a:p>
          <a:p>
            <a:pPr algn="ctr"/>
            <a:endParaRPr lang="en-GB" dirty="0">
              <a:solidFill>
                <a:srgbClr val="65AA00"/>
              </a:solidFill>
            </a:endParaRPr>
          </a:p>
        </p:txBody>
      </p:sp>
      <p:cxnSp>
        <p:nvCxnSpPr>
          <p:cNvPr id="41" name="Straight Arrow Connector 9">
            <a:extLst>
              <a:ext uri="{FF2B5EF4-FFF2-40B4-BE49-F238E27FC236}">
                <a16:creationId xmlns:a16="http://schemas.microsoft.com/office/drawing/2014/main" id="{F745F0EA-9A2A-7744-1908-A9A161D00F17}"/>
              </a:ext>
            </a:extLst>
          </p:cNvPr>
          <p:cNvCxnSpPr/>
          <p:nvPr/>
        </p:nvCxnSpPr>
        <p:spPr>
          <a:xfrm>
            <a:off x="9153453" y="2429294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9">
            <a:extLst>
              <a:ext uri="{FF2B5EF4-FFF2-40B4-BE49-F238E27FC236}">
                <a16:creationId xmlns:a16="http://schemas.microsoft.com/office/drawing/2014/main" id="{AB757684-3F85-0A5E-E66A-12F22D0786A8}"/>
              </a:ext>
            </a:extLst>
          </p:cNvPr>
          <p:cNvCxnSpPr/>
          <p:nvPr/>
        </p:nvCxnSpPr>
        <p:spPr>
          <a:xfrm>
            <a:off x="9186194" y="3107819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9">
            <a:extLst>
              <a:ext uri="{FF2B5EF4-FFF2-40B4-BE49-F238E27FC236}">
                <a16:creationId xmlns:a16="http://schemas.microsoft.com/office/drawing/2014/main" id="{98795C92-48EB-6EF4-6444-DDC4C4D3514E}"/>
              </a:ext>
            </a:extLst>
          </p:cNvPr>
          <p:cNvCxnSpPr/>
          <p:nvPr/>
        </p:nvCxnSpPr>
        <p:spPr>
          <a:xfrm>
            <a:off x="9186194" y="3713370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9">
            <a:extLst>
              <a:ext uri="{FF2B5EF4-FFF2-40B4-BE49-F238E27FC236}">
                <a16:creationId xmlns:a16="http://schemas.microsoft.com/office/drawing/2014/main" id="{46A98466-2A1A-96B8-293A-C2CC35D16FB2}"/>
              </a:ext>
            </a:extLst>
          </p:cNvPr>
          <p:cNvCxnSpPr/>
          <p:nvPr/>
        </p:nvCxnSpPr>
        <p:spPr>
          <a:xfrm>
            <a:off x="9175225" y="4334349"/>
            <a:ext cx="71583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56">
            <a:extLst>
              <a:ext uri="{FF2B5EF4-FFF2-40B4-BE49-F238E27FC236}">
                <a16:creationId xmlns:a16="http://schemas.microsoft.com/office/drawing/2014/main" id="{ED03F7F5-4D0E-49E5-F3F4-380202759F33}"/>
              </a:ext>
            </a:extLst>
          </p:cNvPr>
          <p:cNvCxnSpPr/>
          <p:nvPr/>
        </p:nvCxnSpPr>
        <p:spPr>
          <a:xfrm flipV="1">
            <a:off x="6549311" y="2429294"/>
            <a:ext cx="628373" cy="468037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57">
            <a:extLst>
              <a:ext uri="{FF2B5EF4-FFF2-40B4-BE49-F238E27FC236}">
                <a16:creationId xmlns:a16="http://schemas.microsoft.com/office/drawing/2014/main" id="{BC62FE1C-EE38-13E7-DB64-33D62C6CEE63}"/>
              </a:ext>
            </a:extLst>
          </p:cNvPr>
          <p:cNvCxnSpPr/>
          <p:nvPr/>
        </p:nvCxnSpPr>
        <p:spPr>
          <a:xfrm>
            <a:off x="6584113" y="3765562"/>
            <a:ext cx="613837" cy="461154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3023</TotalTime>
  <Words>158</Words>
  <Application>Microsoft Macintosh PowerPoint</Application>
  <PresentationFormat>Geniş ekran</PresentationFormat>
  <Paragraphs>32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Sunusu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Microsoft Office User</cp:lastModifiedBy>
  <cp:revision>71</cp:revision>
  <dcterms:created xsi:type="dcterms:W3CDTF">2019-06-13T12:30:18Z</dcterms:created>
  <dcterms:modified xsi:type="dcterms:W3CDTF">2023-05-22T23:19:18Z</dcterms:modified>
</cp:coreProperties>
</file>