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50" d="100"/>
          <a:sy n="50" d="100"/>
        </p:scale>
        <p:origin x="1334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3148-1595-48F8-8E94-5C65303462D5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9C34-E6CD-4222-BF21-B09FFEDCA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0596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3148-1595-48F8-8E94-5C65303462D5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9C34-E6CD-4222-BF21-B09FFEDCA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1892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3148-1595-48F8-8E94-5C65303462D5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9C34-E6CD-4222-BF21-B09FFEDCA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4741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3148-1595-48F8-8E94-5C65303462D5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9C34-E6CD-4222-BF21-B09FFEDCA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895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3148-1595-48F8-8E94-5C65303462D5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9C34-E6CD-4222-BF21-B09FFEDCA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3933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3148-1595-48F8-8E94-5C65303462D5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9C34-E6CD-4222-BF21-B09FFEDCA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2690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3148-1595-48F8-8E94-5C65303462D5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9C34-E6CD-4222-BF21-B09FFEDCA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463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3148-1595-48F8-8E94-5C65303462D5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9C34-E6CD-4222-BF21-B09FFEDCA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21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3148-1595-48F8-8E94-5C65303462D5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9C34-E6CD-4222-BF21-B09FFEDCA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1076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3148-1595-48F8-8E94-5C65303462D5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9C34-E6CD-4222-BF21-B09FFEDCA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9841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3148-1595-48F8-8E94-5C65303462D5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9C34-E6CD-4222-BF21-B09FFEDCA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8744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93148-1595-48F8-8E94-5C65303462D5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99C34-E6CD-4222-BF21-B09FFEDCA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440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/>
        </p:nvSpPr>
        <p:spPr>
          <a:xfrm>
            <a:off x="1394867" y="587027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323246" y="4915706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0.6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668871" y="4131166"/>
            <a:ext cx="2418647" cy="1910580"/>
            <a:chOff x="1570254" y="3691895"/>
            <a:chExt cx="2418647" cy="1910580"/>
          </a:xfrm>
        </p:grpSpPr>
        <p:sp>
          <p:nvSpPr>
            <p:cNvPr id="27" name="矩形 26"/>
            <p:cNvSpPr/>
            <p:nvPr/>
          </p:nvSpPr>
          <p:spPr>
            <a:xfrm>
              <a:off x="1619387" y="3691895"/>
              <a:ext cx="2369514" cy="1907176"/>
            </a:xfrm>
            <a:prstGeom prst="rect">
              <a:avLst/>
            </a:prstGeom>
            <a:solidFill>
              <a:schemeClr val="bg1">
                <a:alpha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1570262" y="4630322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1570254" y="3696670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1570254" y="5602475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直接连接符 32"/>
          <p:cNvCxnSpPr/>
          <p:nvPr/>
        </p:nvCxnSpPr>
        <p:spPr>
          <a:xfrm>
            <a:off x="3450532" y="6039029"/>
            <a:ext cx="0" cy="5726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2247374" y="6039027"/>
            <a:ext cx="0" cy="5726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1305570" y="3970515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1.2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114973" y="6063725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308506" y="6060659"/>
            <a:ext cx="712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7 days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111274" y="690963"/>
            <a:ext cx="2948514" cy="2399457"/>
            <a:chOff x="1057486" y="511667"/>
            <a:chExt cx="2948514" cy="2399457"/>
          </a:xfrm>
        </p:grpSpPr>
        <p:pic>
          <p:nvPicPr>
            <p:cNvPr id="55" name="图片 54"/>
            <p:cNvPicPr>
              <a:picLocks noChangeAspect="1"/>
            </p:cNvPicPr>
            <p:nvPr/>
          </p:nvPicPr>
          <p:blipFill rotWithShape="1">
            <a:blip r:embed="rId2"/>
            <a:srcRect l="8052" t="2858" r="22183" b="26860"/>
            <a:stretch/>
          </p:blipFill>
          <p:spPr>
            <a:xfrm>
              <a:off x="1679797" y="727747"/>
              <a:ext cx="1840336" cy="1875600"/>
            </a:xfrm>
            <a:prstGeom prst="rect">
              <a:avLst/>
            </a:prstGeom>
          </p:spPr>
        </p:pic>
        <p:sp>
          <p:nvSpPr>
            <p:cNvPr id="56" name="文本框 55"/>
            <p:cNvSpPr txBox="1"/>
            <p:nvPr/>
          </p:nvSpPr>
          <p:spPr>
            <a:xfrm>
              <a:off x="1355608" y="2409901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</a:t>
              </a:r>
              <a:endParaRPr lang="zh-CN" altLang="en-US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353983" y="1430137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</a:t>
              </a:r>
              <a:endParaRPr lang="zh-CN" altLang="en-US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1586299" y="656614"/>
              <a:ext cx="2419701" cy="1910580"/>
              <a:chOff x="6278424" y="3971478"/>
              <a:chExt cx="2419701" cy="1910580"/>
            </a:xfrm>
          </p:grpSpPr>
          <p:sp>
            <p:nvSpPr>
              <p:cNvPr id="66" name="矩形 65"/>
              <p:cNvSpPr/>
              <p:nvPr/>
            </p:nvSpPr>
            <p:spPr>
              <a:xfrm>
                <a:off x="6328611" y="3971478"/>
                <a:ext cx="2369514" cy="1907176"/>
              </a:xfrm>
              <a:prstGeom prst="rect">
                <a:avLst/>
              </a:prstGeom>
              <a:solidFill>
                <a:schemeClr val="bg1">
                  <a:alpha val="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67" name="直接连接符 66"/>
              <p:cNvCxnSpPr/>
              <p:nvPr/>
            </p:nvCxnSpPr>
            <p:spPr>
              <a:xfrm>
                <a:off x="6278432" y="4909905"/>
                <a:ext cx="51275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/>
              <p:cNvCxnSpPr/>
              <p:nvPr/>
            </p:nvCxnSpPr>
            <p:spPr>
              <a:xfrm>
                <a:off x="6278424" y="3976253"/>
                <a:ext cx="51275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/>
              <p:cNvCxnSpPr/>
              <p:nvPr/>
            </p:nvCxnSpPr>
            <p:spPr>
              <a:xfrm>
                <a:off x="6278424" y="5882058"/>
                <a:ext cx="51275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9" name="直接连接符 58"/>
            <p:cNvCxnSpPr/>
            <p:nvPr/>
          </p:nvCxnSpPr>
          <p:spPr>
            <a:xfrm>
              <a:off x="3411273" y="2578651"/>
              <a:ext cx="0" cy="5726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>
              <a:off x="2208115" y="2578649"/>
              <a:ext cx="0" cy="5726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文本框 60"/>
            <p:cNvSpPr txBox="1"/>
            <p:nvPr/>
          </p:nvSpPr>
          <p:spPr>
            <a:xfrm>
              <a:off x="1352434" y="511667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</a:t>
              </a:r>
              <a:endParaRPr lang="zh-CN" altLang="en-US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 rot="10800000">
              <a:off x="1057486" y="883261"/>
              <a:ext cx="400110" cy="154625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14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Shannon Diversity</a:t>
              </a:r>
              <a:endParaRPr lang="zh-CN" altLang="en-US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2075714" y="2603347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</a:t>
              </a:r>
              <a:endParaRPr lang="zh-CN" altLang="en-US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3269247" y="2600281"/>
              <a:ext cx="71205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 days</a:t>
              </a:r>
              <a:endParaRPr lang="zh-CN" altLang="en-US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pic>
          <p:nvPicPr>
            <p:cNvPr id="65" name="图片 64"/>
            <p:cNvPicPr>
              <a:picLocks noChangeAspect="1"/>
            </p:cNvPicPr>
            <p:nvPr/>
          </p:nvPicPr>
          <p:blipFill rotWithShape="1">
            <a:blip r:embed="rId2"/>
            <a:srcRect l="22167" t="79640" r="20272" b="1436"/>
            <a:stretch/>
          </p:blipFill>
          <p:spPr>
            <a:xfrm>
              <a:off x="1749629" y="678167"/>
              <a:ext cx="2143227" cy="414445"/>
            </a:xfrm>
            <a:prstGeom prst="rect">
              <a:avLst/>
            </a:prstGeom>
          </p:spPr>
        </p:pic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l="11381" t="4057" r="15434" b="29480"/>
          <a:stretch/>
        </p:blipFill>
        <p:spPr>
          <a:xfrm>
            <a:off x="1719330" y="4169268"/>
            <a:ext cx="2018956" cy="1878025"/>
          </a:xfrm>
          <a:prstGeom prst="rect">
            <a:avLst/>
          </a:prstGeom>
        </p:spPr>
      </p:pic>
      <p:sp>
        <p:nvSpPr>
          <p:cNvPr id="73" name="文本框 72"/>
          <p:cNvSpPr txBox="1"/>
          <p:nvPr/>
        </p:nvSpPr>
        <p:spPr>
          <a:xfrm rot="10800000">
            <a:off x="1045637" y="4232345"/>
            <a:ext cx="400110" cy="167449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Relative abundance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/>
          <a:srcRect l="22587" t="85791" r="22784" b="-1"/>
          <a:stretch/>
        </p:blipFill>
        <p:spPr>
          <a:xfrm>
            <a:off x="1832202" y="4131168"/>
            <a:ext cx="1999133" cy="419587"/>
          </a:xfrm>
          <a:prstGeom prst="rect">
            <a:avLst/>
          </a:prstGeom>
        </p:spPr>
      </p:pic>
      <p:sp>
        <p:nvSpPr>
          <p:cNvPr id="74" name="文本框 73"/>
          <p:cNvSpPr txBox="1"/>
          <p:nvPr/>
        </p:nvSpPr>
        <p:spPr>
          <a:xfrm>
            <a:off x="2273420" y="6236862"/>
            <a:ext cx="12586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bacteroidetes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116" name="组合 115"/>
          <p:cNvGrpSpPr/>
          <p:nvPr/>
        </p:nvGrpSpPr>
        <p:grpSpPr>
          <a:xfrm>
            <a:off x="4944572" y="634649"/>
            <a:ext cx="3102587" cy="2565118"/>
            <a:chOff x="4662288" y="3960270"/>
            <a:chExt cx="3102587" cy="2565118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26" t="14030" r="19639" b="27396"/>
            <a:stretch/>
          </p:blipFill>
          <p:spPr>
            <a:xfrm>
              <a:off x="5455046" y="4230495"/>
              <a:ext cx="2309829" cy="1803454"/>
            </a:xfrm>
            <a:prstGeom prst="rect">
              <a:avLst/>
            </a:prstGeom>
          </p:spPr>
        </p:pic>
        <p:grpSp>
          <p:nvGrpSpPr>
            <p:cNvPr id="80" name="组合 79"/>
            <p:cNvGrpSpPr/>
            <p:nvPr/>
          </p:nvGrpSpPr>
          <p:grpSpPr>
            <a:xfrm>
              <a:off x="5332301" y="4111020"/>
              <a:ext cx="2418647" cy="1913861"/>
              <a:chOff x="1570254" y="3688614"/>
              <a:chExt cx="2418647" cy="1913861"/>
            </a:xfrm>
          </p:grpSpPr>
          <p:sp>
            <p:nvSpPr>
              <p:cNvPr id="81" name="矩形 80"/>
              <p:cNvSpPr/>
              <p:nvPr/>
            </p:nvSpPr>
            <p:spPr>
              <a:xfrm>
                <a:off x="1619387" y="3691895"/>
                <a:ext cx="2369514" cy="1907176"/>
              </a:xfrm>
              <a:prstGeom prst="rect">
                <a:avLst/>
              </a:prstGeom>
              <a:solidFill>
                <a:schemeClr val="bg1">
                  <a:alpha val="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2" name="直接连接符 81"/>
              <p:cNvCxnSpPr/>
              <p:nvPr/>
            </p:nvCxnSpPr>
            <p:spPr>
              <a:xfrm>
                <a:off x="1570262" y="4630322"/>
                <a:ext cx="51275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连接符 82"/>
              <p:cNvCxnSpPr/>
              <p:nvPr/>
            </p:nvCxnSpPr>
            <p:spPr>
              <a:xfrm>
                <a:off x="1570254" y="3688614"/>
                <a:ext cx="51275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/>
              <p:cNvCxnSpPr/>
              <p:nvPr/>
            </p:nvCxnSpPr>
            <p:spPr>
              <a:xfrm>
                <a:off x="1570254" y="5602475"/>
                <a:ext cx="51275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5" name="文本框 84"/>
            <p:cNvSpPr txBox="1"/>
            <p:nvPr/>
          </p:nvSpPr>
          <p:spPr>
            <a:xfrm>
              <a:off x="4928834" y="3960270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0.8</a:t>
              </a:r>
              <a:endParaRPr lang="zh-CN" altLang="en-US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4924806" y="4898839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0.4</a:t>
              </a:r>
              <a:endParaRPr lang="zh-CN" altLang="en-US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5082851" y="5870277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</a:t>
              </a:r>
              <a:endParaRPr lang="zh-CN" altLang="en-US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cxnSp>
          <p:nvCxnSpPr>
            <p:cNvPr id="88" name="直接连接符 87"/>
            <p:cNvCxnSpPr/>
            <p:nvPr/>
          </p:nvCxnSpPr>
          <p:spPr>
            <a:xfrm>
              <a:off x="5737412" y="4279643"/>
              <a:ext cx="0" cy="77312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直接连接符 88"/>
            <p:cNvCxnSpPr/>
            <p:nvPr/>
          </p:nvCxnSpPr>
          <p:spPr>
            <a:xfrm>
              <a:off x="7151074" y="4510987"/>
              <a:ext cx="0" cy="49998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0" name="文本框 89"/>
            <p:cNvSpPr txBox="1"/>
            <p:nvPr/>
          </p:nvSpPr>
          <p:spPr>
            <a:xfrm>
              <a:off x="5741531" y="4075583"/>
              <a:ext cx="62709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i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*p&lt;0.05</a:t>
              </a:r>
              <a:endParaRPr lang="zh-CN" altLang="en-US" sz="1000" i="1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6668709" y="4289422"/>
              <a:ext cx="65434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50" i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*</a:t>
              </a:r>
              <a:r>
                <a:rPr lang="en-US" altLang="zh-CN" sz="1000" i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p&lt;0.05</a:t>
              </a:r>
              <a:endParaRPr lang="zh-CN" altLang="en-US" sz="1000" i="1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 flipV="1">
              <a:off x="5733664" y="4390471"/>
              <a:ext cx="345119" cy="6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/>
            <p:nvPr/>
          </p:nvCxnSpPr>
          <p:spPr>
            <a:xfrm flipV="1">
              <a:off x="6805955" y="4510987"/>
              <a:ext cx="345119" cy="6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直接连接符 95"/>
            <p:cNvCxnSpPr/>
            <p:nvPr/>
          </p:nvCxnSpPr>
          <p:spPr>
            <a:xfrm>
              <a:off x="5753638" y="4276885"/>
              <a:ext cx="62786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直接连接符 97"/>
            <p:cNvCxnSpPr/>
            <p:nvPr/>
          </p:nvCxnSpPr>
          <p:spPr>
            <a:xfrm>
              <a:off x="6390464" y="4284947"/>
              <a:ext cx="0" cy="49998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9" name="文本框 98"/>
            <p:cNvSpPr txBox="1"/>
            <p:nvPr/>
          </p:nvSpPr>
          <p:spPr>
            <a:xfrm>
              <a:off x="5652419" y="4211455"/>
              <a:ext cx="65434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50" i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*</a:t>
              </a:r>
              <a:r>
                <a:rPr lang="en-US" altLang="zh-CN" sz="1000" i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p&lt;0.05</a:t>
              </a:r>
              <a:endParaRPr lang="zh-CN" altLang="en-US" sz="1000" i="1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5440790" y="6217611"/>
              <a:ext cx="13276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proteobacteria</a:t>
              </a:r>
              <a:endParaRPr lang="zh-CN" altLang="en-US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6789309" y="6215314"/>
              <a:ext cx="9509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firmicutes</a:t>
              </a:r>
              <a:endParaRPr lang="zh-CN" altLang="en-US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5471719" y="6017007"/>
              <a:ext cx="5693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Donor</a:t>
              </a:r>
              <a:endParaRPr lang="zh-CN" altLang="en-US" sz="11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6548720" y="6018238"/>
              <a:ext cx="5693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Donor</a:t>
              </a:r>
              <a:endParaRPr lang="zh-CN" altLang="en-US" sz="11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04" name="文本框 103"/>
            <p:cNvSpPr txBox="1"/>
            <p:nvPr/>
          </p:nvSpPr>
          <p:spPr>
            <a:xfrm>
              <a:off x="5921691" y="6017007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0D</a:t>
              </a:r>
              <a:endParaRPr lang="zh-CN" altLang="en-US" sz="11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05" name="文本框 104"/>
            <p:cNvSpPr txBox="1"/>
            <p:nvPr/>
          </p:nvSpPr>
          <p:spPr>
            <a:xfrm>
              <a:off x="6207561" y="6017007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7D</a:t>
              </a:r>
              <a:endParaRPr lang="zh-CN" altLang="en-US" sz="11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6978921" y="6017007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0D</a:t>
              </a:r>
              <a:endParaRPr lang="zh-CN" altLang="en-US" sz="11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07" name="文本框 106"/>
            <p:cNvSpPr txBox="1"/>
            <p:nvPr/>
          </p:nvSpPr>
          <p:spPr>
            <a:xfrm>
              <a:off x="7285423" y="6008618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7D</a:t>
              </a:r>
              <a:endParaRPr lang="zh-CN" altLang="en-US" sz="11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14" name="文本框 113"/>
            <p:cNvSpPr txBox="1"/>
            <p:nvPr/>
          </p:nvSpPr>
          <p:spPr>
            <a:xfrm rot="10800000">
              <a:off x="4662288" y="4191589"/>
              <a:ext cx="400110" cy="167449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14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Relative abundance</a:t>
              </a:r>
              <a:endParaRPr lang="zh-CN" altLang="en-US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70" name="矩形 69"/>
          <p:cNvSpPr/>
          <p:nvPr/>
        </p:nvSpPr>
        <p:spPr>
          <a:xfrm>
            <a:off x="38472" y="650121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/>
              <a:t>Supplement Figure S1</a:t>
            </a:r>
            <a:endParaRPr lang="zh-CN" altLang="en-US" dirty="0"/>
          </a:p>
        </p:txBody>
      </p:sp>
      <p:sp>
        <p:nvSpPr>
          <p:cNvPr id="71" name="文本框 70"/>
          <p:cNvSpPr txBox="1"/>
          <p:nvPr/>
        </p:nvSpPr>
        <p:spPr>
          <a:xfrm>
            <a:off x="225639" y="506368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4639678" y="506367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B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225639" y="3670057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381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625597" y="1882130"/>
            <a:ext cx="3301531" cy="1291491"/>
            <a:chOff x="4109592" y="631073"/>
            <a:chExt cx="3301531" cy="1291491"/>
          </a:xfrm>
        </p:grpSpPr>
        <p:sp>
          <p:nvSpPr>
            <p:cNvPr id="55" name="矩形 54"/>
            <p:cNvSpPr/>
            <p:nvPr/>
          </p:nvSpPr>
          <p:spPr>
            <a:xfrm>
              <a:off x="4696485" y="631073"/>
              <a:ext cx="2369514" cy="976430"/>
            </a:xfrm>
            <a:prstGeom prst="rect">
              <a:avLst/>
            </a:prstGeom>
            <a:solidFill>
              <a:schemeClr val="bg1">
                <a:alpha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4642420" y="876629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>
              <a:off x="4647059" y="1610863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文本框 57"/>
            <p:cNvSpPr txBox="1"/>
            <p:nvPr/>
          </p:nvSpPr>
          <p:spPr>
            <a:xfrm>
              <a:off x="4232843" y="735482"/>
              <a:ext cx="4395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100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pic>
          <p:nvPicPr>
            <p:cNvPr id="59" name="图片 58"/>
            <p:cNvPicPr>
              <a:picLocks noChangeAspect="1"/>
            </p:cNvPicPr>
            <p:nvPr/>
          </p:nvPicPr>
          <p:blipFill rotWithShape="1">
            <a:blip r:embed="rId2"/>
            <a:srcRect l="12561" t="16309" r="-972" b="39096"/>
            <a:stretch/>
          </p:blipFill>
          <p:spPr>
            <a:xfrm>
              <a:off x="4710207" y="708711"/>
              <a:ext cx="2449938" cy="779929"/>
            </a:xfrm>
            <a:prstGeom prst="rect">
              <a:avLst/>
            </a:prstGeom>
          </p:spPr>
        </p:pic>
        <p:cxnSp>
          <p:nvCxnSpPr>
            <p:cNvPr id="60" name="直接连接符 59"/>
            <p:cNvCxnSpPr/>
            <p:nvPr/>
          </p:nvCxnSpPr>
          <p:spPr>
            <a:xfrm>
              <a:off x="4649968" y="1242104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flipH="1">
              <a:off x="676536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 flipH="1">
              <a:off x="584588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flipH="1">
              <a:off x="630308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>
              <a:off x="538868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 flipH="1">
              <a:off x="492640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6" name="文本框 65"/>
            <p:cNvSpPr txBox="1"/>
            <p:nvPr/>
          </p:nvSpPr>
          <p:spPr>
            <a:xfrm>
              <a:off x="4319529" y="1102281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50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4402146" y="146170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4794479" y="1642782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5248792" y="16444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5703105" y="1645565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6174547" y="1642782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6625472" y="164278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6792043" y="1636724"/>
              <a:ext cx="6190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weeks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 rot="16200000">
              <a:off x="3765587" y="1067791"/>
              <a:ext cx="91884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CD3</a:t>
              </a:r>
              <a:r>
                <a:rPr lang="en-US" altLang="zh-CN" sz="900" baseline="300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+</a:t>
              </a:r>
              <a:r>
                <a:rPr lang="en-US" altLang="zh-CN" sz="9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Cells(%)</a:t>
              </a:r>
              <a:endParaRPr lang="zh-CN" altLang="en-US" sz="9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23486" y="414727"/>
            <a:ext cx="3301531" cy="1291491"/>
            <a:chOff x="4109592" y="631073"/>
            <a:chExt cx="3301531" cy="1291491"/>
          </a:xfrm>
        </p:grpSpPr>
        <p:sp>
          <p:nvSpPr>
            <p:cNvPr id="13" name="矩形 12"/>
            <p:cNvSpPr/>
            <p:nvPr/>
          </p:nvSpPr>
          <p:spPr>
            <a:xfrm>
              <a:off x="4696485" y="631073"/>
              <a:ext cx="2369514" cy="976430"/>
            </a:xfrm>
            <a:prstGeom prst="rect">
              <a:avLst/>
            </a:prstGeom>
            <a:solidFill>
              <a:schemeClr val="bg1">
                <a:alpha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4642420" y="876629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4647059" y="1604807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4335206" y="738353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30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4649968" y="1242104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>
              <a:off x="676536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584588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H="1">
              <a:off x="630308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538868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H="1">
              <a:off x="492640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/>
          </p:nvSpPr>
          <p:spPr>
            <a:xfrm>
              <a:off x="4337815" y="1101055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15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426370" y="146170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794479" y="1642782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5248792" y="16444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703105" y="1645565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6174547" y="1642782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6625472" y="164278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6792043" y="1636724"/>
              <a:ext cx="6190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weeks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 rot="16200000">
              <a:off x="3765587" y="1067791"/>
              <a:ext cx="91884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CD4</a:t>
              </a:r>
              <a:r>
                <a:rPr lang="en-US" altLang="zh-CN" sz="900" baseline="300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+</a:t>
              </a:r>
              <a:r>
                <a:rPr lang="en-US" altLang="zh-CN" sz="9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Cells(%)</a:t>
              </a:r>
              <a:endParaRPr lang="zh-CN" altLang="en-US" sz="9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pic>
        <p:nvPicPr>
          <p:cNvPr id="81" name="图片 80"/>
          <p:cNvPicPr>
            <a:picLocks noChangeAspect="1"/>
          </p:cNvPicPr>
          <p:nvPr/>
        </p:nvPicPr>
        <p:blipFill rotWithShape="1">
          <a:blip r:embed="rId3"/>
          <a:srcRect l="8065" t="17190" r="7711" b="23098"/>
          <a:stretch/>
        </p:blipFill>
        <p:spPr>
          <a:xfrm>
            <a:off x="1234245" y="2122220"/>
            <a:ext cx="2204111" cy="707475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 rotWithShape="1">
          <a:blip r:embed="rId3"/>
          <a:srcRect l="26620" t="89720" r="25564" b="3028"/>
          <a:stretch/>
        </p:blipFill>
        <p:spPr>
          <a:xfrm>
            <a:off x="1440417" y="1915244"/>
            <a:ext cx="1949913" cy="177755"/>
          </a:xfrm>
          <a:prstGeom prst="rect">
            <a:avLst/>
          </a:prstGeom>
        </p:spPr>
      </p:pic>
      <p:grpSp>
        <p:nvGrpSpPr>
          <p:cNvPr id="83" name="组合 82"/>
          <p:cNvGrpSpPr/>
          <p:nvPr/>
        </p:nvGrpSpPr>
        <p:grpSpPr>
          <a:xfrm>
            <a:off x="4218893" y="414425"/>
            <a:ext cx="3301531" cy="1291491"/>
            <a:chOff x="4109592" y="631073"/>
            <a:chExt cx="3301531" cy="1291491"/>
          </a:xfrm>
        </p:grpSpPr>
        <p:sp>
          <p:nvSpPr>
            <p:cNvPr id="84" name="矩形 83"/>
            <p:cNvSpPr/>
            <p:nvPr/>
          </p:nvSpPr>
          <p:spPr>
            <a:xfrm>
              <a:off x="4696485" y="631073"/>
              <a:ext cx="2369514" cy="976430"/>
            </a:xfrm>
            <a:prstGeom prst="rect">
              <a:avLst/>
            </a:prstGeom>
            <a:solidFill>
              <a:schemeClr val="bg1">
                <a:alpha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5" name="直接连接符 84"/>
            <p:cNvCxnSpPr/>
            <p:nvPr/>
          </p:nvCxnSpPr>
          <p:spPr>
            <a:xfrm>
              <a:off x="4642420" y="876629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>
              <a:off x="4647059" y="1604807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文本框 86"/>
            <p:cNvSpPr txBox="1"/>
            <p:nvPr/>
          </p:nvSpPr>
          <p:spPr>
            <a:xfrm>
              <a:off x="4232843" y="735482"/>
              <a:ext cx="4395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100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cxnSp>
          <p:nvCxnSpPr>
            <p:cNvPr id="88" name="直接连接符 87"/>
            <p:cNvCxnSpPr/>
            <p:nvPr/>
          </p:nvCxnSpPr>
          <p:spPr>
            <a:xfrm>
              <a:off x="4649968" y="1242104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/>
            <p:cNvCxnSpPr/>
            <p:nvPr/>
          </p:nvCxnSpPr>
          <p:spPr>
            <a:xfrm flipH="1">
              <a:off x="676536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 flipH="1">
              <a:off x="584588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直接连接符 90"/>
            <p:cNvCxnSpPr/>
            <p:nvPr/>
          </p:nvCxnSpPr>
          <p:spPr>
            <a:xfrm flipH="1">
              <a:off x="630308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直接连接符 91"/>
            <p:cNvCxnSpPr/>
            <p:nvPr/>
          </p:nvCxnSpPr>
          <p:spPr>
            <a:xfrm flipH="1">
              <a:off x="538868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直接连接符 92"/>
            <p:cNvCxnSpPr/>
            <p:nvPr/>
          </p:nvCxnSpPr>
          <p:spPr>
            <a:xfrm flipH="1">
              <a:off x="492640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4" name="文本框 93"/>
            <p:cNvSpPr txBox="1"/>
            <p:nvPr/>
          </p:nvSpPr>
          <p:spPr>
            <a:xfrm>
              <a:off x="4319529" y="1102281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50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4402146" y="146170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4794479" y="1642782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97" name="文本框 96"/>
            <p:cNvSpPr txBox="1"/>
            <p:nvPr/>
          </p:nvSpPr>
          <p:spPr>
            <a:xfrm>
              <a:off x="5248792" y="16444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5703105" y="1645565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6174547" y="1642782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6625472" y="164278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6792043" y="1636724"/>
              <a:ext cx="6190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weeks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02" name="文本框 101"/>
            <p:cNvSpPr txBox="1"/>
            <p:nvPr/>
          </p:nvSpPr>
          <p:spPr>
            <a:xfrm rot="16200000">
              <a:off x="3765587" y="1067791"/>
              <a:ext cx="91884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CD8</a:t>
              </a:r>
              <a:r>
                <a:rPr lang="en-US" altLang="zh-CN" sz="900" baseline="300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+</a:t>
              </a:r>
              <a:r>
                <a:rPr lang="en-US" altLang="zh-CN" sz="9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Cells(%)</a:t>
              </a:r>
              <a:endParaRPr lang="zh-CN" altLang="en-US" sz="9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637055" y="3454919"/>
            <a:ext cx="3301531" cy="1291491"/>
            <a:chOff x="4109592" y="631073"/>
            <a:chExt cx="3301531" cy="1291491"/>
          </a:xfrm>
        </p:grpSpPr>
        <p:sp>
          <p:nvSpPr>
            <p:cNvPr id="104" name="矩形 103"/>
            <p:cNvSpPr/>
            <p:nvPr/>
          </p:nvSpPr>
          <p:spPr>
            <a:xfrm>
              <a:off x="4696485" y="631073"/>
              <a:ext cx="2369514" cy="976430"/>
            </a:xfrm>
            <a:prstGeom prst="rect">
              <a:avLst/>
            </a:prstGeom>
            <a:solidFill>
              <a:schemeClr val="bg1">
                <a:alpha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5" name="直接连接符 104"/>
            <p:cNvCxnSpPr/>
            <p:nvPr/>
          </p:nvCxnSpPr>
          <p:spPr>
            <a:xfrm>
              <a:off x="4642420" y="876629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>
              <a:off x="4647059" y="1604807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文本框 106"/>
            <p:cNvSpPr txBox="1"/>
            <p:nvPr/>
          </p:nvSpPr>
          <p:spPr>
            <a:xfrm>
              <a:off x="4329545" y="727268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30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cxnSp>
          <p:nvCxnSpPr>
            <p:cNvPr id="108" name="直接连接符 107"/>
            <p:cNvCxnSpPr/>
            <p:nvPr/>
          </p:nvCxnSpPr>
          <p:spPr>
            <a:xfrm>
              <a:off x="4649968" y="1242104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接连接符 108"/>
            <p:cNvCxnSpPr/>
            <p:nvPr/>
          </p:nvCxnSpPr>
          <p:spPr>
            <a:xfrm flipH="1">
              <a:off x="676536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直接连接符 109"/>
            <p:cNvCxnSpPr/>
            <p:nvPr/>
          </p:nvCxnSpPr>
          <p:spPr>
            <a:xfrm flipH="1">
              <a:off x="584588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 flipH="1">
              <a:off x="630308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 flipH="1">
              <a:off x="538868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 flipH="1">
              <a:off x="492640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4" name="文本框 113"/>
            <p:cNvSpPr txBox="1"/>
            <p:nvPr/>
          </p:nvSpPr>
          <p:spPr>
            <a:xfrm>
              <a:off x="4319529" y="1102281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15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15" name="文本框 114"/>
            <p:cNvSpPr txBox="1"/>
            <p:nvPr/>
          </p:nvSpPr>
          <p:spPr>
            <a:xfrm>
              <a:off x="4402146" y="146170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4794479" y="1642782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5248792" y="16444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18" name="文本框 117"/>
            <p:cNvSpPr txBox="1"/>
            <p:nvPr/>
          </p:nvSpPr>
          <p:spPr>
            <a:xfrm>
              <a:off x="5703105" y="1645565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6174547" y="1642782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6625472" y="164278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21" name="文本框 120"/>
            <p:cNvSpPr txBox="1"/>
            <p:nvPr/>
          </p:nvSpPr>
          <p:spPr>
            <a:xfrm>
              <a:off x="6792043" y="1636724"/>
              <a:ext cx="6190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weeks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22" name="文本框 121"/>
            <p:cNvSpPr txBox="1"/>
            <p:nvPr/>
          </p:nvSpPr>
          <p:spPr>
            <a:xfrm rot="16200000">
              <a:off x="3733527" y="1067791"/>
              <a:ext cx="98296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CD19</a:t>
              </a:r>
              <a:r>
                <a:rPr lang="en-US" altLang="zh-CN" sz="900" baseline="300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+</a:t>
              </a:r>
              <a:r>
                <a:rPr lang="en-US" altLang="zh-CN" sz="9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Cells(%)</a:t>
              </a:r>
              <a:endParaRPr lang="zh-CN" altLang="en-US" sz="9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pic>
        <p:nvPicPr>
          <p:cNvPr id="123" name="图片 122"/>
          <p:cNvPicPr>
            <a:picLocks noChangeAspect="1"/>
          </p:cNvPicPr>
          <p:nvPr/>
        </p:nvPicPr>
        <p:blipFill rotWithShape="1">
          <a:blip r:embed="rId4"/>
          <a:srcRect l="7878" t="16909" r="7221" b="21423"/>
          <a:stretch/>
        </p:blipFill>
        <p:spPr>
          <a:xfrm>
            <a:off x="1238823" y="660281"/>
            <a:ext cx="2161860" cy="716930"/>
          </a:xfrm>
          <a:prstGeom prst="rect">
            <a:avLst/>
          </a:prstGeom>
        </p:spPr>
      </p:pic>
      <p:pic>
        <p:nvPicPr>
          <p:cNvPr id="124" name="图片 123"/>
          <p:cNvPicPr>
            <a:picLocks noChangeAspect="1"/>
          </p:cNvPicPr>
          <p:nvPr/>
        </p:nvPicPr>
        <p:blipFill rotWithShape="1">
          <a:blip r:embed="rId3"/>
          <a:srcRect l="26620" t="89720" r="25564" b="3028"/>
          <a:stretch/>
        </p:blipFill>
        <p:spPr>
          <a:xfrm>
            <a:off x="1384822" y="507440"/>
            <a:ext cx="1949913" cy="177755"/>
          </a:xfrm>
          <a:prstGeom prst="rect">
            <a:avLst/>
          </a:prstGeom>
        </p:spPr>
      </p:pic>
      <p:pic>
        <p:nvPicPr>
          <p:cNvPr id="131" name="图片 130"/>
          <p:cNvPicPr>
            <a:picLocks noChangeAspect="1"/>
          </p:cNvPicPr>
          <p:nvPr/>
        </p:nvPicPr>
        <p:blipFill rotWithShape="1">
          <a:blip r:embed="rId5"/>
          <a:srcRect l="6945" t="17422" r="5825" b="21267"/>
          <a:stretch/>
        </p:blipFill>
        <p:spPr>
          <a:xfrm>
            <a:off x="4813617" y="640346"/>
            <a:ext cx="2190781" cy="739046"/>
          </a:xfrm>
          <a:prstGeom prst="rect">
            <a:avLst/>
          </a:prstGeom>
        </p:spPr>
      </p:pic>
      <p:pic>
        <p:nvPicPr>
          <p:cNvPr id="132" name="图片 131"/>
          <p:cNvPicPr>
            <a:picLocks noChangeAspect="1"/>
          </p:cNvPicPr>
          <p:nvPr/>
        </p:nvPicPr>
        <p:blipFill rotWithShape="1">
          <a:blip r:embed="rId3"/>
          <a:srcRect l="26620" t="89720" r="25564" b="3028"/>
          <a:stretch/>
        </p:blipFill>
        <p:spPr>
          <a:xfrm>
            <a:off x="4980229" y="477621"/>
            <a:ext cx="1949913" cy="177755"/>
          </a:xfrm>
          <a:prstGeom prst="rect">
            <a:avLst/>
          </a:prstGeom>
        </p:spPr>
      </p:pic>
      <p:grpSp>
        <p:nvGrpSpPr>
          <p:cNvPr id="133" name="组合 132"/>
          <p:cNvGrpSpPr/>
          <p:nvPr/>
        </p:nvGrpSpPr>
        <p:grpSpPr>
          <a:xfrm>
            <a:off x="4218907" y="1777856"/>
            <a:ext cx="3301531" cy="1411977"/>
            <a:chOff x="4109592" y="510587"/>
            <a:chExt cx="3301531" cy="1411977"/>
          </a:xfrm>
        </p:grpSpPr>
        <p:sp>
          <p:nvSpPr>
            <p:cNvPr id="134" name="矩形 133"/>
            <p:cNvSpPr/>
            <p:nvPr/>
          </p:nvSpPr>
          <p:spPr>
            <a:xfrm>
              <a:off x="4696485" y="631073"/>
              <a:ext cx="2369514" cy="976430"/>
            </a:xfrm>
            <a:prstGeom prst="rect">
              <a:avLst/>
            </a:prstGeom>
            <a:solidFill>
              <a:schemeClr val="bg1">
                <a:alpha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5" name="直接连接符 134"/>
            <p:cNvCxnSpPr/>
            <p:nvPr/>
          </p:nvCxnSpPr>
          <p:spPr>
            <a:xfrm>
              <a:off x="4642420" y="876629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接连接符 135"/>
            <p:cNvCxnSpPr/>
            <p:nvPr/>
          </p:nvCxnSpPr>
          <p:spPr>
            <a:xfrm>
              <a:off x="4647059" y="1604807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文本框 136"/>
            <p:cNvSpPr txBox="1"/>
            <p:nvPr/>
          </p:nvSpPr>
          <p:spPr>
            <a:xfrm>
              <a:off x="4315917" y="729365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60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cxnSp>
          <p:nvCxnSpPr>
            <p:cNvPr id="138" name="直接连接符 137"/>
            <p:cNvCxnSpPr/>
            <p:nvPr/>
          </p:nvCxnSpPr>
          <p:spPr>
            <a:xfrm>
              <a:off x="4649968" y="1242104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接连接符 138"/>
            <p:cNvCxnSpPr/>
            <p:nvPr/>
          </p:nvCxnSpPr>
          <p:spPr>
            <a:xfrm flipH="1">
              <a:off x="676536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0" name="直接连接符 139"/>
            <p:cNvCxnSpPr/>
            <p:nvPr/>
          </p:nvCxnSpPr>
          <p:spPr>
            <a:xfrm flipH="1">
              <a:off x="584588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直接连接符 140"/>
            <p:cNvCxnSpPr/>
            <p:nvPr/>
          </p:nvCxnSpPr>
          <p:spPr>
            <a:xfrm flipH="1">
              <a:off x="630308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2" name="直接连接符 141"/>
            <p:cNvCxnSpPr/>
            <p:nvPr/>
          </p:nvCxnSpPr>
          <p:spPr>
            <a:xfrm flipH="1">
              <a:off x="538868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直接连接符 142"/>
            <p:cNvCxnSpPr/>
            <p:nvPr/>
          </p:nvCxnSpPr>
          <p:spPr>
            <a:xfrm flipH="1">
              <a:off x="492640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4" name="文本框 143"/>
            <p:cNvSpPr txBox="1"/>
            <p:nvPr/>
          </p:nvSpPr>
          <p:spPr>
            <a:xfrm>
              <a:off x="4319529" y="1102281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30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45" name="文本框 144"/>
            <p:cNvSpPr txBox="1"/>
            <p:nvPr/>
          </p:nvSpPr>
          <p:spPr>
            <a:xfrm>
              <a:off x="4402146" y="146170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46" name="文本框 145"/>
            <p:cNvSpPr txBox="1"/>
            <p:nvPr/>
          </p:nvSpPr>
          <p:spPr>
            <a:xfrm>
              <a:off x="4794479" y="1642782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47" name="文本框 146"/>
            <p:cNvSpPr txBox="1"/>
            <p:nvPr/>
          </p:nvSpPr>
          <p:spPr>
            <a:xfrm>
              <a:off x="5248792" y="16444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48" name="文本框 147"/>
            <p:cNvSpPr txBox="1"/>
            <p:nvPr/>
          </p:nvSpPr>
          <p:spPr>
            <a:xfrm>
              <a:off x="5703105" y="1645565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49" name="文本框 148"/>
            <p:cNvSpPr txBox="1"/>
            <p:nvPr/>
          </p:nvSpPr>
          <p:spPr>
            <a:xfrm>
              <a:off x="6174547" y="1642782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50" name="文本框 149"/>
            <p:cNvSpPr txBox="1"/>
            <p:nvPr/>
          </p:nvSpPr>
          <p:spPr>
            <a:xfrm>
              <a:off x="6625472" y="164278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51" name="文本框 150"/>
            <p:cNvSpPr txBox="1"/>
            <p:nvPr/>
          </p:nvSpPr>
          <p:spPr>
            <a:xfrm>
              <a:off x="6792043" y="1636724"/>
              <a:ext cx="6190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weeks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52" name="文本框 151"/>
            <p:cNvSpPr txBox="1"/>
            <p:nvPr/>
          </p:nvSpPr>
          <p:spPr>
            <a:xfrm rot="16200000">
              <a:off x="3552388" y="1067791"/>
              <a:ext cx="134524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CD16</a:t>
              </a:r>
              <a:r>
                <a:rPr lang="en-US" altLang="zh-CN" sz="900" baseline="300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+</a:t>
              </a:r>
              <a:r>
                <a:rPr lang="en-US" altLang="zh-CN" sz="9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CD56</a:t>
              </a:r>
              <a:r>
                <a:rPr lang="en-US" altLang="zh-CN" sz="900" baseline="300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+</a:t>
              </a:r>
              <a:r>
                <a:rPr lang="en-US" altLang="zh-CN" sz="9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Cells(%)</a:t>
              </a:r>
              <a:endParaRPr lang="zh-CN" altLang="en-US" sz="9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pic>
        <p:nvPicPr>
          <p:cNvPr id="153" name="图片 152"/>
          <p:cNvPicPr>
            <a:picLocks noChangeAspect="1"/>
          </p:cNvPicPr>
          <p:nvPr/>
        </p:nvPicPr>
        <p:blipFill rotWithShape="1">
          <a:blip r:embed="rId6"/>
          <a:srcRect l="8386" t="16885" r="4440" b="21057"/>
          <a:stretch/>
        </p:blipFill>
        <p:spPr>
          <a:xfrm>
            <a:off x="4861397" y="2126041"/>
            <a:ext cx="2192266" cy="741064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4227818" y="3332801"/>
            <a:ext cx="3288571" cy="1398282"/>
            <a:chOff x="4122552" y="524282"/>
            <a:chExt cx="3288571" cy="1398282"/>
          </a:xfrm>
        </p:grpSpPr>
        <p:sp>
          <p:nvSpPr>
            <p:cNvPr id="155" name="矩形 154"/>
            <p:cNvSpPr/>
            <p:nvPr/>
          </p:nvSpPr>
          <p:spPr>
            <a:xfrm>
              <a:off x="4696485" y="631073"/>
              <a:ext cx="2369514" cy="976430"/>
            </a:xfrm>
            <a:prstGeom prst="rect">
              <a:avLst/>
            </a:prstGeom>
            <a:solidFill>
              <a:schemeClr val="bg1">
                <a:alpha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6" name="直接连接符 155"/>
            <p:cNvCxnSpPr/>
            <p:nvPr/>
          </p:nvCxnSpPr>
          <p:spPr>
            <a:xfrm>
              <a:off x="4642420" y="876629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直接连接符 156"/>
            <p:cNvCxnSpPr/>
            <p:nvPr/>
          </p:nvCxnSpPr>
          <p:spPr>
            <a:xfrm>
              <a:off x="4647059" y="1604807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文本框 157"/>
            <p:cNvSpPr txBox="1"/>
            <p:nvPr/>
          </p:nvSpPr>
          <p:spPr>
            <a:xfrm>
              <a:off x="4390771" y="74551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cxnSp>
          <p:nvCxnSpPr>
            <p:cNvPr id="159" name="直接连接符 158"/>
            <p:cNvCxnSpPr/>
            <p:nvPr/>
          </p:nvCxnSpPr>
          <p:spPr>
            <a:xfrm>
              <a:off x="4649968" y="1242104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直接连接符 159"/>
            <p:cNvCxnSpPr/>
            <p:nvPr/>
          </p:nvCxnSpPr>
          <p:spPr>
            <a:xfrm flipH="1">
              <a:off x="676536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1" name="直接连接符 160"/>
            <p:cNvCxnSpPr/>
            <p:nvPr/>
          </p:nvCxnSpPr>
          <p:spPr>
            <a:xfrm flipH="1">
              <a:off x="584588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2" name="直接连接符 161"/>
            <p:cNvCxnSpPr/>
            <p:nvPr/>
          </p:nvCxnSpPr>
          <p:spPr>
            <a:xfrm flipH="1">
              <a:off x="630308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3" name="直接连接符 162"/>
            <p:cNvCxnSpPr/>
            <p:nvPr/>
          </p:nvCxnSpPr>
          <p:spPr>
            <a:xfrm flipH="1">
              <a:off x="538868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4" name="直接连接符 163"/>
            <p:cNvCxnSpPr/>
            <p:nvPr/>
          </p:nvCxnSpPr>
          <p:spPr>
            <a:xfrm flipH="1">
              <a:off x="492640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5" name="文本框 164"/>
            <p:cNvSpPr txBox="1"/>
            <p:nvPr/>
          </p:nvSpPr>
          <p:spPr>
            <a:xfrm>
              <a:off x="4403635" y="1096225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66" name="文本框 165"/>
            <p:cNvSpPr txBox="1"/>
            <p:nvPr/>
          </p:nvSpPr>
          <p:spPr>
            <a:xfrm>
              <a:off x="4402146" y="146170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67" name="文本框 166"/>
            <p:cNvSpPr txBox="1"/>
            <p:nvPr/>
          </p:nvSpPr>
          <p:spPr>
            <a:xfrm>
              <a:off x="4794479" y="1642782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68" name="文本框 167"/>
            <p:cNvSpPr txBox="1"/>
            <p:nvPr/>
          </p:nvSpPr>
          <p:spPr>
            <a:xfrm>
              <a:off x="5248792" y="16444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69" name="文本框 168"/>
            <p:cNvSpPr txBox="1"/>
            <p:nvPr/>
          </p:nvSpPr>
          <p:spPr>
            <a:xfrm>
              <a:off x="5703105" y="1645565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70" name="文本框 169"/>
            <p:cNvSpPr txBox="1"/>
            <p:nvPr/>
          </p:nvSpPr>
          <p:spPr>
            <a:xfrm>
              <a:off x="6174547" y="1642782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71" name="文本框 170"/>
            <p:cNvSpPr txBox="1"/>
            <p:nvPr/>
          </p:nvSpPr>
          <p:spPr>
            <a:xfrm>
              <a:off x="6625472" y="164278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72" name="文本框 171"/>
            <p:cNvSpPr txBox="1"/>
            <p:nvPr/>
          </p:nvSpPr>
          <p:spPr>
            <a:xfrm>
              <a:off x="6792043" y="1636724"/>
              <a:ext cx="6190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weeks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73" name="文本框 172"/>
            <p:cNvSpPr txBox="1"/>
            <p:nvPr/>
          </p:nvSpPr>
          <p:spPr>
            <a:xfrm rot="16200000">
              <a:off x="3597408" y="1049426"/>
              <a:ext cx="128112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CD3</a:t>
              </a:r>
              <a:r>
                <a:rPr lang="en-US" altLang="zh-CN" sz="900" baseline="300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+</a:t>
              </a:r>
              <a:r>
                <a:rPr lang="en-US" altLang="zh-CN" sz="9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CD25</a:t>
              </a:r>
              <a:r>
                <a:rPr lang="en-US" altLang="zh-CN" sz="900" baseline="300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+</a:t>
              </a:r>
              <a:r>
                <a:rPr lang="en-US" altLang="zh-CN" sz="9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Cells(%)</a:t>
              </a:r>
              <a:endParaRPr lang="zh-CN" altLang="en-US" sz="9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pic>
        <p:nvPicPr>
          <p:cNvPr id="174" name="图片 173"/>
          <p:cNvPicPr>
            <a:picLocks noChangeAspect="1"/>
          </p:cNvPicPr>
          <p:nvPr/>
        </p:nvPicPr>
        <p:blipFill rotWithShape="1">
          <a:blip r:embed="rId3"/>
          <a:srcRect l="26620" t="89720" r="25564" b="3028"/>
          <a:stretch/>
        </p:blipFill>
        <p:spPr>
          <a:xfrm>
            <a:off x="4986141" y="1969292"/>
            <a:ext cx="1949913" cy="177755"/>
          </a:xfrm>
          <a:prstGeom prst="rect">
            <a:avLst/>
          </a:prstGeom>
        </p:spPr>
      </p:pic>
      <p:pic>
        <p:nvPicPr>
          <p:cNvPr id="175" name="图片 174"/>
          <p:cNvPicPr>
            <a:picLocks noChangeAspect="1"/>
          </p:cNvPicPr>
          <p:nvPr/>
        </p:nvPicPr>
        <p:blipFill rotWithShape="1">
          <a:blip r:embed="rId7"/>
          <a:srcRect l="7416" t="17354" r="9743" b="21115"/>
          <a:stretch/>
        </p:blipFill>
        <p:spPr>
          <a:xfrm>
            <a:off x="1247643" y="3700473"/>
            <a:ext cx="2126185" cy="713568"/>
          </a:xfrm>
          <a:prstGeom prst="rect">
            <a:avLst/>
          </a:prstGeom>
        </p:spPr>
      </p:pic>
      <p:pic>
        <p:nvPicPr>
          <p:cNvPr id="176" name="图片 175"/>
          <p:cNvPicPr>
            <a:picLocks noChangeAspect="1"/>
          </p:cNvPicPr>
          <p:nvPr/>
        </p:nvPicPr>
        <p:blipFill rotWithShape="1">
          <a:blip r:embed="rId3"/>
          <a:srcRect l="26620" t="89720" r="25564" b="3028"/>
          <a:stretch/>
        </p:blipFill>
        <p:spPr>
          <a:xfrm>
            <a:off x="1453868" y="3532781"/>
            <a:ext cx="1949913" cy="177755"/>
          </a:xfrm>
          <a:prstGeom prst="rect">
            <a:avLst/>
          </a:prstGeom>
        </p:spPr>
      </p:pic>
      <p:grpSp>
        <p:nvGrpSpPr>
          <p:cNvPr id="177" name="组合 176"/>
          <p:cNvGrpSpPr/>
          <p:nvPr/>
        </p:nvGrpSpPr>
        <p:grpSpPr>
          <a:xfrm>
            <a:off x="568018" y="4991845"/>
            <a:ext cx="3389452" cy="1291491"/>
            <a:chOff x="4021671" y="631073"/>
            <a:chExt cx="3389452" cy="1291491"/>
          </a:xfrm>
        </p:grpSpPr>
        <p:sp>
          <p:nvSpPr>
            <p:cNvPr id="178" name="矩形 177"/>
            <p:cNvSpPr/>
            <p:nvPr/>
          </p:nvSpPr>
          <p:spPr>
            <a:xfrm>
              <a:off x="4696485" y="631073"/>
              <a:ext cx="2369514" cy="976430"/>
            </a:xfrm>
            <a:prstGeom prst="rect">
              <a:avLst/>
            </a:prstGeom>
            <a:solidFill>
              <a:schemeClr val="bg1">
                <a:alpha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9" name="直接连接符 178"/>
            <p:cNvCxnSpPr/>
            <p:nvPr/>
          </p:nvCxnSpPr>
          <p:spPr>
            <a:xfrm>
              <a:off x="4642420" y="876629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直接连接符 179"/>
            <p:cNvCxnSpPr/>
            <p:nvPr/>
          </p:nvCxnSpPr>
          <p:spPr>
            <a:xfrm>
              <a:off x="4647059" y="1604807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文本框 180"/>
            <p:cNvSpPr txBox="1"/>
            <p:nvPr/>
          </p:nvSpPr>
          <p:spPr>
            <a:xfrm>
              <a:off x="4320340" y="743509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10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cxnSp>
          <p:nvCxnSpPr>
            <p:cNvPr id="182" name="直接连接符 181"/>
            <p:cNvCxnSpPr/>
            <p:nvPr/>
          </p:nvCxnSpPr>
          <p:spPr>
            <a:xfrm>
              <a:off x="4649968" y="1242104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直接连接符 182"/>
            <p:cNvCxnSpPr/>
            <p:nvPr/>
          </p:nvCxnSpPr>
          <p:spPr>
            <a:xfrm flipH="1">
              <a:off x="676536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4" name="直接连接符 183"/>
            <p:cNvCxnSpPr/>
            <p:nvPr/>
          </p:nvCxnSpPr>
          <p:spPr>
            <a:xfrm flipH="1">
              <a:off x="584588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5" name="直接连接符 184"/>
            <p:cNvCxnSpPr/>
            <p:nvPr/>
          </p:nvCxnSpPr>
          <p:spPr>
            <a:xfrm flipH="1">
              <a:off x="630308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6" name="直接连接符 185"/>
            <p:cNvCxnSpPr/>
            <p:nvPr/>
          </p:nvCxnSpPr>
          <p:spPr>
            <a:xfrm flipH="1">
              <a:off x="538868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7" name="直接连接符 186"/>
            <p:cNvCxnSpPr/>
            <p:nvPr/>
          </p:nvCxnSpPr>
          <p:spPr>
            <a:xfrm flipH="1">
              <a:off x="492640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8" name="文本框 187"/>
            <p:cNvSpPr txBox="1"/>
            <p:nvPr/>
          </p:nvSpPr>
          <p:spPr>
            <a:xfrm>
              <a:off x="4390787" y="110083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5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89" name="文本框 188"/>
            <p:cNvSpPr txBox="1"/>
            <p:nvPr/>
          </p:nvSpPr>
          <p:spPr>
            <a:xfrm>
              <a:off x="4402146" y="146170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90" name="文本框 189"/>
            <p:cNvSpPr txBox="1"/>
            <p:nvPr/>
          </p:nvSpPr>
          <p:spPr>
            <a:xfrm>
              <a:off x="4794479" y="1642782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91" name="文本框 190"/>
            <p:cNvSpPr txBox="1"/>
            <p:nvPr/>
          </p:nvSpPr>
          <p:spPr>
            <a:xfrm>
              <a:off x="5248792" y="16444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92" name="文本框 191"/>
            <p:cNvSpPr txBox="1"/>
            <p:nvPr/>
          </p:nvSpPr>
          <p:spPr>
            <a:xfrm>
              <a:off x="5703105" y="1645565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93" name="文本框 192"/>
            <p:cNvSpPr txBox="1"/>
            <p:nvPr/>
          </p:nvSpPr>
          <p:spPr>
            <a:xfrm>
              <a:off x="6174547" y="1642782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94" name="文本框 193"/>
            <p:cNvSpPr txBox="1"/>
            <p:nvPr/>
          </p:nvSpPr>
          <p:spPr>
            <a:xfrm>
              <a:off x="6625472" y="164278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95" name="文本框 194"/>
            <p:cNvSpPr txBox="1"/>
            <p:nvPr/>
          </p:nvSpPr>
          <p:spPr>
            <a:xfrm>
              <a:off x="6792043" y="1636724"/>
              <a:ext cx="6190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weeks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96" name="文本框 195"/>
            <p:cNvSpPr txBox="1"/>
            <p:nvPr/>
          </p:nvSpPr>
          <p:spPr>
            <a:xfrm rot="16200000">
              <a:off x="3613867" y="1039007"/>
              <a:ext cx="1184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9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CD4</a:t>
              </a:r>
              <a:r>
                <a:rPr lang="en-US" altLang="zh-CN" sz="900" baseline="300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+</a:t>
              </a:r>
              <a:r>
                <a:rPr lang="en-US" altLang="zh-CN" sz="9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CD25</a:t>
              </a:r>
              <a:r>
                <a:rPr lang="en-US" altLang="zh-CN" sz="900" baseline="300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+</a:t>
              </a:r>
              <a:r>
                <a:rPr lang="en-US" altLang="zh-CN" sz="9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CD127</a:t>
              </a:r>
              <a:r>
                <a:rPr lang="en-US" altLang="zh-CN" sz="900" baseline="300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-</a:t>
              </a:r>
            </a:p>
            <a:p>
              <a:pPr algn="ctr"/>
              <a:r>
                <a:rPr lang="en-US" altLang="zh-CN" sz="9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Cells(%)</a:t>
              </a:r>
              <a:endParaRPr lang="zh-CN" altLang="en-US" sz="9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pic>
        <p:nvPicPr>
          <p:cNvPr id="197" name="图片 196"/>
          <p:cNvPicPr>
            <a:picLocks noChangeAspect="1"/>
          </p:cNvPicPr>
          <p:nvPr/>
        </p:nvPicPr>
        <p:blipFill rotWithShape="1">
          <a:blip r:embed="rId8"/>
          <a:srcRect l="5630" t="17129" r="7467" b="21203"/>
          <a:stretch/>
        </p:blipFill>
        <p:spPr>
          <a:xfrm>
            <a:off x="4816399" y="3685150"/>
            <a:ext cx="2171853" cy="725679"/>
          </a:xfrm>
          <a:prstGeom prst="rect">
            <a:avLst/>
          </a:prstGeom>
        </p:spPr>
      </p:pic>
      <p:pic>
        <p:nvPicPr>
          <p:cNvPr id="198" name="图片 197"/>
          <p:cNvPicPr>
            <a:picLocks noChangeAspect="1"/>
          </p:cNvPicPr>
          <p:nvPr/>
        </p:nvPicPr>
        <p:blipFill rotWithShape="1">
          <a:blip r:embed="rId3"/>
          <a:srcRect l="26620" t="89720" r="25564" b="3028"/>
          <a:stretch/>
        </p:blipFill>
        <p:spPr>
          <a:xfrm>
            <a:off x="5061563" y="3521743"/>
            <a:ext cx="1949913" cy="177755"/>
          </a:xfrm>
          <a:prstGeom prst="rect">
            <a:avLst/>
          </a:prstGeom>
        </p:spPr>
      </p:pic>
      <p:pic>
        <p:nvPicPr>
          <p:cNvPr id="199" name="图片 198"/>
          <p:cNvPicPr>
            <a:picLocks noChangeAspect="1"/>
          </p:cNvPicPr>
          <p:nvPr/>
        </p:nvPicPr>
        <p:blipFill rotWithShape="1">
          <a:blip r:embed="rId9"/>
          <a:srcRect l="7442" t="16909" r="9591" b="21203"/>
          <a:stretch/>
        </p:blipFill>
        <p:spPr>
          <a:xfrm>
            <a:off x="1265322" y="5237400"/>
            <a:ext cx="2089192" cy="721791"/>
          </a:xfrm>
          <a:prstGeom prst="rect">
            <a:avLst/>
          </a:prstGeom>
        </p:spPr>
      </p:pic>
      <p:grpSp>
        <p:nvGrpSpPr>
          <p:cNvPr id="200" name="组合 199"/>
          <p:cNvGrpSpPr/>
          <p:nvPr/>
        </p:nvGrpSpPr>
        <p:grpSpPr>
          <a:xfrm>
            <a:off x="4219936" y="4892302"/>
            <a:ext cx="3301531" cy="1379917"/>
            <a:chOff x="4109592" y="542647"/>
            <a:chExt cx="3301531" cy="1379917"/>
          </a:xfrm>
        </p:grpSpPr>
        <p:sp>
          <p:nvSpPr>
            <p:cNvPr id="201" name="矩形 200"/>
            <p:cNvSpPr/>
            <p:nvPr/>
          </p:nvSpPr>
          <p:spPr>
            <a:xfrm>
              <a:off x="4696485" y="631073"/>
              <a:ext cx="2369514" cy="976430"/>
            </a:xfrm>
            <a:prstGeom prst="rect">
              <a:avLst/>
            </a:prstGeom>
            <a:solidFill>
              <a:schemeClr val="bg1">
                <a:alpha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2" name="直接连接符 201"/>
            <p:cNvCxnSpPr/>
            <p:nvPr/>
          </p:nvCxnSpPr>
          <p:spPr>
            <a:xfrm>
              <a:off x="4642420" y="876629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直接连接符 202"/>
            <p:cNvCxnSpPr/>
            <p:nvPr/>
          </p:nvCxnSpPr>
          <p:spPr>
            <a:xfrm>
              <a:off x="4647059" y="1604807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文本框 203"/>
            <p:cNvSpPr txBox="1"/>
            <p:nvPr/>
          </p:nvSpPr>
          <p:spPr>
            <a:xfrm>
              <a:off x="4329977" y="736799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30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cxnSp>
          <p:nvCxnSpPr>
            <p:cNvPr id="205" name="直接连接符 204"/>
            <p:cNvCxnSpPr/>
            <p:nvPr/>
          </p:nvCxnSpPr>
          <p:spPr>
            <a:xfrm>
              <a:off x="4649968" y="1242104"/>
              <a:ext cx="5127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直接连接符 205"/>
            <p:cNvCxnSpPr/>
            <p:nvPr/>
          </p:nvCxnSpPr>
          <p:spPr>
            <a:xfrm flipH="1">
              <a:off x="676536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7" name="直接连接符 206"/>
            <p:cNvCxnSpPr/>
            <p:nvPr/>
          </p:nvCxnSpPr>
          <p:spPr>
            <a:xfrm flipH="1">
              <a:off x="584588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8" name="直接连接符 207"/>
            <p:cNvCxnSpPr/>
            <p:nvPr/>
          </p:nvCxnSpPr>
          <p:spPr>
            <a:xfrm flipH="1">
              <a:off x="630308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9" name="直接连接符 208"/>
            <p:cNvCxnSpPr/>
            <p:nvPr/>
          </p:nvCxnSpPr>
          <p:spPr>
            <a:xfrm flipH="1">
              <a:off x="538868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0" name="直接连接符 209"/>
            <p:cNvCxnSpPr/>
            <p:nvPr/>
          </p:nvCxnSpPr>
          <p:spPr>
            <a:xfrm flipH="1">
              <a:off x="4926405" y="1600200"/>
              <a:ext cx="1195" cy="8516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1" name="文本框 210"/>
            <p:cNvSpPr txBox="1"/>
            <p:nvPr/>
          </p:nvSpPr>
          <p:spPr>
            <a:xfrm>
              <a:off x="4319529" y="1102281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15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12" name="文本框 211"/>
            <p:cNvSpPr txBox="1"/>
            <p:nvPr/>
          </p:nvSpPr>
          <p:spPr>
            <a:xfrm>
              <a:off x="4402146" y="146170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13" name="文本框 212"/>
            <p:cNvSpPr txBox="1"/>
            <p:nvPr/>
          </p:nvSpPr>
          <p:spPr>
            <a:xfrm>
              <a:off x="4794479" y="1642782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14" name="文本框 213"/>
            <p:cNvSpPr txBox="1"/>
            <p:nvPr/>
          </p:nvSpPr>
          <p:spPr>
            <a:xfrm>
              <a:off x="5248792" y="16444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15" name="文本框 214"/>
            <p:cNvSpPr txBox="1"/>
            <p:nvPr/>
          </p:nvSpPr>
          <p:spPr>
            <a:xfrm>
              <a:off x="5703105" y="1645565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16" name="文本框 215"/>
            <p:cNvSpPr txBox="1"/>
            <p:nvPr/>
          </p:nvSpPr>
          <p:spPr>
            <a:xfrm>
              <a:off x="6174547" y="1642782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17" name="文本框 216"/>
            <p:cNvSpPr txBox="1"/>
            <p:nvPr/>
          </p:nvSpPr>
          <p:spPr>
            <a:xfrm>
              <a:off x="6625472" y="164278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18" name="文本框 217"/>
            <p:cNvSpPr txBox="1"/>
            <p:nvPr/>
          </p:nvSpPr>
          <p:spPr>
            <a:xfrm>
              <a:off x="6792043" y="1636724"/>
              <a:ext cx="6190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weeks</a:t>
              </a:r>
              <a:endParaRPr lang="zh-CN" altLang="en-US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19" name="文本框 218"/>
            <p:cNvSpPr txBox="1"/>
            <p:nvPr/>
          </p:nvSpPr>
          <p:spPr>
            <a:xfrm rot="16200000">
              <a:off x="3584448" y="1067791"/>
              <a:ext cx="128112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CD3</a:t>
              </a:r>
              <a:r>
                <a:rPr lang="en-US" altLang="zh-CN" sz="900" baseline="300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+</a:t>
              </a:r>
              <a:r>
                <a:rPr lang="en-US" altLang="zh-CN" sz="9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CD69</a:t>
              </a:r>
              <a:r>
                <a:rPr lang="en-US" altLang="zh-CN" sz="900" baseline="300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+</a:t>
              </a:r>
              <a:r>
                <a:rPr lang="en-US" altLang="zh-CN" sz="9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Cells(%)</a:t>
              </a:r>
              <a:endParaRPr lang="zh-CN" altLang="en-US" sz="9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pic>
        <p:nvPicPr>
          <p:cNvPr id="220" name="图片 219"/>
          <p:cNvPicPr>
            <a:picLocks noChangeAspect="1"/>
          </p:cNvPicPr>
          <p:nvPr/>
        </p:nvPicPr>
        <p:blipFill rotWithShape="1">
          <a:blip r:embed="rId3"/>
          <a:srcRect l="26620" t="89720" r="25564" b="3028"/>
          <a:stretch/>
        </p:blipFill>
        <p:spPr>
          <a:xfrm>
            <a:off x="1429800" y="5053187"/>
            <a:ext cx="1949913" cy="177755"/>
          </a:xfrm>
          <a:prstGeom prst="rect">
            <a:avLst/>
          </a:prstGeom>
        </p:spPr>
      </p:pic>
      <p:pic>
        <p:nvPicPr>
          <p:cNvPr id="221" name="图片 220"/>
          <p:cNvPicPr>
            <a:picLocks noChangeAspect="1"/>
          </p:cNvPicPr>
          <p:nvPr/>
        </p:nvPicPr>
        <p:blipFill rotWithShape="1">
          <a:blip r:embed="rId10"/>
          <a:srcRect l="8271" t="17421" r="7155" b="21707"/>
          <a:stretch/>
        </p:blipFill>
        <p:spPr>
          <a:xfrm>
            <a:off x="4849950" y="5217455"/>
            <a:ext cx="2136296" cy="733976"/>
          </a:xfrm>
          <a:prstGeom prst="rect">
            <a:avLst/>
          </a:prstGeom>
        </p:spPr>
      </p:pic>
      <p:pic>
        <p:nvPicPr>
          <p:cNvPr id="222" name="图片 221"/>
          <p:cNvPicPr>
            <a:picLocks noChangeAspect="1"/>
          </p:cNvPicPr>
          <p:nvPr/>
        </p:nvPicPr>
        <p:blipFill rotWithShape="1">
          <a:blip r:embed="rId3"/>
          <a:srcRect l="26620" t="89720" r="25564" b="3028"/>
          <a:stretch/>
        </p:blipFill>
        <p:spPr>
          <a:xfrm>
            <a:off x="5015586" y="5060690"/>
            <a:ext cx="1949913" cy="177755"/>
          </a:xfrm>
          <a:prstGeom prst="rect">
            <a:avLst/>
          </a:prstGeom>
        </p:spPr>
      </p:pic>
      <p:sp>
        <p:nvSpPr>
          <p:cNvPr id="228" name="矩形 227"/>
          <p:cNvSpPr/>
          <p:nvPr/>
        </p:nvSpPr>
        <p:spPr>
          <a:xfrm>
            <a:off x="38472" y="650121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/>
              <a:t>Supplement Figure S2</a:t>
            </a:r>
            <a:endParaRPr lang="zh-CN" altLang="en-US" dirty="0"/>
          </a:p>
        </p:txBody>
      </p:sp>
      <p:sp>
        <p:nvSpPr>
          <p:cNvPr id="223" name="文本框 222"/>
          <p:cNvSpPr txBox="1"/>
          <p:nvPr/>
        </p:nvSpPr>
        <p:spPr>
          <a:xfrm>
            <a:off x="140093" y="106648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24" name="文本框 223"/>
          <p:cNvSpPr txBox="1"/>
          <p:nvPr/>
        </p:nvSpPr>
        <p:spPr>
          <a:xfrm>
            <a:off x="3947052" y="106648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B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25" name="文本框 224"/>
          <p:cNvSpPr txBox="1"/>
          <p:nvPr/>
        </p:nvSpPr>
        <p:spPr>
          <a:xfrm>
            <a:off x="132829" y="1623966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26" name="文本框 225"/>
          <p:cNvSpPr txBox="1"/>
          <p:nvPr/>
        </p:nvSpPr>
        <p:spPr>
          <a:xfrm>
            <a:off x="3970822" y="1531068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D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27" name="文本框 226"/>
          <p:cNvSpPr txBox="1"/>
          <p:nvPr/>
        </p:nvSpPr>
        <p:spPr>
          <a:xfrm>
            <a:off x="128545" y="3243337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E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29" name="文本框 228"/>
          <p:cNvSpPr txBox="1"/>
          <p:nvPr/>
        </p:nvSpPr>
        <p:spPr>
          <a:xfrm>
            <a:off x="3932034" y="3164713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F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0" name="文本框 229"/>
          <p:cNvSpPr txBox="1"/>
          <p:nvPr/>
        </p:nvSpPr>
        <p:spPr>
          <a:xfrm>
            <a:off x="113576" y="4708819"/>
            <a:ext cx="3241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G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1" name="文本框 230"/>
          <p:cNvSpPr txBox="1"/>
          <p:nvPr/>
        </p:nvSpPr>
        <p:spPr>
          <a:xfrm>
            <a:off x="3898776" y="4708818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H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6340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142</Words>
  <Application>Microsoft Office PowerPoint</Application>
  <PresentationFormat>全屏显示(4:3)</PresentationFormat>
  <Paragraphs>122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Arial Unicode MS</vt:lpstr>
      <vt:lpstr>宋体</vt:lpstr>
      <vt:lpstr>Arial</vt:lpstr>
      <vt:lpstr>Calibri</vt:lpstr>
      <vt:lpstr>Calibri Light</vt:lpstr>
      <vt:lpstr>Office 主题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xiaofei qi</dc:creator>
  <cp:lastModifiedBy>xiaofei qi</cp:lastModifiedBy>
  <cp:revision>1</cp:revision>
  <dcterms:created xsi:type="dcterms:W3CDTF">2020-02-20T15:31:26Z</dcterms:created>
  <dcterms:modified xsi:type="dcterms:W3CDTF">2020-04-14T16:51:11Z</dcterms:modified>
</cp:coreProperties>
</file>