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74" r:id="rId1"/>
  </p:sldMasterIdLst>
  <p:notesMasterIdLst>
    <p:notesMasterId r:id="rId14"/>
  </p:notesMasterIdLst>
  <p:sldIdLst>
    <p:sldId id="259" r:id="rId2"/>
    <p:sldId id="296" r:id="rId3"/>
    <p:sldId id="295" r:id="rId4"/>
    <p:sldId id="298" r:id="rId5"/>
    <p:sldId id="270" r:id="rId6"/>
    <p:sldId id="291" r:id="rId7"/>
    <p:sldId id="292" r:id="rId8"/>
    <p:sldId id="288" r:id="rId9"/>
    <p:sldId id="299" r:id="rId10"/>
    <p:sldId id="293" r:id="rId11"/>
    <p:sldId id="300" r:id="rId12"/>
    <p:sldId id="301" r:id="rId13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2118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7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E5DDB-51DF-4F6E-98EB-1C2333ACDAD5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74875" y="1241425"/>
            <a:ext cx="23193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D4EE8-B0F0-4EB9-8C90-BE6C2CF600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6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28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0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140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02923129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74345000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1492183716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67692722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8842972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67398616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190740689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53276575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271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107353439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21402143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23B9-7733-42D4-A494-AC8A72FA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EE-E20C-47D2-B935-2962B207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A39-D969-4C55-B6CA-184F469A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6072-761E-4975-A31A-84FB5B86D3B4}" type="datetime4">
              <a:rPr lang="en-GB" smtClean="0"/>
              <a:t>29 May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585C-2740-47D9-84F7-5EB88849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B1692-13A4-4E49-82EA-ACC64C5E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16C-3F92-4BBF-8982-23C2FBFA20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735076-09B0-4517-9C7D-AEB739F81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935" y="1343731"/>
            <a:ext cx="3746250" cy="118551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1"/>
            </a:lvl2pPr>
            <a:lvl3pPr>
              <a:spcAft>
                <a:spcPts val="0"/>
              </a:spcAft>
              <a:defRPr b="1"/>
            </a:lvl3pPr>
            <a:lvl4pPr>
              <a:spcAft>
                <a:spcPts val="0"/>
              </a:spcAft>
              <a:defRPr b="1"/>
            </a:lvl4pPr>
            <a:lvl5pPr>
              <a:spcAft>
                <a:spcPts val="0"/>
              </a:spcAft>
              <a:defRPr b="1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3D723B-7B55-44D0-A9E5-B4123A9206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069" y="9334001"/>
            <a:ext cx="139965" cy="27849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394"/>
            </a:lvl1pPr>
          </a:lstStyle>
          <a:p>
            <a:pPr lvl="0"/>
            <a:r>
              <a:rPr lang="en-US" dirty="0"/>
              <a:t>Slide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E046B-EAC2-B446-B1C8-D18DE604B3C0}"/>
              </a:ext>
            </a:extLst>
          </p:cNvPr>
          <p:cNvSpPr txBox="1"/>
          <p:nvPr userDrawn="1"/>
        </p:nvSpPr>
        <p:spPr>
          <a:xfrm>
            <a:off x="622514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24306-DDCA-824F-B616-02247053BD61}"/>
              </a:ext>
            </a:extLst>
          </p:cNvPr>
          <p:cNvSpPr txBox="1"/>
          <p:nvPr userDrawn="1"/>
        </p:nvSpPr>
        <p:spPr>
          <a:xfrm>
            <a:off x="5756182" y="330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0395E-DD63-CC40-84E8-CD0A5409059B}"/>
              </a:ext>
            </a:extLst>
          </p:cNvPr>
          <p:cNvSpPr txBox="1"/>
          <p:nvPr userDrawn="1"/>
        </p:nvSpPr>
        <p:spPr>
          <a:xfrm>
            <a:off x="5899897" y="10682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 sz="844" dirty="0"/>
          </a:p>
        </p:txBody>
      </p:sp>
    </p:spTree>
    <p:extLst>
      <p:ext uri="{BB962C8B-B14F-4D97-AF65-F5344CB8AC3E}">
        <p14:creationId xmlns:p14="http://schemas.microsoft.com/office/powerpoint/2010/main" val="49631203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01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29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503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50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20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33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68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D65C0-F12D-4AAC-820E-21B2649207D2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00EC-D6D9-4587-A030-363AA96BB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06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3" r:id="rId2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342569" y="2402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4697639" y="42334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69" y="475222"/>
            <a:ext cx="6381001" cy="60518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745" y="6724315"/>
            <a:ext cx="64968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1: Elevated MYC expression is required for Wnt-driven cancer in the liver. a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Schematic representing murine models recombining Wnt-pathway activating mutations and/or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MYC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a low clonal density in the hepatocyte epithelium.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 of RFP immunohistochemistry in an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LSL-tdTomato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 showing recombination 30 days post administration of  AAV8.TBG.Cre (GC/ml = genome copy per ml). Scale bar, 100 </a:t>
            </a:r>
            <a:r>
              <a:rPr lang="en-GB" sz="9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c–e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Liver-to-body weight ratio and tumour scoring in mice of the indicated genotypes from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Data are mean ± </a:t>
            </a:r>
            <a:r>
              <a:rPr lang="en-GB" sz="9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One-way ANOVA with Tukey’s multiple comparisons test. Biological replicates for the following genotypes: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n=6,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n=11,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Rnf43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fl/fl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Znrf3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n=6,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n=8,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n=10.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Whole-tissue normalised RNA-</a:t>
            </a:r>
            <a:r>
              <a:rPr lang="en-GB" sz="9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read counts for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Myc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transcripts in indicated tissues from wild-type and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mice. Box plots represent median (centre line), upper (25</a:t>
            </a:r>
            <a:r>
              <a:rPr lang="en-GB" sz="900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percentile) and lower quartiles (75</a:t>
            </a:r>
            <a:r>
              <a:rPr lang="en-GB" sz="900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percentile) (box limits), and 1.5x interquartile range (whiskers) Biological replicates, moving left to right on the x-axis: n= 4,4,4,3,4,4,5,5,5,3,4,5.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AAV8.TBG.Cre-treated livers at day 10 post induction (2×10</a:t>
            </a:r>
            <a:r>
              <a:rPr lang="en-GB" sz="900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GC/ml). Top </a:t>
            </a:r>
            <a:r>
              <a:rPr lang="en-GB" sz="9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reactome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pathways enriched in genes differentially upregulated in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versus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Top </a:t>
            </a:r>
            <a:r>
              <a:rPr lang="en-GB" sz="9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reactome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pathways enriched in genes differentially upregulated in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Villin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versus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Villin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(WT) intestines at day 4 post induction. In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dots are coloured according to their adjusted P-values (red, lower P-value; blue, higher P-value), with the size of the dots representing the number of differentially expressed genes from whole-liver (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or whole-intestine (</a:t>
            </a:r>
            <a:r>
              <a:rPr lang="en-GB" sz="9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enriched in each term. Biological replicates: liver, n= 3; intestinal, n=16 </a:t>
            </a:r>
            <a:r>
              <a:rPr lang="en-GB" sz="9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n=15 </a:t>
            </a:r>
            <a:r>
              <a:rPr lang="en-GB" sz="9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kern="1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kern="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/fl</a:t>
            </a:r>
            <a:r>
              <a:rPr lang="en-GB" sz="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8441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447964" y="150766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Fig.10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87" y="720465"/>
            <a:ext cx="6340547" cy="4150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Fig.5</a:t>
            </a:r>
          </a:p>
        </p:txBody>
      </p:sp>
      <p:sp>
        <p:nvSpPr>
          <p:cNvPr id="2" name="Rectangle 1"/>
          <p:cNvSpPr/>
          <p:nvPr/>
        </p:nvSpPr>
        <p:spPr>
          <a:xfrm>
            <a:off x="252110" y="5183201"/>
            <a:ext cx="63113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Fig.10: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mutational modelling. 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Modelling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mutations using trinucleotide mutational spectrum. </a:t>
            </a:r>
            <a:r>
              <a:rPr lang="en-US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Mutation frequency of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CTNNB1, APC, RNF43, ZNRF3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AXIN1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HCC. In total 1,189 HCC samples were </a:t>
            </a:r>
            <a:r>
              <a:rPr lang="en-US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analysed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 combining multiple cohorts (Materials and Methods). For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activating mutations are defined as missense mutations or in-frame </a:t>
            </a:r>
            <a:r>
              <a:rPr lang="en-US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indels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hotspots. For </a:t>
            </a:r>
            <a:r>
              <a:rPr lang="en-US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tumour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suppressor genes, inactivating mutations are defined as nonsense mutations, splice-site mutations, and frame-shift </a:t>
            </a:r>
            <a:r>
              <a:rPr lang="en-US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indels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Observed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 frequencies were compared to the predicted mutation frequencies at different protein positions. Prediction is based on the trinucleotide mutational spectrum in HCC (Materials and Methods). Only missense single-nucleotide variants (SNVs) were considered. The lack of correlation between observed and predicted mutation frequencies indicates that the hotspot </a:t>
            </a:r>
            <a:r>
              <a:rPr lang="en-US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mutations are mainly driven by selection advantage, rather than the underlying mutagenic processes.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745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315886" y="150766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1" y="505131"/>
            <a:ext cx="6170098" cy="77864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5886" y="8388148"/>
            <a:ext cx="61981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11: Modelling Wnt-driven growth in an </a:t>
            </a:r>
            <a:r>
              <a:rPr lang="en-GB" sz="9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-hypomorphic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GLUL and IGFBP2 IHC in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uninduced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livers (no administration of AAV8.TBG.Cre).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μm.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Quantification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GLUL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hepatocytes in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uninduced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mice from a. n=6 per genotype. Two-tailed Mann–Whitney test, **P=0.0022.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Schematic representing the liver-specific murine model for the activation of acute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hypomorphic-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the liver.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Quantification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hepatocytes in livers from indicated mice. Biological replicates—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uninduced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n=9; Day 4: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n=8,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n=11; Day 8: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n=7,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n=8.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Fold change in liver-to-body weight ratios of indicated mice. Biological replicates—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uninduced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n=6; Day 4: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n=14; Day 8: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n=10. One-way ANOVA and Tukey’s multiple comparisons test, ****P=0.0001.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Aged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uninduced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-hypomorphic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liver. Dashed line, tumour boundary. GLUL, CTNNB1,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IGFBP2 immunohistochemistry, and haematoxylin and eosin (H&amp;E) stain.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–e,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Males, blue points; Females, red points. </a:t>
            </a:r>
            <a:endParaRPr lang="en-GB" sz="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6569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700"/>
            <a:ext cx="6858000" cy="4784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315886" y="150766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Fig.12</a:t>
            </a:r>
          </a:p>
        </p:txBody>
      </p:sp>
      <p:sp>
        <p:nvSpPr>
          <p:cNvPr id="3" name="Rectangle 2"/>
          <p:cNvSpPr/>
          <p:nvPr/>
        </p:nvSpPr>
        <p:spPr>
          <a:xfrm>
            <a:off x="315886" y="5675268"/>
            <a:ext cx="604214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12: Graphical model of mutant-</a:t>
            </a:r>
            <a:r>
              <a:rPr lang="el-GR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-Catenin and MYC driven tumourigenesis.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Mutant hepatocytes in the hepatic lobule need to avoid a high Wnt, zone-3 fate, as this is not permissive to tumourigenesis; reduced Wnt and IGFBP2 expression synergise with MYC driven RNA translation to support proliferation. PN = portal node (a vasculature structure composed from the portal vein (purple), hepatic artery (red) and bile duct (green)), CV = central vein (blue). Created with BioRender.com. 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1840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436940" y="56046"/>
            <a:ext cx="590232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4873004" y="56046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84" y="309962"/>
            <a:ext cx="5980234" cy="80704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203" y="8290173"/>
            <a:ext cx="619319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2: Transient proliferation of zone-1 and -2 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GLUL</a:t>
            </a:r>
            <a:r>
              <a:rPr lang="en-GB" sz="900" b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hepatocytes following β-catenin and MYC activation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Liver-to-body weight ratios for mice of the indicated genotypes. Biological replicates: Day 4—WT n=7,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 n=8,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(M) n=8,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(BM) n=8; Day 10—WT n=9, B n=11, M n=10, BM n=11.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Males, blue points; Females, red points.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Quantification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GLUL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hepatocytes in the livers of mice of the indicated genotypes. n=6 per genotype.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Top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reactome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pathways enriched in genes differentially upregulated (upper panel) and downregulated (lower panel) in AAV8.TBG.Cre-treated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livers, on day 4 versus day 10 post induction (2×1011 GC/ml). Dots are coloured according to their adjusted P-values (red, higher P-value; blue, lower P-value), representing the number of differentially expressed genes from whole-liver RNA-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read counts. Biological replicates: Day 4, n=5; Day 10, n=3. d, Quantification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hepatocytes, stratified into GLUL-positive and -negative subsets, from mice of the indicated genotypes.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Wilcoxon matched-pairs test, *P=0.0313. Biological replicates: n=6 per condition.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96944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450880" y="144940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4896153" y="144940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7" y="470783"/>
            <a:ext cx="6573025" cy="6707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6683" y="7340213"/>
            <a:ext cx="626463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3: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 is apoptotic and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 uniformly activates the Wnt pathway across the liver lobule.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Quantification of apoptotic cells in livers of indicated genotypes by immunohistochemistry for cleaved PARP (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cPARP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and cleaved caspase-3 (CC3) on day 10 post AAV8.TBG.Cre induction.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n=8,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n=10,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n=7, 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n=11.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One-way ANOVA with Tukey’s multiple comparisons test.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n=10,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One-way ANOVA with Tukey’s multiple comparisons test. Males, blue points; Females, red points.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images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cPARP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immunohistochemistry.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Apoptosis gene set enrichment in differentially expressed genes among TCGA-LIHC binned by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mutation status and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expression.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 of immunofluorescence masks used to define the regions of the liver segmented and selected for spatial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transcriptomics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(red), GLUL (yellow), DNA (blue). PN, portal node, adj., adjacent. Scale bar,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Principal component analysis (PCA) of spatial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transcriptomics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data. ROI per Biological replicate: n=8.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CTNNB1 immunohistochemistry in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AAV8.TBG.Cre-treated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 at day 4 post induction. Panels 1 and 2 are higher magnification images of the dashed areas in the left panel, highlighting hepatocytes near the portal node (PN) and the central vein (CV).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16972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289078" y="14945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83" y="592221"/>
            <a:ext cx="6578034" cy="6116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Fig.1</a:t>
            </a:r>
          </a:p>
        </p:txBody>
      </p:sp>
      <p:sp>
        <p:nvSpPr>
          <p:cNvPr id="2" name="Rectangle 1"/>
          <p:cNvSpPr/>
          <p:nvPr/>
        </p:nvSpPr>
        <p:spPr>
          <a:xfrm>
            <a:off x="289078" y="7035240"/>
            <a:ext cx="642893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4: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Igfbp2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expression is suppressed in day-10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mutated liver.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AAV8.TBG.Cre-treated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wild-type,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livers at days 4 and 10 post induction.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situ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hybridisation for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Igfbp2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IGFBP2 immunohistochemistry. Representative images, n=4 per group. PN, Portal Node; CV, Central Vein.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5920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315070" y="146223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1" y="692860"/>
            <a:ext cx="6726477" cy="45948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0415" y="5470555"/>
            <a:ext cx="6477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5: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zone-3 hepatocytes are not permissive to aberrant growth driven by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Ctnnb1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CV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Lgr5-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 model of acute Wnt and MYC activation.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images of CTNNB1 immunohistochemistry in indicated livers at endpoint. Biological replicates n=3.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Liver-to-body weight ratios of indicated mice at day 4 and endpoint.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n=12,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n=12.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Quantification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cells in indicated livers at day 4 and endpoint.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n=3,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n=7,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e,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CV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-specific model of Wnt and BRAF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activation.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Liver-to-body weight ratios in end-stage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-driven Wnt or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tumour model induced with either 0.5 mg or 0.1 mg tamoxifen. Males, blue points; Females, red points.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;BM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n=4,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;Br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n=6, and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Lgr5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CreER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;BrRZ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n=15.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5719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444349" y="14691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Fig.2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151" y="8566619"/>
            <a:ext cx="666384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6: MAPK activity modulates liver zonation by promoting zone-1 transcripts and markers.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Schematic representing liver-specific murine model of acute Wnt, MYC, and BRAF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activation.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Day-10 whole liver RNA-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liver zonation gene set enrichment analysis. Biological replicates: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Apc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n=8,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ex3/ex3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n=3,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n=3,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Rnf43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Znrf3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Rnf43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Znrf3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n=5.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images of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GLUL immunohistochemistry of day-10 livers from indicated mice.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Liver-to-body weight ratios of indicated mice.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e-h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GLUL, CDH1, and SOX9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-scoring of day-10 livers from indicated mice. Males, blue points; Females, red points.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One-way ANOVA with Tukey’s multiple comparisons test. Biological replicates: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n=7,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RZ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n=8,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BrRZ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2" y="527131"/>
            <a:ext cx="6539696" cy="791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3188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288572" y="38904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89044"/>
            <a:ext cx="5767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Related to Fig.2</a:t>
            </a:r>
          </a:p>
        </p:txBody>
      </p:sp>
      <p:sp>
        <p:nvSpPr>
          <p:cNvPr id="2" name="Rectangle 1"/>
          <p:cNvSpPr/>
          <p:nvPr/>
        </p:nvSpPr>
        <p:spPr>
          <a:xfrm>
            <a:off x="141131" y="8203414"/>
            <a:ext cx="6470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7: MAPK activity modulates liver zonation and accelerates tumorigenesis when combined with Wnt-pathway mutations.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Schematic representing murine models recombining Wnt- and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MYC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-mutant alleles at a low clonal density in the hepatocyte epithelium.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Tumour-free survival (biological replicates: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BrRZ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n=12,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n=12,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RZ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n=9, Log-rank (Mantel–Cox) test, ****P=0.0001) and tumour scoring in male murine models of sporadic Wnt-driven tumorigenesis (biological replicates: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n=4, </a:t>
            </a:r>
            <a:r>
              <a:rPr lang="en-GB" sz="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BrRZ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n=9,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n=11,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n=6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RZ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n=6.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Representative image of IGFBP2 immunohistochemistry in end-stage tumours. Scale bar,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Tumour-free survival (Log-rank (Mantel–Cox) test), tumour scoring, liver-to-body weight (two-tailed t-test and Mann–Whitney test)and representative macroscopic images of livers from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Rnf43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Znrf3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mice treated with either LGK974 (PORCN-inhibitor) or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dabrafenib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(BRAF-inhibitor). Scale bars, 1cm.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Model of short-term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dabrafenib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treatment in established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V600E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Rnf43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Znrf3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fl/</a:t>
            </a:r>
            <a:r>
              <a:rPr lang="en-GB" sz="900" i="1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tumours, liver-to-body weight ratios, tumour scoring, and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BrdU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GLUL and CDH1 immunohistochemistry.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Dashed line, tumour boundary.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Males, blue points; Females, red points. Data are mean ±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s.e.m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One-way ANOVA and Dunn’s multiple comparisons test. Biological replicates: day 60 n=4; Vehicle, day 74 n=8;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dabrafenib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day 74 n=7.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60"/>
            <a:ext cx="6401926" cy="796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3130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294360" y="139450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" y="698119"/>
            <a:ext cx="6858000" cy="5669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Related to Fig.3</a:t>
            </a:r>
          </a:p>
        </p:txBody>
      </p:sp>
      <p:sp>
        <p:nvSpPr>
          <p:cNvPr id="5" name="Rectangle 4"/>
          <p:cNvSpPr/>
          <p:nvPr/>
        </p:nvSpPr>
        <p:spPr>
          <a:xfrm>
            <a:off x="340418" y="6507316"/>
            <a:ext cx="6177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8: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ex/WT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lesions exhibit reduced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Lef1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expression and increased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Cdh1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expression. 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Spatial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transcriptomics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6.4×10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GC/ml day-60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liver.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Heatmap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showing differential gene expression of factors that regulate CTNNB1 activity at a protein and transcriptional level. Selected regions of interest: n=34 clonal; n= 49 lesions. Biological replicates: n=4.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7973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B4197C-9F3F-65D8-197C-4EB965DD1E3B}"/>
              </a:ext>
            </a:extLst>
          </p:cNvPr>
          <p:cNvSpPr txBox="1"/>
          <p:nvPr/>
        </p:nvSpPr>
        <p:spPr>
          <a:xfrm>
            <a:off x="436302" y="146919"/>
            <a:ext cx="5767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latin typeface="Arial" panose="020B0604020202020204" pitchFamily="34" charset="0"/>
                <a:cs typeface="Arial" panose="020B0604020202020204" pitchFamily="34" charset="0"/>
              </a:rPr>
              <a:t>Extended Data Fig.9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02" y="737136"/>
            <a:ext cx="6001767" cy="52660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4E3BE-6353-2A32-DC05-0559979EE4BE}"/>
              </a:ext>
            </a:extLst>
          </p:cNvPr>
          <p:cNvSpPr txBox="1"/>
          <p:nvPr/>
        </p:nvSpPr>
        <p:spPr>
          <a:xfrm>
            <a:off x="5018073" y="146919"/>
            <a:ext cx="5767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Related to Fig.4</a:t>
            </a:r>
          </a:p>
        </p:txBody>
      </p:sp>
      <p:sp>
        <p:nvSpPr>
          <p:cNvPr id="3" name="Rectangle 2"/>
          <p:cNvSpPr/>
          <p:nvPr/>
        </p:nvSpPr>
        <p:spPr>
          <a:xfrm>
            <a:off x="249241" y="6463446"/>
            <a:ext cx="6141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Extended Data Fig. 9: CCND1 and </a:t>
            </a:r>
            <a:r>
              <a:rPr lang="en-GB" sz="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mTOR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-pathway are active in 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ex3/WT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b="1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mutant lesions.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Ctnnb1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ex/WT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R26</a:t>
            </a:r>
            <a:r>
              <a:rPr lang="en-GB" sz="900" i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LSL-MYC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 on day 60 post AAV8.TBG.Cre (6.4×10</a:t>
            </a:r>
            <a:r>
              <a:rPr lang="en-GB" sz="9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GC/ml).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CCND1 immunohistochemistry. </a:t>
            </a:r>
            <a:r>
              <a:rPr lang="en-GB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situ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hybridisation for </a:t>
            </a:r>
            <a:r>
              <a:rPr lang="en-GB" sz="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Notum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immunohistochemistry for peEF2, p4E-BP1 (Thr37/46), pS6(Ser235/236), and pS6(Ser240/244). Dashed outline highlights lesion. Representative images of n=4 per group. Scale bars, 100 </a:t>
            </a:r>
            <a:r>
              <a:rPr lang="en-GB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μm</a:t>
            </a:r>
            <a:r>
              <a:rPr lang="en-GB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67710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46140</TotalTime>
  <Words>2664</Words>
  <Application>Microsoft Office PowerPoint</Application>
  <PresentationFormat>A4 Paper (210x297 mm)</PresentationFormat>
  <Paragraphs>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Raven</dc:creator>
  <cp:lastModifiedBy>Poonam Mutha</cp:lastModifiedBy>
  <cp:revision>402</cp:revision>
  <cp:lastPrinted>2023-05-11T09:06:38Z</cp:lastPrinted>
  <dcterms:created xsi:type="dcterms:W3CDTF">2022-05-27T15:45:49Z</dcterms:created>
  <dcterms:modified xsi:type="dcterms:W3CDTF">2023-05-29T09:49:38Z</dcterms:modified>
</cp:coreProperties>
</file>