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439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 showGuides="1">
      <p:cViewPr>
        <p:scale>
          <a:sx n="84" d="100"/>
          <a:sy n="84" d="100"/>
        </p:scale>
        <p:origin x="1410" y="60"/>
      </p:cViewPr>
      <p:guideLst>
        <p:guide orient="horz" pos="328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3626027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316858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2603"/>
            <a:ext cx="6520220" cy="434250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86185"/>
            <a:ext cx="6520220" cy="228361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282518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Q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2672626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4"/>
            <a:ext cx="6520220" cy="20178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4"/>
            <a:ext cx="3198096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1"/>
            <a:ext cx="3198096" cy="5608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59104"/>
            <a:ext cx="3213847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13281"/>
            <a:ext cx="3213847" cy="5608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Q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271146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Q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94093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Q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218411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3083"/>
            <a:ext cx="3827085" cy="741874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Q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376195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3083"/>
            <a:ext cx="3827085" cy="741874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Q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417875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227212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5801"/>
            <a:ext cx="1630055" cy="88469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296438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8C80F-A51F-8E4B-994D-2E0110573EA0}" type="datetimeFigureOut">
              <a:rPr lang="en-QA" smtClean="0"/>
              <a:t>02/29/2020</a:t>
            </a:fld>
            <a:endParaRPr lang="en-Q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Q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D02A0-74BE-D34B-B477-110C87B1DFDD}" type="slidenum">
              <a:rPr lang="en-QA" smtClean="0"/>
              <a:t>‹#›</a:t>
            </a:fld>
            <a:endParaRPr lang="en-QA"/>
          </a:p>
        </p:txBody>
      </p:sp>
    </p:spTree>
    <p:extLst>
      <p:ext uri="{BB962C8B-B14F-4D97-AF65-F5344CB8AC3E}">
        <p14:creationId xmlns:p14="http://schemas.microsoft.com/office/powerpoint/2010/main" val="377592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tiff"/><Relationship Id="rId17" Type="http://schemas.openxmlformats.org/officeDocument/2006/relationships/image" Target="../media/image16.emf"/><Relationship Id="rId2" Type="http://schemas.openxmlformats.org/officeDocument/2006/relationships/image" Target="../media/image1.tiff"/><Relationship Id="rId16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5" Type="http://schemas.openxmlformats.org/officeDocument/2006/relationships/image" Target="../media/image14.em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emf"/><Relationship Id="rId14" Type="http://schemas.openxmlformats.org/officeDocument/2006/relationships/image" Target="../media/image1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FFDD3E-841C-5D44-8E22-5BF0720AE90C}"/>
              </a:ext>
            </a:extLst>
          </p:cNvPr>
          <p:cNvSpPr txBox="1"/>
          <p:nvPr/>
        </p:nvSpPr>
        <p:spPr>
          <a:xfrm>
            <a:off x="252131" y="1207902"/>
            <a:ext cx="1620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/>
              <a:t>E. coli </a:t>
            </a:r>
            <a:r>
              <a:rPr lang="en-US" sz="1200" b="1" dirty="0"/>
              <a:t>– ST131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089218-7F91-9449-85F3-B2FDECEF9037}"/>
              </a:ext>
            </a:extLst>
          </p:cNvPr>
          <p:cNvGrpSpPr/>
          <p:nvPr/>
        </p:nvGrpSpPr>
        <p:grpSpPr>
          <a:xfrm>
            <a:off x="190015" y="1673832"/>
            <a:ext cx="3858925" cy="3024386"/>
            <a:chOff x="2440354" y="-15635"/>
            <a:chExt cx="8601240" cy="674111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C0ED153-1561-6646-91E5-355CBE49D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40354" y="508076"/>
              <a:ext cx="2331527" cy="6217406"/>
            </a:xfrm>
            <a:prstGeom prst="rect">
              <a:avLst/>
            </a:prstGeom>
          </p:spPr>
        </p:pic>
        <p:sp>
          <p:nvSpPr>
            <p:cNvPr id="6" name="Right Bracket 5">
              <a:extLst>
                <a:ext uri="{FF2B5EF4-FFF2-40B4-BE49-F238E27FC236}">
                  <a16:creationId xmlns:a16="http://schemas.microsoft.com/office/drawing/2014/main" id="{39D6DF78-DA99-B54D-BCB4-FD34537699EF}"/>
                </a:ext>
              </a:extLst>
            </p:cNvPr>
            <p:cNvSpPr/>
            <p:nvPr/>
          </p:nvSpPr>
          <p:spPr>
            <a:xfrm>
              <a:off x="10225813" y="556483"/>
              <a:ext cx="253828" cy="2792892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QA"/>
            </a:p>
          </p:txBody>
        </p:sp>
        <p:sp>
          <p:nvSpPr>
            <p:cNvPr id="7" name="Right Bracket 6">
              <a:extLst>
                <a:ext uri="{FF2B5EF4-FFF2-40B4-BE49-F238E27FC236}">
                  <a16:creationId xmlns:a16="http://schemas.microsoft.com/office/drawing/2014/main" id="{761515EC-6E5D-1A4D-8985-37C5A84D2987}"/>
                </a:ext>
              </a:extLst>
            </p:cNvPr>
            <p:cNvSpPr/>
            <p:nvPr/>
          </p:nvSpPr>
          <p:spPr>
            <a:xfrm>
              <a:off x="10234377" y="3452086"/>
              <a:ext cx="253828" cy="3273395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QA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44BEBE2-1738-B04C-8F92-586E377F22E9}"/>
                </a:ext>
              </a:extLst>
            </p:cNvPr>
            <p:cNvSpPr txBox="1"/>
            <p:nvPr/>
          </p:nvSpPr>
          <p:spPr>
            <a:xfrm>
              <a:off x="10371954" y="1708315"/>
              <a:ext cx="339661" cy="489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I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3ACFF1E-2C99-C74D-855B-DBFBF068CE22}"/>
                </a:ext>
              </a:extLst>
            </p:cNvPr>
            <p:cNvSpPr txBox="1"/>
            <p:nvPr/>
          </p:nvSpPr>
          <p:spPr>
            <a:xfrm>
              <a:off x="10343304" y="4904117"/>
              <a:ext cx="698290" cy="617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II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AF20DED-B5CD-1740-AC90-005F27514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6996" y="-15635"/>
              <a:ext cx="5379372" cy="6741116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8360126-E2CF-3043-93A6-D1056D42F226}"/>
              </a:ext>
            </a:extLst>
          </p:cNvPr>
          <p:cNvGrpSpPr/>
          <p:nvPr/>
        </p:nvGrpSpPr>
        <p:grpSpPr>
          <a:xfrm>
            <a:off x="252131" y="5694129"/>
            <a:ext cx="3302284" cy="1481548"/>
            <a:chOff x="240362" y="123289"/>
            <a:chExt cx="7413885" cy="332619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3E9DF9-6F45-9B4A-802E-FFAE833AA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0362" y="617154"/>
              <a:ext cx="2147793" cy="281691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8005AB4-4741-F34A-A5D4-6CA3A2EC6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4600" y="123289"/>
              <a:ext cx="5139647" cy="332619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5A28AD7-CA08-1B44-B5B5-7523464E79BD}"/>
              </a:ext>
            </a:extLst>
          </p:cNvPr>
          <p:cNvGrpSpPr/>
          <p:nvPr/>
        </p:nvGrpSpPr>
        <p:grpSpPr>
          <a:xfrm>
            <a:off x="249749" y="7953265"/>
            <a:ext cx="3026561" cy="1996769"/>
            <a:chOff x="858750" y="3719841"/>
            <a:chExt cx="4462555" cy="294416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62F24A4-9ACE-494C-BB42-912AB4530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8750" y="4119366"/>
              <a:ext cx="1478724" cy="254463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868A450-FCA2-EF44-AEF3-D233F02A3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88155" y="3719841"/>
              <a:ext cx="2933150" cy="2925114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2B70DDE-D710-EE40-AB58-508DEA9A5735}"/>
              </a:ext>
            </a:extLst>
          </p:cNvPr>
          <p:cNvGrpSpPr/>
          <p:nvPr/>
        </p:nvGrpSpPr>
        <p:grpSpPr>
          <a:xfrm>
            <a:off x="4718138" y="3494406"/>
            <a:ext cx="2561115" cy="1006975"/>
            <a:chOff x="2034907" y="3937000"/>
            <a:chExt cx="5610339" cy="2205864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3BD6C1E-4A70-6147-8C49-32852D7A3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34907" y="4448679"/>
              <a:ext cx="1292470" cy="169418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6C18F37-05D7-1C45-B55C-F95C09E32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28999" y="3937000"/>
              <a:ext cx="4216247" cy="21209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FFB5185-8F3A-2C4B-A263-5D9ABE8EFCC0}"/>
              </a:ext>
            </a:extLst>
          </p:cNvPr>
          <p:cNvGrpSpPr/>
          <p:nvPr/>
        </p:nvGrpSpPr>
        <p:grpSpPr>
          <a:xfrm>
            <a:off x="4718138" y="1723811"/>
            <a:ext cx="2637090" cy="968188"/>
            <a:chOff x="1628051" y="446187"/>
            <a:chExt cx="7186378" cy="263842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BCB5C07-96EB-F24C-A396-74809852B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28051" y="1156967"/>
              <a:ext cx="1615683" cy="192764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AC7F1F1-ABF8-3145-A884-B2C9FAE6B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327377" y="446187"/>
              <a:ext cx="5487052" cy="2573238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49AAC5A-FF1E-7144-AEC7-ECDBA60885EB}"/>
              </a:ext>
            </a:extLst>
          </p:cNvPr>
          <p:cNvSpPr txBox="1"/>
          <p:nvPr/>
        </p:nvSpPr>
        <p:spPr>
          <a:xfrm>
            <a:off x="276221" y="7454392"/>
            <a:ext cx="1620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/>
              <a:t>E. coli </a:t>
            </a:r>
            <a:r>
              <a:rPr lang="en-US" sz="1200" b="1" dirty="0"/>
              <a:t>– ST10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2DC36D-5B00-D848-A9B9-6D9D6C7A2FA6}"/>
              </a:ext>
            </a:extLst>
          </p:cNvPr>
          <p:cNvSpPr txBox="1"/>
          <p:nvPr/>
        </p:nvSpPr>
        <p:spPr>
          <a:xfrm>
            <a:off x="4342551" y="2966105"/>
            <a:ext cx="1620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/>
              <a:t>E. coli </a:t>
            </a:r>
            <a:r>
              <a:rPr lang="en-US" sz="1200" b="1" dirty="0"/>
              <a:t>– ST73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338D0F-7E27-5D44-869C-C2E7E2BA10ED}"/>
              </a:ext>
            </a:extLst>
          </p:cNvPr>
          <p:cNvSpPr txBox="1"/>
          <p:nvPr/>
        </p:nvSpPr>
        <p:spPr>
          <a:xfrm>
            <a:off x="4632311" y="1186122"/>
            <a:ext cx="1620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/>
              <a:t>E. coli </a:t>
            </a:r>
            <a:r>
              <a:rPr lang="en-US" sz="1200" b="1" dirty="0"/>
              <a:t>– ST1193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CA3C77-EF16-2A47-97D6-1C530542C1DB}"/>
              </a:ext>
            </a:extLst>
          </p:cNvPr>
          <p:cNvSpPr txBox="1"/>
          <p:nvPr/>
        </p:nvSpPr>
        <p:spPr>
          <a:xfrm>
            <a:off x="249749" y="5382574"/>
            <a:ext cx="1620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/>
              <a:t>E. coli </a:t>
            </a:r>
            <a:r>
              <a:rPr lang="en-US" sz="1200" b="1" dirty="0"/>
              <a:t>– 38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752FBC9-1C2A-9647-95AD-A39E5F3D1F8F}"/>
              </a:ext>
            </a:extLst>
          </p:cNvPr>
          <p:cNvGrpSpPr/>
          <p:nvPr/>
        </p:nvGrpSpPr>
        <p:grpSpPr>
          <a:xfrm>
            <a:off x="4107223" y="5741197"/>
            <a:ext cx="3324887" cy="4396800"/>
            <a:chOff x="1428708" y="518258"/>
            <a:chExt cx="7220716" cy="954861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AB960201-13ED-C345-9BC1-257785C0D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428708" y="5424467"/>
              <a:ext cx="1461188" cy="1167701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8F3754B-715B-1D4E-B462-955928231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227366" y="8943901"/>
              <a:ext cx="683372" cy="1122972"/>
            </a:xfrm>
            <a:prstGeom prst="rect">
              <a:avLst/>
            </a:prstGeom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F56E275-835D-B545-861D-56FB980306B6}"/>
                </a:ext>
              </a:extLst>
            </p:cNvPr>
            <p:cNvGrpSpPr/>
            <p:nvPr/>
          </p:nvGrpSpPr>
          <p:grpSpPr>
            <a:xfrm>
              <a:off x="2039798" y="518258"/>
              <a:ext cx="5976341" cy="1955800"/>
              <a:chOff x="2039798" y="518258"/>
              <a:chExt cx="5976341" cy="1955800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F7FAA433-468E-4345-BBE8-9743116E9E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039798" y="1148374"/>
                <a:ext cx="800117" cy="1325684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9EE1C121-66D2-054C-85E4-9A3E01C4BC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10739" y="518258"/>
                <a:ext cx="5105400" cy="1955800"/>
              </a:xfrm>
              <a:prstGeom prst="rect">
                <a:avLst/>
              </a:prstGeom>
            </p:spPr>
          </p:pic>
        </p:grp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BFE6D4B-B5E3-1F4F-B86F-A4F6463D3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940293" y="4871178"/>
              <a:ext cx="5709131" cy="1619983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2344980-8BB9-9F4C-AC26-693EBBA23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940293" y="8367270"/>
              <a:ext cx="5549901" cy="1536700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C35E1284-A4E1-E34A-ABDA-FDAD98D62CAC}"/>
              </a:ext>
            </a:extLst>
          </p:cNvPr>
          <p:cNvSpPr txBox="1"/>
          <p:nvPr/>
        </p:nvSpPr>
        <p:spPr>
          <a:xfrm>
            <a:off x="3948150" y="7321093"/>
            <a:ext cx="1649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/>
              <a:t>K. pneumoniae </a:t>
            </a:r>
            <a:r>
              <a:rPr lang="en-US" sz="1200" b="1" dirty="0"/>
              <a:t>- ST268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58518A-3D5B-1848-81CE-B195A77A15F2}"/>
              </a:ext>
            </a:extLst>
          </p:cNvPr>
          <p:cNvSpPr txBox="1"/>
          <p:nvPr/>
        </p:nvSpPr>
        <p:spPr>
          <a:xfrm>
            <a:off x="3933732" y="5411195"/>
            <a:ext cx="16803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/>
              <a:t>K. pneumoniae </a:t>
            </a:r>
            <a:r>
              <a:rPr lang="en-US" sz="1200" b="1" dirty="0"/>
              <a:t>– ST307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2273BC4-1C0C-D34D-8EE6-31481E215AE0}"/>
              </a:ext>
            </a:extLst>
          </p:cNvPr>
          <p:cNvSpPr txBox="1"/>
          <p:nvPr/>
        </p:nvSpPr>
        <p:spPr>
          <a:xfrm>
            <a:off x="4011738" y="9024046"/>
            <a:ext cx="1601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/>
              <a:t>K. pneumoniae </a:t>
            </a:r>
            <a:r>
              <a:rPr lang="en-US" sz="1200" b="1" dirty="0"/>
              <a:t>– ST45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6B853E-EBB4-934C-B2EA-6E705E9B4FAC}"/>
              </a:ext>
            </a:extLst>
          </p:cNvPr>
          <p:cNvSpPr txBox="1"/>
          <p:nvPr/>
        </p:nvSpPr>
        <p:spPr>
          <a:xfrm>
            <a:off x="505122" y="248587"/>
            <a:ext cx="644486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figure. Phylogenetic relatedness among 5 major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3 major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K. pneumoniae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sequence types isolated from screening and clinical specimens in Qatari children</a:t>
            </a:r>
            <a:endParaRPr lang="en-GB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3494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71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Pathology Shared</dc:creator>
  <cp:lastModifiedBy>Andrés Pérez</cp:lastModifiedBy>
  <cp:revision>5</cp:revision>
  <dcterms:created xsi:type="dcterms:W3CDTF">2020-02-17T11:12:54Z</dcterms:created>
  <dcterms:modified xsi:type="dcterms:W3CDTF">2020-02-29T05:30:53Z</dcterms:modified>
</cp:coreProperties>
</file>