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0"/>
  </p:notesMasterIdLst>
  <p:sldIdLst>
    <p:sldId id="259" r:id="rId2"/>
    <p:sldId id="280" r:id="rId3"/>
    <p:sldId id="270" r:id="rId4"/>
    <p:sldId id="265" r:id="rId5"/>
    <p:sldId id="277" r:id="rId6"/>
    <p:sldId id="279" r:id="rId7"/>
    <p:sldId id="284" r:id="rId8"/>
    <p:sldId id="283" r:id="rId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787"/>
    <p:restoredTop sz="71633"/>
  </p:normalViewPr>
  <p:slideViewPr>
    <p:cSldViewPr snapToGrid="0">
      <p:cViewPr varScale="1">
        <p:scale>
          <a:sx n="90" d="100"/>
          <a:sy n="90" d="100"/>
        </p:scale>
        <p:origin x="1800"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B0563AA-57CA-0F42-8D2F-C9D62B885C46}" type="datetimeFigureOut">
              <a:rPr lang="en-CA" smtClean="0"/>
              <a:t>2023-05-15</a:t>
            </a:fld>
            <a:endParaRPr lang="en-CA"/>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EBB11EA-509A-D942-9B35-B98BF616736F}" type="slidenum">
              <a:rPr lang="en-CA" smtClean="0"/>
              <a:t>‹#›</a:t>
            </a:fld>
            <a:endParaRPr lang="en-CA"/>
          </a:p>
        </p:txBody>
      </p:sp>
    </p:spTree>
    <p:extLst>
      <p:ext uri="{BB962C8B-B14F-4D97-AF65-F5344CB8AC3E}">
        <p14:creationId xmlns:p14="http://schemas.microsoft.com/office/powerpoint/2010/main" val="6567973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CA" b="1" dirty="0"/>
              <a:t>Figure S1. Relationship between reported and inferred gestational age (GA). </a:t>
            </a:r>
            <a:r>
              <a:rPr lang="en-CA" dirty="0"/>
              <a:t>Gestational age was inferred for all samples using the robust placental clock (Lee et al., 2019) as implemented in the R package planet. a. Association between reported and predicted GA in the training group, specifically in GSE100197 and GSE73375, which are the only 2 datasets out of 4 in the training group for which authors reported GA in weeks. b. Correlation between reported GA and inferred GA of all samples from GSE125605, GSE110829, GSE73375, and GSE75196, which are the only 4 datasets in this study that were not included as part of the training of the robust placental clock.</a:t>
            </a:r>
          </a:p>
        </p:txBody>
      </p:sp>
      <p:sp>
        <p:nvSpPr>
          <p:cNvPr id="4" name="Slide Number Placeholder 3"/>
          <p:cNvSpPr>
            <a:spLocks noGrp="1"/>
          </p:cNvSpPr>
          <p:nvPr>
            <p:ph type="sldNum" sz="quarter" idx="5"/>
          </p:nvPr>
        </p:nvSpPr>
        <p:spPr/>
        <p:txBody>
          <a:bodyPr/>
          <a:lstStyle/>
          <a:p>
            <a:fld id="{0ECC49DA-DE5B-4D5E-82E1-9EAB42D53289}" type="slidenum">
              <a:rPr lang="en-CA" smtClean="0"/>
              <a:t>1</a:t>
            </a:fld>
            <a:endParaRPr lang="en-CA"/>
          </a:p>
        </p:txBody>
      </p:sp>
    </p:spTree>
    <p:extLst>
      <p:ext uri="{BB962C8B-B14F-4D97-AF65-F5344CB8AC3E}">
        <p14:creationId xmlns:p14="http://schemas.microsoft.com/office/powerpoint/2010/main" val="8640472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800" b="1" dirty="0">
                <a:solidFill>
                  <a:srgbClr val="000000"/>
                </a:solidFill>
                <a:effectLst/>
                <a:latin typeface="Source Sans Pro" panose="020B0503030403020204" pitchFamily="34" charset="0"/>
                <a:ea typeface="Times New Roman" panose="02020603050405020304" pitchFamily="18" charset="0"/>
              </a:rPr>
              <a:t>Figure S2. Probability of EOPE using a 5 CpG model in the validation group (n=48) and in the exploratory group (n=328). </a:t>
            </a:r>
            <a:r>
              <a:rPr lang="en-CA" sz="1800" dirty="0">
                <a:solidFill>
                  <a:srgbClr val="000000"/>
                </a:solidFill>
                <a:effectLst/>
                <a:latin typeface="Source Sans Pro" panose="020B0503030403020204" pitchFamily="34" charset="0"/>
                <a:ea typeface="Times New Roman" panose="02020603050405020304" pitchFamily="18" charset="0"/>
              </a:rPr>
              <a:t>A 5 CpG model was used to predict the outcome of BMIQ normalized samples in the validation and exploratory groups (the two groups were normalized separately). There are 11 nPTB samples, and 38 EOPE samples in the validation group. </a:t>
            </a:r>
            <a:r>
              <a:rPr lang="en-CA" sz="1800" b="1" dirty="0">
                <a:solidFill>
                  <a:srgbClr val="000000"/>
                </a:solidFill>
                <a:effectLst/>
                <a:latin typeface="Source Sans Pro" panose="020B0503030403020204" pitchFamily="34" charset="0"/>
                <a:ea typeface="Times New Roman" panose="02020603050405020304" pitchFamily="18" charset="0"/>
              </a:rPr>
              <a:t>a. </a:t>
            </a:r>
            <a:r>
              <a:rPr lang="en-CA" sz="1800" dirty="0">
                <a:solidFill>
                  <a:srgbClr val="000000"/>
                </a:solidFill>
                <a:effectLst/>
                <a:latin typeface="Source Sans Pro" panose="020B0503030403020204" pitchFamily="34" charset="0"/>
                <a:ea typeface="Times New Roman" panose="02020603050405020304" pitchFamily="18" charset="0"/>
              </a:rPr>
              <a:t>Receiver operating characteristic (ROC) curve in the validation group. A classification threshold of 56% was selected to maximize Youden’s J statistic (sensitivity + specificity – 1). The diagonal line indicates the curve for a classifier that predicts the majority class in all cases. </a:t>
            </a:r>
            <a:r>
              <a:rPr lang="en-CA" sz="1800" b="1" dirty="0">
                <a:solidFill>
                  <a:srgbClr val="000000"/>
                </a:solidFill>
                <a:effectLst/>
                <a:latin typeface="Source Sans Pro" panose="020B0503030403020204" pitchFamily="34" charset="0"/>
                <a:ea typeface="Times New Roman" panose="02020603050405020304" pitchFamily="18" charset="0"/>
              </a:rPr>
              <a:t>b.</a:t>
            </a:r>
            <a:r>
              <a:rPr lang="en-CA" sz="1800" dirty="0">
                <a:solidFill>
                  <a:srgbClr val="000000"/>
                </a:solidFill>
                <a:effectLst/>
                <a:latin typeface="Source Sans Pro" panose="020B0503030403020204" pitchFamily="34" charset="0"/>
                <a:ea typeface="Times New Roman" panose="02020603050405020304" pitchFamily="18" charset="0"/>
              </a:rPr>
              <a:t> Probability of EOPE of samples in the validation and exploratory groups. EOPE and nPTB samples in the plot belong to the validation group. </a:t>
            </a:r>
            <a:endParaRPr lang="en-CA" sz="1800" dirty="0">
              <a:effectLst/>
              <a:latin typeface="Times New Roman" panose="02020603050405020304" pitchFamily="18" charset="0"/>
              <a:ea typeface="Times New Roman" panose="02020603050405020304" pitchFamily="18" charset="0"/>
            </a:endParaRPr>
          </a:p>
          <a:p>
            <a:endParaRPr lang="en-CA" dirty="0"/>
          </a:p>
        </p:txBody>
      </p:sp>
      <p:sp>
        <p:nvSpPr>
          <p:cNvPr id="4" name="Slide Number Placeholder 3"/>
          <p:cNvSpPr>
            <a:spLocks noGrp="1"/>
          </p:cNvSpPr>
          <p:nvPr>
            <p:ph type="sldNum" sz="quarter" idx="5"/>
          </p:nvPr>
        </p:nvSpPr>
        <p:spPr/>
        <p:txBody>
          <a:bodyPr/>
          <a:lstStyle/>
          <a:p>
            <a:fld id="{0ECC49DA-DE5B-4D5E-82E1-9EAB42D53289}" type="slidenum">
              <a:rPr lang="en-CA" smtClean="0"/>
              <a:t>2</a:t>
            </a:fld>
            <a:endParaRPr lang="en-CA"/>
          </a:p>
        </p:txBody>
      </p:sp>
    </p:spTree>
    <p:extLst>
      <p:ext uri="{BB962C8B-B14F-4D97-AF65-F5344CB8AC3E}">
        <p14:creationId xmlns:p14="http://schemas.microsoft.com/office/powerpoint/2010/main" val="9330966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b="1" dirty="0">
                <a:solidFill>
                  <a:srgbClr val="000000"/>
                </a:solidFill>
                <a:effectLst/>
                <a:latin typeface="Source Sans Pro" panose="020B0503030403020204" pitchFamily="34" charset="0"/>
                <a:ea typeface="Times New Roman" panose="02020603050405020304" pitchFamily="18" charset="0"/>
              </a:rPr>
              <a:t>Figure S3. Cell composition of samples in the training (n=83) and in the validation (n=48) groups. </a:t>
            </a:r>
            <a:r>
              <a:rPr lang="en-CA" sz="1200" b="0" dirty="0">
                <a:solidFill>
                  <a:srgbClr val="000000"/>
                </a:solidFill>
                <a:effectLst/>
                <a:latin typeface="Source Sans Pro" panose="020B0503030403020204" pitchFamily="34" charset="0"/>
                <a:ea typeface="Times New Roman" panose="02020603050405020304" pitchFamily="18" charset="0"/>
              </a:rPr>
              <a:t>Placental cell composition was estimated using the R package planet (Yuan et al., 2021). </a:t>
            </a:r>
          </a:p>
        </p:txBody>
      </p:sp>
      <p:sp>
        <p:nvSpPr>
          <p:cNvPr id="4" name="Slide Number Placeholder 3"/>
          <p:cNvSpPr>
            <a:spLocks noGrp="1"/>
          </p:cNvSpPr>
          <p:nvPr>
            <p:ph type="sldNum" sz="quarter" idx="5"/>
          </p:nvPr>
        </p:nvSpPr>
        <p:spPr/>
        <p:txBody>
          <a:bodyPr/>
          <a:lstStyle/>
          <a:p>
            <a:fld id="{0ECC49DA-DE5B-4D5E-82E1-9EAB42D53289}" type="slidenum">
              <a:rPr lang="en-CA" smtClean="0"/>
              <a:t>3</a:t>
            </a:fld>
            <a:endParaRPr lang="en-CA"/>
          </a:p>
        </p:txBody>
      </p:sp>
    </p:spTree>
    <p:extLst>
      <p:ext uri="{BB962C8B-B14F-4D97-AF65-F5344CB8AC3E}">
        <p14:creationId xmlns:p14="http://schemas.microsoft.com/office/powerpoint/2010/main" val="8211165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b="1" dirty="0">
                <a:solidFill>
                  <a:srgbClr val="000000"/>
                </a:solidFill>
                <a:effectLst/>
                <a:latin typeface="Source Sans Pro" panose="020B0503030403020204" pitchFamily="34" charset="0"/>
                <a:ea typeface="Times New Roman" panose="02020603050405020304" pitchFamily="18" charset="0"/>
              </a:rPr>
              <a:t>Figure S4. Cell-specific placental DNAme at the top 5 predictive CpGs in eoPred. </a:t>
            </a:r>
            <a:r>
              <a:rPr lang="en-CA" sz="1200" b="0" dirty="0">
                <a:solidFill>
                  <a:srgbClr val="000000"/>
                </a:solidFill>
                <a:effectLst/>
                <a:latin typeface="Source Sans Pro" panose="020B0503030403020204" pitchFamily="34" charset="0"/>
                <a:ea typeface="Times New Roman" panose="02020603050405020304" pitchFamily="18" charset="0"/>
              </a:rPr>
              <a:t>Plots were generated using the placental methylome browser described by Yuan et al., 2021 and available at https://</a:t>
            </a:r>
            <a:r>
              <a:rPr lang="en-CA" sz="1200" b="0" dirty="0" err="1">
                <a:solidFill>
                  <a:srgbClr val="000000"/>
                </a:solidFill>
                <a:effectLst/>
                <a:latin typeface="Source Sans Pro" panose="020B0503030403020204" pitchFamily="34" charset="0"/>
                <a:ea typeface="Times New Roman" panose="02020603050405020304" pitchFamily="18" charset="0"/>
              </a:rPr>
              <a:t>robinsonlab.shinyapps.io</a:t>
            </a:r>
            <a:r>
              <a:rPr lang="en-CA" sz="1200" b="0" dirty="0">
                <a:solidFill>
                  <a:srgbClr val="000000"/>
                </a:solidFill>
                <a:effectLst/>
                <a:latin typeface="Source Sans Pro" panose="020B0503030403020204" pitchFamily="34" charset="0"/>
                <a:ea typeface="Times New Roman" panose="02020603050405020304" pitchFamily="18" charset="0"/>
              </a:rPr>
              <a:t>/</a:t>
            </a:r>
            <a:r>
              <a:rPr lang="en-CA" sz="1200" b="0" dirty="0" err="1">
                <a:solidFill>
                  <a:srgbClr val="000000"/>
                </a:solidFill>
                <a:effectLst/>
                <a:latin typeface="Source Sans Pro" panose="020B0503030403020204" pitchFamily="34" charset="0"/>
                <a:ea typeface="Times New Roman" panose="02020603050405020304" pitchFamily="18" charset="0"/>
              </a:rPr>
              <a:t>Placental_Methylome_Browser</a:t>
            </a:r>
            <a:r>
              <a:rPr lang="en-CA" sz="1200" b="0" dirty="0">
                <a:solidFill>
                  <a:srgbClr val="000000"/>
                </a:solidFill>
                <a:effectLst/>
                <a:latin typeface="Source Sans Pro" panose="020B0503030403020204" pitchFamily="34" charset="0"/>
                <a:ea typeface="Times New Roman" panose="02020603050405020304" pitchFamily="18" charset="0"/>
              </a:rPr>
              <a:t>/.</a:t>
            </a:r>
          </a:p>
          <a:p>
            <a:endParaRPr lang="en-CA" dirty="0"/>
          </a:p>
        </p:txBody>
      </p:sp>
      <p:sp>
        <p:nvSpPr>
          <p:cNvPr id="4" name="Slide Number Placeholder 3"/>
          <p:cNvSpPr>
            <a:spLocks noGrp="1"/>
          </p:cNvSpPr>
          <p:nvPr>
            <p:ph type="sldNum" sz="quarter" idx="5"/>
          </p:nvPr>
        </p:nvSpPr>
        <p:spPr/>
        <p:txBody>
          <a:bodyPr/>
          <a:lstStyle/>
          <a:p>
            <a:fld id="{0ECC49DA-DE5B-4D5E-82E1-9EAB42D53289}" type="slidenum">
              <a:rPr lang="en-CA" smtClean="0"/>
              <a:t>4</a:t>
            </a:fld>
            <a:endParaRPr lang="en-CA"/>
          </a:p>
        </p:txBody>
      </p:sp>
    </p:spTree>
    <p:extLst>
      <p:ext uri="{BB962C8B-B14F-4D97-AF65-F5344CB8AC3E}">
        <p14:creationId xmlns:p14="http://schemas.microsoft.com/office/powerpoint/2010/main" val="5343932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b="1" dirty="0">
                <a:solidFill>
                  <a:srgbClr val="000000"/>
                </a:solidFill>
                <a:effectLst/>
                <a:latin typeface="Source Sans Pro" panose="020B0503030403020204" pitchFamily="34" charset="0"/>
                <a:ea typeface="Times New Roman" panose="02020603050405020304" pitchFamily="18" charset="0"/>
              </a:rPr>
              <a:t>Figure S5. Ancestry probabilities of samples in the training (n=83) and validation (n=49) and exploratory (n=328) groups. </a:t>
            </a:r>
            <a:r>
              <a:rPr lang="en-CA" sz="1200" b="0" dirty="0">
                <a:solidFill>
                  <a:srgbClr val="000000"/>
                </a:solidFill>
                <a:effectLst/>
                <a:latin typeface="Source Sans Pro" panose="020B0503030403020204" pitchFamily="34" charset="0"/>
                <a:ea typeface="Times New Roman" panose="02020603050405020304" pitchFamily="18" charset="0"/>
              </a:rPr>
              <a:t>Three ancestry probabilities (African/Asian/European) were assigned to each sample using the R package planet (Yuan et al., 2019). </a:t>
            </a:r>
          </a:p>
          <a:p>
            <a:endParaRPr lang="en-CA" dirty="0"/>
          </a:p>
        </p:txBody>
      </p:sp>
      <p:sp>
        <p:nvSpPr>
          <p:cNvPr id="4" name="Slide Number Placeholder 3"/>
          <p:cNvSpPr>
            <a:spLocks noGrp="1"/>
          </p:cNvSpPr>
          <p:nvPr>
            <p:ph type="sldNum" sz="quarter" idx="5"/>
          </p:nvPr>
        </p:nvSpPr>
        <p:spPr/>
        <p:txBody>
          <a:bodyPr/>
          <a:lstStyle/>
          <a:p>
            <a:fld id="{0ECC49DA-DE5B-4D5E-82E1-9EAB42D53289}" type="slidenum">
              <a:rPr lang="en-CA" smtClean="0"/>
              <a:t>5</a:t>
            </a:fld>
            <a:endParaRPr lang="en-CA"/>
          </a:p>
        </p:txBody>
      </p:sp>
    </p:spTree>
    <p:extLst>
      <p:ext uri="{BB962C8B-B14F-4D97-AF65-F5344CB8AC3E}">
        <p14:creationId xmlns:p14="http://schemas.microsoft.com/office/powerpoint/2010/main" val="32235798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b="1" dirty="0">
                <a:solidFill>
                  <a:srgbClr val="000000"/>
                </a:solidFill>
                <a:effectLst/>
                <a:latin typeface="Source Sans Pro" panose="020B0503030403020204" pitchFamily="34" charset="0"/>
                <a:ea typeface="Times New Roman" panose="02020603050405020304" pitchFamily="18" charset="0"/>
              </a:rPr>
              <a:t>Figure S6. Average</a:t>
            </a:r>
            <a:r>
              <a:rPr lang="en-CA" sz="1200" b="0" dirty="0">
                <a:solidFill>
                  <a:srgbClr val="000000"/>
                </a:solidFill>
                <a:effectLst/>
                <a:latin typeface="Source Sans Pro" panose="020B0503030403020204" pitchFamily="34" charset="0"/>
                <a:ea typeface="Times New Roman" panose="02020603050405020304" pitchFamily="18" charset="0"/>
              </a:rPr>
              <a:t> </a:t>
            </a:r>
            <a:r>
              <a:rPr lang="en-CA" sz="1200" b="1" dirty="0">
                <a:effectLst/>
                <a:latin typeface="Source Sans Pro" panose="020B0503030403020204" pitchFamily="34" charset="0"/>
                <a:ea typeface="Source Sans Pro" panose="020B0503030403020204" pitchFamily="34" charset="0"/>
                <a:cs typeface="Times New Roman" panose="02020603050405020304" pitchFamily="18" charset="0"/>
              </a:rPr>
              <a:t>β values at the 45 predictive CpGs used by eoPred in EOPE (n=80) and nPTB (n=52) samples in the training and validation groups</a:t>
            </a:r>
            <a:r>
              <a:rPr lang="en-CA" sz="1200" b="1" dirty="0">
                <a:solidFill>
                  <a:srgbClr val="000000"/>
                </a:solidFill>
                <a:effectLst/>
                <a:latin typeface="Source Sans Pro" panose="020B0503030403020204" pitchFamily="34" charset="0"/>
                <a:ea typeface="Times New Roman" panose="02020603050405020304" pitchFamily="18" charset="0"/>
              </a:rPr>
              <a:t>. </a:t>
            </a:r>
            <a:r>
              <a:rPr lang="en-CA" sz="1200" b="0" dirty="0">
                <a:solidFill>
                  <a:srgbClr val="000000"/>
                </a:solidFill>
                <a:effectLst/>
                <a:latin typeface="Source Sans Pro" panose="020B0503030403020204" pitchFamily="34" charset="0"/>
                <a:ea typeface="Times New Roman" panose="02020603050405020304" pitchFamily="18" charset="0"/>
              </a:rPr>
              <a:t>There are 17 samples of African ancestry, 41 samples of Asian ancestry, and 74 samples of European ancestry depicted in the plot. Ancestry was inferred using three ancestry coordinates based on DNA methylation with the R package planet. EOPE and nPTB labels are based on the labelling by the original authors of each dataset and not on eoPred-assigned probabilities.</a:t>
            </a:r>
            <a:endParaRPr lang="en-CA" dirty="0"/>
          </a:p>
        </p:txBody>
      </p:sp>
      <p:sp>
        <p:nvSpPr>
          <p:cNvPr id="4" name="Slide Number Placeholder 3"/>
          <p:cNvSpPr>
            <a:spLocks noGrp="1"/>
          </p:cNvSpPr>
          <p:nvPr>
            <p:ph type="sldNum" sz="quarter" idx="5"/>
          </p:nvPr>
        </p:nvSpPr>
        <p:spPr/>
        <p:txBody>
          <a:bodyPr/>
          <a:lstStyle/>
          <a:p>
            <a:fld id="{0ECC49DA-DE5B-4D5E-82E1-9EAB42D53289}" type="slidenum">
              <a:rPr lang="en-CA" smtClean="0"/>
              <a:t>6</a:t>
            </a:fld>
            <a:endParaRPr lang="en-CA"/>
          </a:p>
        </p:txBody>
      </p:sp>
    </p:spTree>
    <p:extLst>
      <p:ext uri="{BB962C8B-B14F-4D97-AF65-F5344CB8AC3E}">
        <p14:creationId xmlns:p14="http://schemas.microsoft.com/office/powerpoint/2010/main" val="10368280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b="1" dirty="0">
                <a:solidFill>
                  <a:srgbClr val="000000"/>
                </a:solidFill>
                <a:effectLst/>
                <a:latin typeface="Source Sans Pro" panose="020B0503030403020204" pitchFamily="34" charset="0"/>
                <a:ea typeface="Times New Roman" panose="02020603050405020304" pitchFamily="18" charset="0"/>
              </a:rPr>
              <a:t>Figure S7. Average</a:t>
            </a:r>
            <a:r>
              <a:rPr lang="en-CA" sz="1200" b="0" dirty="0">
                <a:solidFill>
                  <a:srgbClr val="000000"/>
                </a:solidFill>
                <a:effectLst/>
                <a:latin typeface="Source Sans Pro" panose="020B0503030403020204" pitchFamily="34" charset="0"/>
                <a:ea typeface="Times New Roman" panose="02020603050405020304" pitchFamily="18" charset="0"/>
              </a:rPr>
              <a:t> </a:t>
            </a:r>
            <a:r>
              <a:rPr lang="en-CA" sz="1200" b="1" dirty="0">
                <a:effectLst/>
                <a:latin typeface="Source Sans Pro" panose="020B0503030403020204" pitchFamily="34" charset="0"/>
                <a:ea typeface="Source Sans Pro" panose="020B0503030403020204" pitchFamily="34" charset="0"/>
                <a:cs typeface="Times New Roman" panose="02020603050405020304" pitchFamily="18" charset="0"/>
              </a:rPr>
              <a:t>β values at the 45 predictive CpGs used by eoPred in EOPE (n=93) and nPTB (n=283) samples in the validation and exploratory groups</a:t>
            </a:r>
            <a:r>
              <a:rPr lang="en-CA" sz="1200" b="1" dirty="0">
                <a:solidFill>
                  <a:srgbClr val="000000"/>
                </a:solidFill>
                <a:effectLst/>
                <a:latin typeface="Source Sans Pro" panose="020B0503030403020204" pitchFamily="34" charset="0"/>
                <a:ea typeface="Times New Roman" panose="02020603050405020304" pitchFamily="18" charset="0"/>
              </a:rPr>
              <a:t>. </a:t>
            </a:r>
            <a:r>
              <a:rPr lang="en-CA" sz="1200" b="0" dirty="0">
                <a:solidFill>
                  <a:srgbClr val="000000"/>
                </a:solidFill>
                <a:effectLst/>
                <a:latin typeface="Source Sans Pro" panose="020B0503030403020204" pitchFamily="34" charset="0"/>
                <a:ea typeface="Times New Roman" panose="02020603050405020304" pitchFamily="18" charset="0"/>
              </a:rPr>
              <a:t>Sample groups (EOPE/nPTB) are defined based on eoPred-assigned probabilities. Samples with &gt;55% probability of EOPE are classified as EOPE. There are 57 samples of African ancestry, 88 samples of Asian ancestry, and 231 samples of European ancestry depicted in the plot. Ancestry was inferred using three ancestry coordinates based on DNA methylation with the R package planet. </a:t>
            </a:r>
            <a:endParaRPr lang="en-CA" dirty="0"/>
          </a:p>
        </p:txBody>
      </p:sp>
      <p:sp>
        <p:nvSpPr>
          <p:cNvPr id="4" name="Slide Number Placeholder 3"/>
          <p:cNvSpPr>
            <a:spLocks noGrp="1"/>
          </p:cNvSpPr>
          <p:nvPr>
            <p:ph type="sldNum" sz="quarter" idx="5"/>
          </p:nvPr>
        </p:nvSpPr>
        <p:spPr/>
        <p:txBody>
          <a:bodyPr/>
          <a:lstStyle/>
          <a:p>
            <a:fld id="{0ECC49DA-DE5B-4D5E-82E1-9EAB42D53289}" type="slidenum">
              <a:rPr lang="en-CA" smtClean="0"/>
              <a:t>7</a:t>
            </a:fld>
            <a:endParaRPr lang="en-CA"/>
          </a:p>
        </p:txBody>
      </p:sp>
    </p:spTree>
    <p:extLst>
      <p:ext uri="{BB962C8B-B14F-4D97-AF65-F5344CB8AC3E}">
        <p14:creationId xmlns:p14="http://schemas.microsoft.com/office/powerpoint/2010/main" val="392840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b="1" dirty="0">
                <a:solidFill>
                  <a:srgbClr val="000000"/>
                </a:solidFill>
                <a:effectLst/>
                <a:latin typeface="Source Sans Pro" panose="020B0503030403020204" pitchFamily="34" charset="0"/>
                <a:ea typeface="Times New Roman" panose="02020603050405020304" pitchFamily="18" charset="0"/>
              </a:rPr>
              <a:t>Figure S8. Cell composition of EOPE and nPTB samples in the validation group. </a:t>
            </a:r>
            <a:r>
              <a:rPr lang="en-CA" sz="1200" b="0" dirty="0">
                <a:solidFill>
                  <a:srgbClr val="000000"/>
                </a:solidFill>
                <a:effectLst/>
                <a:latin typeface="Source Sans Pro" panose="020B0503030403020204" pitchFamily="34" charset="0"/>
                <a:ea typeface="Times New Roman" panose="02020603050405020304" pitchFamily="18" charset="0"/>
              </a:rPr>
              <a:t>Two datasets from the validation group are included in this plot (GSE125605 and GSE98224). Cell composition estimates were inferred using the R package planet. </a:t>
            </a:r>
            <a:endParaRPr lang="en-CA" dirty="0"/>
          </a:p>
          <a:p>
            <a:endParaRPr lang="en-CA" dirty="0"/>
          </a:p>
        </p:txBody>
      </p:sp>
      <p:sp>
        <p:nvSpPr>
          <p:cNvPr id="4" name="Slide Number Placeholder 3"/>
          <p:cNvSpPr>
            <a:spLocks noGrp="1"/>
          </p:cNvSpPr>
          <p:nvPr>
            <p:ph type="sldNum" sz="quarter" idx="5"/>
          </p:nvPr>
        </p:nvSpPr>
        <p:spPr/>
        <p:txBody>
          <a:bodyPr/>
          <a:lstStyle/>
          <a:p>
            <a:fld id="{0ECC49DA-DE5B-4D5E-82E1-9EAB42D53289}" type="slidenum">
              <a:rPr lang="en-CA" smtClean="0"/>
              <a:t>8</a:t>
            </a:fld>
            <a:endParaRPr lang="en-CA"/>
          </a:p>
        </p:txBody>
      </p:sp>
    </p:spTree>
    <p:extLst>
      <p:ext uri="{BB962C8B-B14F-4D97-AF65-F5344CB8AC3E}">
        <p14:creationId xmlns:p14="http://schemas.microsoft.com/office/powerpoint/2010/main" val="13436844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BD10891-03D1-B740-840C-23C18AA33E7D}" type="datetimeFigureOut">
              <a:rPr lang="en-CA" smtClean="0"/>
              <a:t>2023-05-15</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DCB0B7BD-A79F-2445-ADE6-115FDFF9C70C}" type="slidenum">
              <a:rPr lang="en-CA" smtClean="0"/>
              <a:t>‹#›</a:t>
            </a:fld>
            <a:endParaRPr lang="en-CA"/>
          </a:p>
        </p:txBody>
      </p:sp>
    </p:spTree>
    <p:extLst>
      <p:ext uri="{BB962C8B-B14F-4D97-AF65-F5344CB8AC3E}">
        <p14:creationId xmlns:p14="http://schemas.microsoft.com/office/powerpoint/2010/main" val="17616445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BD10891-03D1-B740-840C-23C18AA33E7D}" type="datetimeFigureOut">
              <a:rPr lang="en-CA" smtClean="0"/>
              <a:t>2023-05-15</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DCB0B7BD-A79F-2445-ADE6-115FDFF9C70C}" type="slidenum">
              <a:rPr lang="en-CA" smtClean="0"/>
              <a:t>‹#›</a:t>
            </a:fld>
            <a:endParaRPr lang="en-CA"/>
          </a:p>
        </p:txBody>
      </p:sp>
    </p:spTree>
    <p:extLst>
      <p:ext uri="{BB962C8B-B14F-4D97-AF65-F5344CB8AC3E}">
        <p14:creationId xmlns:p14="http://schemas.microsoft.com/office/powerpoint/2010/main" val="32612189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BD10891-03D1-B740-840C-23C18AA33E7D}" type="datetimeFigureOut">
              <a:rPr lang="en-CA" smtClean="0"/>
              <a:t>2023-05-15</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DCB0B7BD-A79F-2445-ADE6-115FDFF9C70C}" type="slidenum">
              <a:rPr lang="en-CA" smtClean="0"/>
              <a:t>‹#›</a:t>
            </a:fld>
            <a:endParaRPr lang="en-CA"/>
          </a:p>
        </p:txBody>
      </p:sp>
    </p:spTree>
    <p:extLst>
      <p:ext uri="{BB962C8B-B14F-4D97-AF65-F5344CB8AC3E}">
        <p14:creationId xmlns:p14="http://schemas.microsoft.com/office/powerpoint/2010/main" val="33541753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BD10891-03D1-B740-840C-23C18AA33E7D}" type="datetimeFigureOut">
              <a:rPr lang="en-CA" smtClean="0"/>
              <a:t>2023-05-15</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DCB0B7BD-A79F-2445-ADE6-115FDFF9C70C}" type="slidenum">
              <a:rPr lang="en-CA" smtClean="0"/>
              <a:t>‹#›</a:t>
            </a:fld>
            <a:endParaRPr lang="en-CA"/>
          </a:p>
        </p:txBody>
      </p:sp>
    </p:spTree>
    <p:extLst>
      <p:ext uri="{BB962C8B-B14F-4D97-AF65-F5344CB8AC3E}">
        <p14:creationId xmlns:p14="http://schemas.microsoft.com/office/powerpoint/2010/main" val="665472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BD10891-03D1-B740-840C-23C18AA33E7D}" type="datetimeFigureOut">
              <a:rPr lang="en-CA" smtClean="0"/>
              <a:t>2023-05-15</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DCB0B7BD-A79F-2445-ADE6-115FDFF9C70C}" type="slidenum">
              <a:rPr lang="en-CA" smtClean="0"/>
              <a:t>‹#›</a:t>
            </a:fld>
            <a:endParaRPr lang="en-CA"/>
          </a:p>
        </p:txBody>
      </p:sp>
    </p:spTree>
    <p:extLst>
      <p:ext uri="{BB962C8B-B14F-4D97-AF65-F5344CB8AC3E}">
        <p14:creationId xmlns:p14="http://schemas.microsoft.com/office/powerpoint/2010/main" val="16305399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BD10891-03D1-B740-840C-23C18AA33E7D}" type="datetimeFigureOut">
              <a:rPr lang="en-CA" smtClean="0"/>
              <a:t>2023-05-15</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DCB0B7BD-A79F-2445-ADE6-115FDFF9C70C}" type="slidenum">
              <a:rPr lang="en-CA" smtClean="0"/>
              <a:t>‹#›</a:t>
            </a:fld>
            <a:endParaRPr lang="en-CA"/>
          </a:p>
        </p:txBody>
      </p:sp>
    </p:spTree>
    <p:extLst>
      <p:ext uri="{BB962C8B-B14F-4D97-AF65-F5344CB8AC3E}">
        <p14:creationId xmlns:p14="http://schemas.microsoft.com/office/powerpoint/2010/main" val="33322383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BD10891-03D1-B740-840C-23C18AA33E7D}" type="datetimeFigureOut">
              <a:rPr lang="en-CA" smtClean="0"/>
              <a:t>2023-05-15</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DCB0B7BD-A79F-2445-ADE6-115FDFF9C70C}" type="slidenum">
              <a:rPr lang="en-CA" smtClean="0"/>
              <a:t>‹#›</a:t>
            </a:fld>
            <a:endParaRPr lang="en-CA"/>
          </a:p>
        </p:txBody>
      </p:sp>
    </p:spTree>
    <p:extLst>
      <p:ext uri="{BB962C8B-B14F-4D97-AF65-F5344CB8AC3E}">
        <p14:creationId xmlns:p14="http://schemas.microsoft.com/office/powerpoint/2010/main" val="36667636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BD10891-03D1-B740-840C-23C18AA33E7D}" type="datetimeFigureOut">
              <a:rPr lang="en-CA" smtClean="0"/>
              <a:t>2023-05-15</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DCB0B7BD-A79F-2445-ADE6-115FDFF9C70C}" type="slidenum">
              <a:rPr lang="en-CA" smtClean="0"/>
              <a:t>‹#›</a:t>
            </a:fld>
            <a:endParaRPr lang="en-CA"/>
          </a:p>
        </p:txBody>
      </p:sp>
    </p:spTree>
    <p:extLst>
      <p:ext uri="{BB962C8B-B14F-4D97-AF65-F5344CB8AC3E}">
        <p14:creationId xmlns:p14="http://schemas.microsoft.com/office/powerpoint/2010/main" val="6013976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BD10891-03D1-B740-840C-23C18AA33E7D}" type="datetimeFigureOut">
              <a:rPr lang="en-CA" smtClean="0"/>
              <a:t>2023-05-15</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DCB0B7BD-A79F-2445-ADE6-115FDFF9C70C}" type="slidenum">
              <a:rPr lang="en-CA" smtClean="0"/>
              <a:t>‹#›</a:t>
            </a:fld>
            <a:endParaRPr lang="en-CA"/>
          </a:p>
        </p:txBody>
      </p:sp>
    </p:spTree>
    <p:extLst>
      <p:ext uri="{BB962C8B-B14F-4D97-AF65-F5344CB8AC3E}">
        <p14:creationId xmlns:p14="http://schemas.microsoft.com/office/powerpoint/2010/main" val="39446253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BD10891-03D1-B740-840C-23C18AA33E7D}" type="datetimeFigureOut">
              <a:rPr lang="en-CA" smtClean="0"/>
              <a:t>2023-05-15</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DCB0B7BD-A79F-2445-ADE6-115FDFF9C70C}" type="slidenum">
              <a:rPr lang="en-CA" smtClean="0"/>
              <a:t>‹#›</a:t>
            </a:fld>
            <a:endParaRPr lang="en-CA"/>
          </a:p>
        </p:txBody>
      </p:sp>
    </p:spTree>
    <p:extLst>
      <p:ext uri="{BB962C8B-B14F-4D97-AF65-F5344CB8AC3E}">
        <p14:creationId xmlns:p14="http://schemas.microsoft.com/office/powerpoint/2010/main" val="12582388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BD10891-03D1-B740-840C-23C18AA33E7D}" type="datetimeFigureOut">
              <a:rPr lang="en-CA" smtClean="0"/>
              <a:t>2023-05-15</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DCB0B7BD-A79F-2445-ADE6-115FDFF9C70C}" type="slidenum">
              <a:rPr lang="en-CA" smtClean="0"/>
              <a:t>‹#›</a:t>
            </a:fld>
            <a:endParaRPr lang="en-CA"/>
          </a:p>
        </p:txBody>
      </p:sp>
    </p:spTree>
    <p:extLst>
      <p:ext uri="{BB962C8B-B14F-4D97-AF65-F5344CB8AC3E}">
        <p14:creationId xmlns:p14="http://schemas.microsoft.com/office/powerpoint/2010/main" val="7728491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BD10891-03D1-B740-840C-23C18AA33E7D}" type="datetimeFigureOut">
              <a:rPr lang="en-CA" smtClean="0"/>
              <a:t>2023-05-15</a:t>
            </a:fld>
            <a:endParaRPr lang="en-CA"/>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CB0B7BD-A79F-2445-ADE6-115FDFF9C70C}" type="slidenum">
              <a:rPr lang="en-CA" smtClean="0"/>
              <a:t>‹#›</a:t>
            </a:fld>
            <a:endParaRPr lang="en-CA"/>
          </a:p>
        </p:txBody>
      </p:sp>
    </p:spTree>
    <p:extLst>
      <p:ext uri="{BB962C8B-B14F-4D97-AF65-F5344CB8AC3E}">
        <p14:creationId xmlns:p14="http://schemas.microsoft.com/office/powerpoint/2010/main" val="88940990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4F69B65-1F2E-4BD1-BBED-74760398BB8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591" y="1954520"/>
            <a:ext cx="5180199" cy="3697677"/>
          </a:xfrm>
          <a:prstGeom prst="rect">
            <a:avLst/>
          </a:prstGeom>
        </p:spPr>
      </p:pic>
      <p:sp>
        <p:nvSpPr>
          <p:cNvPr id="9" name="TextBox 8">
            <a:extLst>
              <a:ext uri="{FF2B5EF4-FFF2-40B4-BE49-F238E27FC236}">
                <a16:creationId xmlns:a16="http://schemas.microsoft.com/office/drawing/2014/main" id="{50651FFA-D6F7-4083-9DEC-E3797BB2C286}"/>
              </a:ext>
            </a:extLst>
          </p:cNvPr>
          <p:cNvSpPr txBox="1"/>
          <p:nvPr/>
        </p:nvSpPr>
        <p:spPr>
          <a:xfrm>
            <a:off x="4753532" y="2723551"/>
            <a:ext cx="237566" cy="209288"/>
          </a:xfrm>
          <a:prstGeom prst="rect">
            <a:avLst/>
          </a:prstGeom>
          <a:noFill/>
        </p:spPr>
        <p:txBody>
          <a:bodyPr wrap="none" rtlCol="0">
            <a:spAutoFit/>
          </a:bodyPr>
          <a:lstStyle/>
          <a:p>
            <a:r>
              <a:rPr lang="en-CA" sz="760" b="1" dirty="0"/>
              <a:t>b</a:t>
            </a:r>
          </a:p>
        </p:txBody>
      </p:sp>
      <p:pic>
        <p:nvPicPr>
          <p:cNvPr id="7" name="Picture 6">
            <a:extLst>
              <a:ext uri="{FF2B5EF4-FFF2-40B4-BE49-F238E27FC236}">
                <a16:creationId xmlns:a16="http://schemas.microsoft.com/office/drawing/2014/main" id="{C2CE4858-0DCD-44DB-A935-12EBC682932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89788" y="1797983"/>
            <a:ext cx="3854212" cy="3854212"/>
          </a:xfrm>
          <a:prstGeom prst="rect">
            <a:avLst/>
          </a:prstGeom>
        </p:spPr>
      </p:pic>
      <p:sp>
        <p:nvSpPr>
          <p:cNvPr id="10" name="TextBox 9">
            <a:extLst>
              <a:ext uri="{FF2B5EF4-FFF2-40B4-BE49-F238E27FC236}">
                <a16:creationId xmlns:a16="http://schemas.microsoft.com/office/drawing/2014/main" id="{42824886-5BF9-4057-81A4-4B48DAAC4BC1}"/>
              </a:ext>
            </a:extLst>
          </p:cNvPr>
          <p:cNvSpPr txBox="1"/>
          <p:nvPr/>
        </p:nvSpPr>
        <p:spPr>
          <a:xfrm>
            <a:off x="17822" y="2"/>
            <a:ext cx="1343381" cy="461665"/>
          </a:xfrm>
          <a:prstGeom prst="rect">
            <a:avLst/>
          </a:prstGeom>
          <a:noFill/>
        </p:spPr>
        <p:txBody>
          <a:bodyPr wrap="none" rtlCol="0">
            <a:spAutoFit/>
          </a:bodyPr>
          <a:lstStyle/>
          <a:p>
            <a:r>
              <a:rPr lang="en-CA" sz="2400" b="1" dirty="0"/>
              <a:t>Figure S1</a:t>
            </a:r>
          </a:p>
        </p:txBody>
      </p:sp>
    </p:spTree>
    <p:extLst>
      <p:ext uri="{BB962C8B-B14F-4D97-AF65-F5344CB8AC3E}">
        <p14:creationId xmlns:p14="http://schemas.microsoft.com/office/powerpoint/2010/main" val="12237730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15A1628-C2D4-4227-A0F2-EB18D924EB8B}"/>
              </a:ext>
            </a:extLst>
          </p:cNvPr>
          <p:cNvSpPr txBox="1"/>
          <p:nvPr/>
        </p:nvSpPr>
        <p:spPr>
          <a:xfrm>
            <a:off x="17822" y="2"/>
            <a:ext cx="1343381" cy="461665"/>
          </a:xfrm>
          <a:prstGeom prst="rect">
            <a:avLst/>
          </a:prstGeom>
          <a:noFill/>
        </p:spPr>
        <p:txBody>
          <a:bodyPr wrap="none" rtlCol="0">
            <a:spAutoFit/>
          </a:bodyPr>
          <a:lstStyle/>
          <a:p>
            <a:r>
              <a:rPr lang="en-CA" sz="2400" b="1" dirty="0"/>
              <a:t>Figure S2</a:t>
            </a:r>
          </a:p>
        </p:txBody>
      </p:sp>
      <p:pic>
        <p:nvPicPr>
          <p:cNvPr id="3" name="Picture 2">
            <a:extLst>
              <a:ext uri="{FF2B5EF4-FFF2-40B4-BE49-F238E27FC236}">
                <a16:creationId xmlns:a16="http://schemas.microsoft.com/office/drawing/2014/main" id="{3C551139-B7D7-4AE7-94EB-32712D29FFB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0739" y="1964091"/>
            <a:ext cx="2436849" cy="2436849"/>
          </a:xfrm>
          <a:prstGeom prst="rect">
            <a:avLst/>
          </a:prstGeom>
        </p:spPr>
      </p:pic>
      <p:pic>
        <p:nvPicPr>
          <p:cNvPr id="7" name="Picture 6">
            <a:extLst>
              <a:ext uri="{FF2B5EF4-FFF2-40B4-BE49-F238E27FC236}">
                <a16:creationId xmlns:a16="http://schemas.microsoft.com/office/drawing/2014/main" id="{A446DD2E-18F2-471F-A797-9D9C550244B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41779" y="2185383"/>
            <a:ext cx="5697894" cy="1994263"/>
          </a:xfrm>
          <a:prstGeom prst="rect">
            <a:avLst/>
          </a:prstGeom>
        </p:spPr>
      </p:pic>
    </p:spTree>
    <p:extLst>
      <p:ext uri="{BB962C8B-B14F-4D97-AF65-F5344CB8AC3E}">
        <p14:creationId xmlns:p14="http://schemas.microsoft.com/office/powerpoint/2010/main" val="31442421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D91360F-B496-4096-9B5A-82B27F805557}"/>
              </a:ext>
            </a:extLst>
          </p:cNvPr>
          <p:cNvSpPr txBox="1"/>
          <p:nvPr/>
        </p:nvSpPr>
        <p:spPr>
          <a:xfrm>
            <a:off x="17822" y="2"/>
            <a:ext cx="1343381" cy="461665"/>
          </a:xfrm>
          <a:prstGeom prst="rect">
            <a:avLst/>
          </a:prstGeom>
          <a:noFill/>
        </p:spPr>
        <p:txBody>
          <a:bodyPr wrap="none" rtlCol="0">
            <a:spAutoFit/>
          </a:bodyPr>
          <a:lstStyle/>
          <a:p>
            <a:r>
              <a:rPr lang="en-CA" sz="2400" b="1" dirty="0"/>
              <a:t>Figure S3</a:t>
            </a:r>
          </a:p>
        </p:txBody>
      </p:sp>
      <p:pic>
        <p:nvPicPr>
          <p:cNvPr id="4" name="Picture 3">
            <a:extLst>
              <a:ext uri="{FF2B5EF4-FFF2-40B4-BE49-F238E27FC236}">
                <a16:creationId xmlns:a16="http://schemas.microsoft.com/office/drawing/2014/main" id="{36D82AA1-14D9-4EA3-AD51-70195EF13A8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3250" y="1063765"/>
            <a:ext cx="7731720" cy="2319517"/>
          </a:xfrm>
          <a:prstGeom prst="rect">
            <a:avLst/>
          </a:prstGeom>
        </p:spPr>
      </p:pic>
      <p:sp>
        <p:nvSpPr>
          <p:cNvPr id="6" name="TextBox 5">
            <a:extLst>
              <a:ext uri="{FF2B5EF4-FFF2-40B4-BE49-F238E27FC236}">
                <a16:creationId xmlns:a16="http://schemas.microsoft.com/office/drawing/2014/main" id="{C8E51C1A-E593-48F2-B2CE-9778D9994EC6}"/>
              </a:ext>
            </a:extLst>
          </p:cNvPr>
          <p:cNvSpPr txBox="1"/>
          <p:nvPr/>
        </p:nvSpPr>
        <p:spPr>
          <a:xfrm>
            <a:off x="878880" y="725209"/>
            <a:ext cx="4607352" cy="338554"/>
          </a:xfrm>
          <a:prstGeom prst="rect">
            <a:avLst/>
          </a:prstGeom>
          <a:noFill/>
        </p:spPr>
        <p:txBody>
          <a:bodyPr wrap="none" rtlCol="0">
            <a:spAutoFit/>
          </a:bodyPr>
          <a:lstStyle/>
          <a:p>
            <a:r>
              <a:rPr lang="en-CA" sz="1600" dirty="0">
                <a:latin typeface="Arial" panose="020B0604020202020204" pitchFamily="34" charset="0"/>
                <a:cs typeface="Arial" panose="020B0604020202020204" pitchFamily="34" charset="0"/>
              </a:rPr>
              <a:t>Cell composition of samples in the training group</a:t>
            </a:r>
          </a:p>
        </p:txBody>
      </p:sp>
      <p:sp>
        <p:nvSpPr>
          <p:cNvPr id="7" name="TextBox 6">
            <a:extLst>
              <a:ext uri="{FF2B5EF4-FFF2-40B4-BE49-F238E27FC236}">
                <a16:creationId xmlns:a16="http://schemas.microsoft.com/office/drawing/2014/main" id="{3EDFE71B-E50C-4E20-BC82-8DC6D4BD042F}"/>
              </a:ext>
            </a:extLst>
          </p:cNvPr>
          <p:cNvSpPr txBox="1"/>
          <p:nvPr/>
        </p:nvSpPr>
        <p:spPr>
          <a:xfrm>
            <a:off x="844590" y="3598277"/>
            <a:ext cx="4799712" cy="338554"/>
          </a:xfrm>
          <a:prstGeom prst="rect">
            <a:avLst/>
          </a:prstGeom>
          <a:noFill/>
        </p:spPr>
        <p:txBody>
          <a:bodyPr wrap="none" rtlCol="0">
            <a:spAutoFit/>
          </a:bodyPr>
          <a:lstStyle/>
          <a:p>
            <a:r>
              <a:rPr lang="en-CA" sz="1600" dirty="0">
                <a:latin typeface="Arial" panose="020B0604020202020204" pitchFamily="34" charset="0"/>
                <a:cs typeface="Arial" panose="020B0604020202020204" pitchFamily="34" charset="0"/>
              </a:rPr>
              <a:t>Cell composition of samples in the validation group</a:t>
            </a:r>
          </a:p>
        </p:txBody>
      </p:sp>
      <p:pic>
        <p:nvPicPr>
          <p:cNvPr id="9" name="Picture 8">
            <a:extLst>
              <a:ext uri="{FF2B5EF4-FFF2-40B4-BE49-F238E27FC236}">
                <a16:creationId xmlns:a16="http://schemas.microsoft.com/office/drawing/2014/main" id="{84C53CEF-63BB-4BC4-8432-62551578784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8960" y="3936833"/>
            <a:ext cx="8023860" cy="2407159"/>
          </a:xfrm>
          <a:prstGeom prst="rect">
            <a:avLst/>
          </a:prstGeom>
        </p:spPr>
      </p:pic>
    </p:spTree>
    <p:extLst>
      <p:ext uri="{BB962C8B-B14F-4D97-AF65-F5344CB8AC3E}">
        <p14:creationId xmlns:p14="http://schemas.microsoft.com/office/powerpoint/2010/main" val="5476790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075CE53-6550-49F1-9A1A-64455447EA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5106" y="515962"/>
            <a:ext cx="3205897" cy="3091616"/>
          </a:xfrm>
          <a:prstGeom prst="rect">
            <a:avLst/>
          </a:prstGeom>
        </p:spPr>
      </p:pic>
      <p:pic>
        <p:nvPicPr>
          <p:cNvPr id="8" name="Picture 7">
            <a:extLst>
              <a:ext uri="{FF2B5EF4-FFF2-40B4-BE49-F238E27FC236}">
                <a16:creationId xmlns:a16="http://schemas.microsoft.com/office/drawing/2014/main" id="{C8FC7CF0-4031-4110-9BD2-A2C5D1C7980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89891" y="570422"/>
            <a:ext cx="3204303" cy="2982696"/>
          </a:xfrm>
          <a:prstGeom prst="rect">
            <a:avLst/>
          </a:prstGeom>
        </p:spPr>
      </p:pic>
      <p:pic>
        <p:nvPicPr>
          <p:cNvPr id="10" name="Picture 9">
            <a:extLst>
              <a:ext uri="{FF2B5EF4-FFF2-40B4-BE49-F238E27FC236}">
                <a16:creationId xmlns:a16="http://schemas.microsoft.com/office/drawing/2014/main" id="{19056F2C-FDD7-44D5-BA29-A152DA45FCA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19216" y="584841"/>
            <a:ext cx="3366271" cy="2995509"/>
          </a:xfrm>
          <a:prstGeom prst="rect">
            <a:avLst/>
          </a:prstGeom>
        </p:spPr>
      </p:pic>
      <p:pic>
        <p:nvPicPr>
          <p:cNvPr id="12" name="Picture 11">
            <a:extLst>
              <a:ext uri="{FF2B5EF4-FFF2-40B4-BE49-F238E27FC236}">
                <a16:creationId xmlns:a16="http://schemas.microsoft.com/office/drawing/2014/main" id="{8A07626F-31C8-473D-8DA2-C813417B04F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35104" y="3616107"/>
            <a:ext cx="3204304" cy="3094652"/>
          </a:xfrm>
          <a:prstGeom prst="rect">
            <a:avLst/>
          </a:prstGeom>
        </p:spPr>
      </p:pic>
      <p:pic>
        <p:nvPicPr>
          <p:cNvPr id="14" name="Picture 13">
            <a:extLst>
              <a:ext uri="{FF2B5EF4-FFF2-40B4-BE49-F238E27FC236}">
                <a16:creationId xmlns:a16="http://schemas.microsoft.com/office/drawing/2014/main" id="{357A86EA-F105-4B44-957A-2A9118EB29B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748591" y="3616109"/>
            <a:ext cx="3286898" cy="3018455"/>
          </a:xfrm>
          <a:prstGeom prst="rect">
            <a:avLst/>
          </a:prstGeom>
        </p:spPr>
      </p:pic>
      <p:sp>
        <p:nvSpPr>
          <p:cNvPr id="9" name="TextBox 8">
            <a:extLst>
              <a:ext uri="{FF2B5EF4-FFF2-40B4-BE49-F238E27FC236}">
                <a16:creationId xmlns:a16="http://schemas.microsoft.com/office/drawing/2014/main" id="{D24F3D53-57DE-48D7-9449-17DF71846616}"/>
              </a:ext>
            </a:extLst>
          </p:cNvPr>
          <p:cNvSpPr txBox="1"/>
          <p:nvPr/>
        </p:nvSpPr>
        <p:spPr>
          <a:xfrm>
            <a:off x="17822" y="2"/>
            <a:ext cx="1343381" cy="461665"/>
          </a:xfrm>
          <a:prstGeom prst="rect">
            <a:avLst/>
          </a:prstGeom>
          <a:noFill/>
        </p:spPr>
        <p:txBody>
          <a:bodyPr wrap="none" rtlCol="0">
            <a:spAutoFit/>
          </a:bodyPr>
          <a:lstStyle/>
          <a:p>
            <a:r>
              <a:rPr lang="en-CA" sz="2400" b="1" dirty="0"/>
              <a:t>Figure S4</a:t>
            </a:r>
          </a:p>
        </p:txBody>
      </p:sp>
    </p:spTree>
    <p:extLst>
      <p:ext uri="{BB962C8B-B14F-4D97-AF65-F5344CB8AC3E}">
        <p14:creationId xmlns:p14="http://schemas.microsoft.com/office/powerpoint/2010/main" val="41957613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D91360F-B496-4096-9B5A-82B27F805557}"/>
              </a:ext>
            </a:extLst>
          </p:cNvPr>
          <p:cNvSpPr txBox="1"/>
          <p:nvPr/>
        </p:nvSpPr>
        <p:spPr>
          <a:xfrm>
            <a:off x="17822" y="2"/>
            <a:ext cx="1343381" cy="461665"/>
          </a:xfrm>
          <a:prstGeom prst="rect">
            <a:avLst/>
          </a:prstGeom>
          <a:noFill/>
        </p:spPr>
        <p:txBody>
          <a:bodyPr wrap="none" rtlCol="0">
            <a:spAutoFit/>
          </a:bodyPr>
          <a:lstStyle/>
          <a:p>
            <a:r>
              <a:rPr lang="en-CA" sz="2400" b="1" dirty="0"/>
              <a:t>Figure S5</a:t>
            </a:r>
          </a:p>
        </p:txBody>
      </p:sp>
      <p:pic>
        <p:nvPicPr>
          <p:cNvPr id="4" name="Picture 3">
            <a:extLst>
              <a:ext uri="{FF2B5EF4-FFF2-40B4-BE49-F238E27FC236}">
                <a16:creationId xmlns:a16="http://schemas.microsoft.com/office/drawing/2014/main" id="{3F23F012-8703-4EC1-8676-E8DF507B6FA0}"/>
              </a:ext>
            </a:extLst>
          </p:cNvPr>
          <p:cNvPicPr>
            <a:picLocks noChangeAspect="1"/>
          </p:cNvPicPr>
          <p:nvPr/>
        </p:nvPicPr>
        <p:blipFill rotWithShape="1">
          <a:blip r:embed="rId3">
            <a:extLst>
              <a:ext uri="{28A0092B-C50C-407E-A947-70E740481C1C}">
                <a14:useLocalDpi xmlns:a14="http://schemas.microsoft.com/office/drawing/2010/main" val="0"/>
              </a:ext>
            </a:extLst>
          </a:blip>
          <a:srcRect l="7942" t="24235" r="32791" b="18127"/>
          <a:stretch/>
        </p:blipFill>
        <p:spPr>
          <a:xfrm>
            <a:off x="487097" y="1481699"/>
            <a:ext cx="3589020" cy="3490353"/>
          </a:xfrm>
          <a:prstGeom prst="rect">
            <a:avLst/>
          </a:prstGeom>
        </p:spPr>
      </p:pic>
      <p:sp>
        <p:nvSpPr>
          <p:cNvPr id="6" name="TextBox 5">
            <a:extLst>
              <a:ext uri="{FF2B5EF4-FFF2-40B4-BE49-F238E27FC236}">
                <a16:creationId xmlns:a16="http://schemas.microsoft.com/office/drawing/2014/main" id="{7636DA71-830C-4125-BF52-2B9289195C30}"/>
              </a:ext>
            </a:extLst>
          </p:cNvPr>
          <p:cNvSpPr txBox="1"/>
          <p:nvPr/>
        </p:nvSpPr>
        <p:spPr>
          <a:xfrm>
            <a:off x="1532653" y="1125402"/>
            <a:ext cx="1497911" cy="338554"/>
          </a:xfrm>
          <a:prstGeom prst="rect">
            <a:avLst/>
          </a:prstGeom>
          <a:noFill/>
        </p:spPr>
        <p:txBody>
          <a:bodyPr wrap="none" rtlCol="0">
            <a:spAutoFit/>
          </a:bodyPr>
          <a:lstStyle/>
          <a:p>
            <a:r>
              <a:rPr lang="en-CA" sz="1600" dirty="0">
                <a:latin typeface="Arial" panose="020B0604020202020204" pitchFamily="34" charset="0"/>
                <a:cs typeface="Arial" panose="020B0604020202020204" pitchFamily="34" charset="0"/>
              </a:rPr>
              <a:t>Training group</a:t>
            </a:r>
          </a:p>
        </p:txBody>
      </p:sp>
      <p:pic>
        <p:nvPicPr>
          <p:cNvPr id="10" name="Picture 9">
            <a:extLst>
              <a:ext uri="{FF2B5EF4-FFF2-40B4-BE49-F238E27FC236}">
                <a16:creationId xmlns:a16="http://schemas.microsoft.com/office/drawing/2014/main" id="{39D667B8-94E7-47A1-81A5-8CDEE417AC82}"/>
              </a:ext>
            </a:extLst>
          </p:cNvPr>
          <p:cNvPicPr>
            <a:picLocks noChangeAspect="1"/>
          </p:cNvPicPr>
          <p:nvPr/>
        </p:nvPicPr>
        <p:blipFill rotWithShape="1">
          <a:blip r:embed="rId4">
            <a:extLst>
              <a:ext uri="{28A0092B-C50C-407E-A947-70E740481C1C}">
                <a14:useLocalDpi xmlns:a14="http://schemas.microsoft.com/office/drawing/2010/main" val="0"/>
              </a:ext>
            </a:extLst>
          </a:blip>
          <a:srcRect t="26979" r="30178" b="16250"/>
          <a:stretch/>
        </p:blipFill>
        <p:spPr>
          <a:xfrm>
            <a:off x="3954775" y="1621103"/>
            <a:ext cx="4297687" cy="3494419"/>
          </a:xfrm>
          <a:prstGeom prst="rect">
            <a:avLst/>
          </a:prstGeom>
        </p:spPr>
      </p:pic>
      <p:pic>
        <p:nvPicPr>
          <p:cNvPr id="11" name="Picture 10">
            <a:extLst>
              <a:ext uri="{FF2B5EF4-FFF2-40B4-BE49-F238E27FC236}">
                <a16:creationId xmlns:a16="http://schemas.microsoft.com/office/drawing/2014/main" id="{2FDDA8B7-25D0-493E-826C-52B21AE23FAC}"/>
              </a:ext>
            </a:extLst>
          </p:cNvPr>
          <p:cNvPicPr>
            <a:picLocks noChangeAspect="1"/>
          </p:cNvPicPr>
          <p:nvPr/>
        </p:nvPicPr>
        <p:blipFill rotWithShape="1">
          <a:blip r:embed="rId4">
            <a:extLst>
              <a:ext uri="{28A0092B-C50C-407E-A947-70E740481C1C}">
                <a14:useLocalDpi xmlns:a14="http://schemas.microsoft.com/office/drawing/2010/main" val="0"/>
              </a:ext>
            </a:extLst>
          </a:blip>
          <a:srcRect l="74048" t="40735" b="37122"/>
          <a:stretch/>
        </p:blipFill>
        <p:spPr>
          <a:xfrm>
            <a:off x="7303770" y="5343072"/>
            <a:ext cx="1661166" cy="1417320"/>
          </a:xfrm>
          <a:prstGeom prst="rect">
            <a:avLst/>
          </a:prstGeom>
        </p:spPr>
      </p:pic>
      <p:sp>
        <p:nvSpPr>
          <p:cNvPr id="12" name="TextBox 11">
            <a:extLst>
              <a:ext uri="{FF2B5EF4-FFF2-40B4-BE49-F238E27FC236}">
                <a16:creationId xmlns:a16="http://schemas.microsoft.com/office/drawing/2014/main" id="{FA38B6F1-6662-413F-8C2D-EB3162744A46}"/>
              </a:ext>
            </a:extLst>
          </p:cNvPr>
          <p:cNvSpPr txBox="1"/>
          <p:nvPr/>
        </p:nvSpPr>
        <p:spPr>
          <a:xfrm>
            <a:off x="4938131" y="1125402"/>
            <a:ext cx="3001912" cy="338554"/>
          </a:xfrm>
          <a:prstGeom prst="rect">
            <a:avLst/>
          </a:prstGeom>
          <a:noFill/>
        </p:spPr>
        <p:txBody>
          <a:bodyPr wrap="none" rtlCol="0">
            <a:spAutoFit/>
          </a:bodyPr>
          <a:lstStyle/>
          <a:p>
            <a:r>
              <a:rPr lang="en-CA" sz="1600" dirty="0">
                <a:latin typeface="Arial" panose="020B0604020202020204" pitchFamily="34" charset="0"/>
                <a:cs typeface="Arial" panose="020B0604020202020204" pitchFamily="34" charset="0"/>
              </a:rPr>
              <a:t>Validation + exploratory groups</a:t>
            </a:r>
          </a:p>
        </p:txBody>
      </p:sp>
    </p:spTree>
    <p:extLst>
      <p:ext uri="{BB962C8B-B14F-4D97-AF65-F5344CB8AC3E}">
        <p14:creationId xmlns:p14="http://schemas.microsoft.com/office/powerpoint/2010/main" val="35081693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D91360F-B496-4096-9B5A-82B27F805557}"/>
              </a:ext>
            </a:extLst>
          </p:cNvPr>
          <p:cNvSpPr txBox="1"/>
          <p:nvPr/>
        </p:nvSpPr>
        <p:spPr>
          <a:xfrm>
            <a:off x="17822" y="2"/>
            <a:ext cx="1343381" cy="461665"/>
          </a:xfrm>
          <a:prstGeom prst="rect">
            <a:avLst/>
          </a:prstGeom>
          <a:noFill/>
        </p:spPr>
        <p:txBody>
          <a:bodyPr wrap="none" rtlCol="0">
            <a:spAutoFit/>
          </a:bodyPr>
          <a:lstStyle/>
          <a:p>
            <a:r>
              <a:rPr lang="en-CA" sz="2400" b="1" dirty="0"/>
              <a:t>Figure S6</a:t>
            </a:r>
          </a:p>
        </p:txBody>
      </p:sp>
      <p:pic>
        <p:nvPicPr>
          <p:cNvPr id="4" name="Picture 3" descr="A picture containing screenshot, line&#10;&#10;Description automatically generated">
            <a:extLst>
              <a:ext uri="{FF2B5EF4-FFF2-40B4-BE49-F238E27FC236}">
                <a16:creationId xmlns:a16="http://schemas.microsoft.com/office/drawing/2014/main" id="{3E0993FB-7B90-B746-05CE-172640AEA11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820" y="1559936"/>
            <a:ext cx="9126180" cy="3650472"/>
          </a:xfrm>
          <a:prstGeom prst="rect">
            <a:avLst/>
          </a:prstGeom>
        </p:spPr>
      </p:pic>
    </p:spTree>
    <p:extLst>
      <p:ext uri="{BB962C8B-B14F-4D97-AF65-F5344CB8AC3E}">
        <p14:creationId xmlns:p14="http://schemas.microsoft.com/office/powerpoint/2010/main" val="22996535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D91360F-B496-4096-9B5A-82B27F805557}"/>
              </a:ext>
            </a:extLst>
          </p:cNvPr>
          <p:cNvSpPr txBox="1"/>
          <p:nvPr/>
        </p:nvSpPr>
        <p:spPr>
          <a:xfrm>
            <a:off x="17822" y="2"/>
            <a:ext cx="1343381" cy="461665"/>
          </a:xfrm>
          <a:prstGeom prst="rect">
            <a:avLst/>
          </a:prstGeom>
          <a:noFill/>
        </p:spPr>
        <p:txBody>
          <a:bodyPr wrap="none" rtlCol="0">
            <a:spAutoFit/>
          </a:bodyPr>
          <a:lstStyle/>
          <a:p>
            <a:r>
              <a:rPr lang="en-CA" sz="2400" b="1" dirty="0"/>
              <a:t>Figure S7</a:t>
            </a:r>
          </a:p>
        </p:txBody>
      </p:sp>
      <p:pic>
        <p:nvPicPr>
          <p:cNvPr id="3" name="Picture 2" descr="A picture containing screenshot, line, colorfulness&#10;&#10;Description automatically generated">
            <a:extLst>
              <a:ext uri="{FF2B5EF4-FFF2-40B4-BE49-F238E27FC236}">
                <a16:creationId xmlns:a16="http://schemas.microsoft.com/office/drawing/2014/main" id="{0EEA1813-441A-2D5B-AB40-8ADC3119C3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822" y="1631982"/>
            <a:ext cx="9106365" cy="3642546"/>
          </a:xfrm>
          <a:prstGeom prst="rect">
            <a:avLst/>
          </a:prstGeom>
        </p:spPr>
      </p:pic>
    </p:spTree>
    <p:extLst>
      <p:ext uri="{BB962C8B-B14F-4D97-AF65-F5344CB8AC3E}">
        <p14:creationId xmlns:p14="http://schemas.microsoft.com/office/powerpoint/2010/main" val="8856233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D91360F-B496-4096-9B5A-82B27F805557}"/>
              </a:ext>
            </a:extLst>
          </p:cNvPr>
          <p:cNvSpPr txBox="1"/>
          <p:nvPr/>
        </p:nvSpPr>
        <p:spPr>
          <a:xfrm>
            <a:off x="17822" y="2"/>
            <a:ext cx="1343381" cy="461665"/>
          </a:xfrm>
          <a:prstGeom prst="rect">
            <a:avLst/>
          </a:prstGeom>
          <a:noFill/>
        </p:spPr>
        <p:txBody>
          <a:bodyPr wrap="none" rtlCol="0">
            <a:spAutoFit/>
          </a:bodyPr>
          <a:lstStyle/>
          <a:p>
            <a:r>
              <a:rPr lang="en-CA" sz="2400" b="1" dirty="0"/>
              <a:t>Figure S8</a:t>
            </a:r>
          </a:p>
        </p:txBody>
      </p:sp>
      <p:pic>
        <p:nvPicPr>
          <p:cNvPr id="6" name="Picture 5">
            <a:extLst>
              <a:ext uri="{FF2B5EF4-FFF2-40B4-BE49-F238E27FC236}">
                <a16:creationId xmlns:a16="http://schemas.microsoft.com/office/drawing/2014/main" id="{06441A81-AC9C-4A61-A745-7B1C0DB36D0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6402" y="300039"/>
            <a:ext cx="6257925" cy="6257925"/>
          </a:xfrm>
          <a:prstGeom prst="rect">
            <a:avLst/>
          </a:prstGeom>
        </p:spPr>
      </p:pic>
    </p:spTree>
    <p:extLst>
      <p:ext uri="{BB962C8B-B14F-4D97-AF65-F5344CB8AC3E}">
        <p14:creationId xmlns:p14="http://schemas.microsoft.com/office/powerpoint/2010/main" val="217455162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 2013 - 2022</Template>
  <TotalTime>1</TotalTime>
  <Words>720</Words>
  <Application>Microsoft Macintosh PowerPoint</Application>
  <PresentationFormat>On-screen Show (4:3)</PresentationFormat>
  <Paragraphs>29</Paragraphs>
  <Slides>8</Slides>
  <Notes>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Arial</vt:lpstr>
      <vt:lpstr>Calibri</vt:lpstr>
      <vt:lpstr>Calibri Light</vt:lpstr>
      <vt:lpstr>Source Sans Pro</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Icíar Fernández Boyano</dc:creator>
  <cp:lastModifiedBy>Icíar Fernández Boyano</cp:lastModifiedBy>
  <cp:revision>1</cp:revision>
  <dcterms:created xsi:type="dcterms:W3CDTF">2023-05-15T19:49:36Z</dcterms:created>
  <dcterms:modified xsi:type="dcterms:W3CDTF">2023-05-15T19:50:48Z</dcterms:modified>
</cp:coreProperties>
</file>