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82" r:id="rId2"/>
    <p:sldId id="281" r:id="rId3"/>
    <p:sldId id="283" r:id="rId4"/>
    <p:sldId id="285" r:id="rId5"/>
  </p:sldIdLst>
  <p:sldSz cx="6480175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D39E00"/>
    <a:srgbClr val="FFD9A0"/>
    <a:srgbClr val="E1C000"/>
    <a:srgbClr val="EE7C31"/>
    <a:srgbClr val="4471C5"/>
    <a:srgbClr val="DB5769"/>
    <a:srgbClr val="4F8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70" autoAdjust="0"/>
    <p:restoredTop sz="96336" autoAdjust="0"/>
  </p:normalViewPr>
  <p:slideViewPr>
    <p:cSldViewPr snapToGrid="0" snapToObjects="1">
      <p:cViewPr>
        <p:scale>
          <a:sx n="200" d="100"/>
          <a:sy n="200" d="100"/>
        </p:scale>
        <p:origin x="1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冨澤 聡史" userId="b041c375b49a7185" providerId="LiveId" clId="{B05A0449-F715-49F7-9F6C-54F836E2B9AB}"/>
    <pc:docChg chg="undo custSel modSld">
      <pc:chgData name="冨澤 聡史" userId="b041c375b49a7185" providerId="LiveId" clId="{B05A0449-F715-49F7-9F6C-54F836E2B9AB}" dt="2023-05-16T08:34:50.520" v="19" actId="692"/>
      <pc:docMkLst>
        <pc:docMk/>
      </pc:docMkLst>
      <pc:sldChg chg="modSp mod">
        <pc:chgData name="冨澤 聡史" userId="b041c375b49a7185" providerId="LiveId" clId="{B05A0449-F715-49F7-9F6C-54F836E2B9AB}" dt="2023-05-16T08:34:50.520" v="19" actId="692"/>
        <pc:sldMkLst>
          <pc:docMk/>
          <pc:sldMk cId="274707578" sldId="281"/>
        </pc:sldMkLst>
        <pc:cxnChg chg="mod">
          <ac:chgData name="冨澤 聡史" userId="b041c375b49a7185" providerId="LiveId" clId="{B05A0449-F715-49F7-9F6C-54F836E2B9AB}" dt="2023-05-16T08:34:45.217" v="18" actId="692"/>
          <ac:cxnSpMkLst>
            <pc:docMk/>
            <pc:sldMk cId="274707578" sldId="281"/>
            <ac:cxnSpMk id="8" creationId="{EEA10256-872C-3D8A-F9CA-597A08DA9FC9}"/>
          </ac:cxnSpMkLst>
        </pc:cxnChg>
        <pc:cxnChg chg="mod">
          <ac:chgData name="冨澤 聡史" userId="b041c375b49a7185" providerId="LiveId" clId="{B05A0449-F715-49F7-9F6C-54F836E2B9AB}" dt="2023-05-16T08:34:35.509" v="17" actId="692"/>
          <ac:cxnSpMkLst>
            <pc:docMk/>
            <pc:sldMk cId="274707578" sldId="281"/>
            <ac:cxnSpMk id="29" creationId="{88D50C26-43C9-3EB2-0599-A3C215498D93}"/>
          </ac:cxnSpMkLst>
        </pc:cxnChg>
        <pc:cxnChg chg="mod">
          <ac:chgData name="冨澤 聡史" userId="b041c375b49a7185" providerId="LiveId" clId="{B05A0449-F715-49F7-9F6C-54F836E2B9AB}" dt="2023-05-16T08:34:28.873" v="16" actId="692"/>
          <ac:cxnSpMkLst>
            <pc:docMk/>
            <pc:sldMk cId="274707578" sldId="281"/>
            <ac:cxnSpMk id="30" creationId="{BA90B247-DA33-C31B-9250-2C45AEB718DD}"/>
          </ac:cxnSpMkLst>
        </pc:cxnChg>
        <pc:cxnChg chg="mod">
          <ac:chgData name="冨澤 聡史" userId="b041c375b49a7185" providerId="LiveId" clId="{B05A0449-F715-49F7-9F6C-54F836E2B9AB}" dt="2023-05-16T08:34:50.520" v="19" actId="692"/>
          <ac:cxnSpMkLst>
            <pc:docMk/>
            <pc:sldMk cId="274707578" sldId="281"/>
            <ac:cxnSpMk id="45" creationId="{CA8DFA87-D945-1AEA-ECD5-0E3722FC6D75}"/>
          </ac:cxnSpMkLst>
        </pc:cxnChg>
        <pc:cxnChg chg="mod">
          <ac:chgData name="冨澤 聡史" userId="b041c375b49a7185" providerId="LiveId" clId="{B05A0449-F715-49F7-9F6C-54F836E2B9AB}" dt="2023-05-16T08:34:22.066" v="15" actId="692"/>
          <ac:cxnSpMkLst>
            <pc:docMk/>
            <pc:sldMk cId="274707578" sldId="281"/>
            <ac:cxnSpMk id="50" creationId="{758A1A77-8C78-BBE7-AB87-A8D6CEB884E1}"/>
          </ac:cxnSpMkLst>
        </pc:cxnChg>
        <pc:cxnChg chg="mod">
          <ac:chgData name="冨澤 聡史" userId="b041c375b49a7185" providerId="LiveId" clId="{B05A0449-F715-49F7-9F6C-54F836E2B9AB}" dt="2023-05-16T08:34:12.584" v="14" actId="692"/>
          <ac:cxnSpMkLst>
            <pc:docMk/>
            <pc:sldMk cId="274707578" sldId="281"/>
            <ac:cxnSpMk id="51" creationId="{FE1D36BD-1DBB-474F-2727-686CC4A03D79}"/>
          </ac:cxnSpMkLst>
        </pc:cxnChg>
      </pc:sldChg>
      <pc:sldChg chg="delSp modSp mod">
        <pc:chgData name="冨澤 聡史" userId="b041c375b49a7185" providerId="LiveId" clId="{B05A0449-F715-49F7-9F6C-54F836E2B9AB}" dt="2023-05-16T08:33:46.157" v="13" actId="692"/>
        <pc:sldMkLst>
          <pc:docMk/>
          <pc:sldMk cId="1310239017" sldId="285"/>
        </pc:sldMkLst>
        <pc:spChg chg="mod topLvl">
          <ac:chgData name="冨澤 聡史" userId="b041c375b49a7185" providerId="LiveId" clId="{B05A0449-F715-49F7-9F6C-54F836E2B9AB}" dt="2023-05-16T08:32:30.626" v="6" actId="165"/>
          <ac:spMkLst>
            <pc:docMk/>
            <pc:sldMk cId="1310239017" sldId="285"/>
            <ac:spMk id="7" creationId="{EF318B8F-A0B6-6AE2-7A5C-608A05FB5076}"/>
          </ac:spMkLst>
        </pc:spChg>
        <pc:spChg chg="mod topLvl">
          <ac:chgData name="冨澤 聡史" userId="b041c375b49a7185" providerId="LiveId" clId="{B05A0449-F715-49F7-9F6C-54F836E2B9AB}" dt="2023-05-16T08:32:30.626" v="6" actId="165"/>
          <ac:spMkLst>
            <pc:docMk/>
            <pc:sldMk cId="1310239017" sldId="285"/>
            <ac:spMk id="8" creationId="{F2A76106-71F0-4F7A-7AE7-12D70E93A76D}"/>
          </ac:spMkLst>
        </pc:spChg>
        <pc:spChg chg="mod topLvl">
          <ac:chgData name="冨澤 聡史" userId="b041c375b49a7185" providerId="LiveId" clId="{B05A0449-F715-49F7-9F6C-54F836E2B9AB}" dt="2023-05-16T08:32:30.626" v="6" actId="165"/>
          <ac:spMkLst>
            <pc:docMk/>
            <pc:sldMk cId="1310239017" sldId="285"/>
            <ac:spMk id="10" creationId="{5636624B-DE2F-F5F5-0427-FCABE1DE3B50}"/>
          </ac:spMkLst>
        </pc:spChg>
        <pc:spChg chg="mod topLvl">
          <ac:chgData name="冨澤 聡史" userId="b041c375b49a7185" providerId="LiveId" clId="{B05A0449-F715-49F7-9F6C-54F836E2B9AB}" dt="2023-05-16T08:32:30.626" v="6" actId="165"/>
          <ac:spMkLst>
            <pc:docMk/>
            <pc:sldMk cId="1310239017" sldId="285"/>
            <ac:spMk id="11" creationId="{49F32987-95FA-2CC6-9598-6B769610802F}"/>
          </ac:spMkLst>
        </pc:spChg>
        <pc:spChg chg="mod topLvl">
          <ac:chgData name="冨澤 聡史" userId="b041c375b49a7185" providerId="LiveId" clId="{B05A0449-F715-49F7-9F6C-54F836E2B9AB}" dt="2023-05-16T08:32:30.626" v="6" actId="165"/>
          <ac:spMkLst>
            <pc:docMk/>
            <pc:sldMk cId="1310239017" sldId="285"/>
            <ac:spMk id="12" creationId="{98088F1B-2963-E073-40BD-24B54B7FD629}"/>
          </ac:spMkLst>
        </pc:spChg>
        <pc:spChg chg="mod topLvl">
          <ac:chgData name="冨澤 聡史" userId="b041c375b49a7185" providerId="LiveId" clId="{B05A0449-F715-49F7-9F6C-54F836E2B9AB}" dt="2023-05-16T08:32:30.626" v="6" actId="165"/>
          <ac:spMkLst>
            <pc:docMk/>
            <pc:sldMk cId="1310239017" sldId="285"/>
            <ac:spMk id="13" creationId="{2636BDBC-9D38-EED8-FFF9-2888614264B8}"/>
          </ac:spMkLst>
        </pc:spChg>
        <pc:spChg chg="mod topLvl">
          <ac:chgData name="冨澤 聡史" userId="b041c375b49a7185" providerId="LiveId" clId="{B05A0449-F715-49F7-9F6C-54F836E2B9AB}" dt="2023-05-16T08:32:30.626" v="6" actId="165"/>
          <ac:spMkLst>
            <pc:docMk/>
            <pc:sldMk cId="1310239017" sldId="285"/>
            <ac:spMk id="14" creationId="{803EA0AB-3C17-1882-A108-262B0A076D40}"/>
          </ac:spMkLst>
        </pc:spChg>
        <pc:spChg chg="mod topLvl">
          <ac:chgData name="冨澤 聡史" userId="b041c375b49a7185" providerId="LiveId" clId="{B05A0449-F715-49F7-9F6C-54F836E2B9AB}" dt="2023-05-16T08:32:30.626" v="6" actId="165"/>
          <ac:spMkLst>
            <pc:docMk/>
            <pc:sldMk cId="1310239017" sldId="285"/>
            <ac:spMk id="15" creationId="{3DC367C3-E30E-9462-7FAB-69AA74D92FA4}"/>
          </ac:spMkLst>
        </pc:spChg>
        <pc:spChg chg="mod topLvl">
          <ac:chgData name="冨澤 聡史" userId="b041c375b49a7185" providerId="LiveId" clId="{B05A0449-F715-49F7-9F6C-54F836E2B9AB}" dt="2023-05-16T08:32:30.626" v="6" actId="165"/>
          <ac:spMkLst>
            <pc:docMk/>
            <pc:sldMk cId="1310239017" sldId="285"/>
            <ac:spMk id="16" creationId="{C87A815A-1300-C2CF-4380-A6F5860B4F0D}"/>
          </ac:spMkLst>
        </pc:spChg>
        <pc:spChg chg="mod topLvl">
          <ac:chgData name="冨澤 聡史" userId="b041c375b49a7185" providerId="LiveId" clId="{B05A0449-F715-49F7-9F6C-54F836E2B9AB}" dt="2023-05-16T08:31:28.211" v="0" actId="165"/>
          <ac:spMkLst>
            <pc:docMk/>
            <pc:sldMk cId="1310239017" sldId="285"/>
            <ac:spMk id="18" creationId="{89F365E8-2438-8240-5B8E-D50A1721AF6D}"/>
          </ac:spMkLst>
        </pc:spChg>
        <pc:spChg chg="mod topLvl">
          <ac:chgData name="冨澤 聡史" userId="b041c375b49a7185" providerId="LiveId" clId="{B05A0449-F715-49F7-9F6C-54F836E2B9AB}" dt="2023-05-16T08:31:49.443" v="2" actId="14100"/>
          <ac:spMkLst>
            <pc:docMk/>
            <pc:sldMk cId="1310239017" sldId="285"/>
            <ac:spMk id="24" creationId="{DF378853-7EC1-68B3-7664-C7DBC3895B1B}"/>
          </ac:spMkLst>
        </pc:spChg>
        <pc:spChg chg="mod topLvl">
          <ac:chgData name="冨澤 聡史" userId="b041c375b49a7185" providerId="LiveId" clId="{B05A0449-F715-49F7-9F6C-54F836E2B9AB}" dt="2023-05-16T08:31:28.211" v="0" actId="165"/>
          <ac:spMkLst>
            <pc:docMk/>
            <pc:sldMk cId="1310239017" sldId="285"/>
            <ac:spMk id="26" creationId="{8BAD687B-E674-EBA3-5F08-300C3EE0971E}"/>
          </ac:spMkLst>
        </pc:spChg>
        <pc:spChg chg="mod topLvl">
          <ac:chgData name="冨澤 聡史" userId="b041c375b49a7185" providerId="LiveId" clId="{B05A0449-F715-49F7-9F6C-54F836E2B9AB}" dt="2023-05-16T08:31:28.211" v="0" actId="165"/>
          <ac:spMkLst>
            <pc:docMk/>
            <pc:sldMk cId="1310239017" sldId="285"/>
            <ac:spMk id="27" creationId="{8CD472A0-C19A-F540-D065-FA2BE5C045FE}"/>
          </ac:spMkLst>
        </pc:spChg>
        <pc:spChg chg="mod topLvl">
          <ac:chgData name="冨澤 聡史" userId="b041c375b49a7185" providerId="LiveId" clId="{B05A0449-F715-49F7-9F6C-54F836E2B9AB}" dt="2023-05-16T08:31:28.211" v="0" actId="165"/>
          <ac:spMkLst>
            <pc:docMk/>
            <pc:sldMk cId="1310239017" sldId="285"/>
            <ac:spMk id="28" creationId="{7D33118D-540B-FD87-F5D5-75528B59F413}"/>
          </ac:spMkLst>
        </pc:spChg>
        <pc:spChg chg="mod topLvl">
          <ac:chgData name="冨澤 聡史" userId="b041c375b49a7185" providerId="LiveId" clId="{B05A0449-F715-49F7-9F6C-54F836E2B9AB}" dt="2023-05-16T08:31:28.211" v="0" actId="165"/>
          <ac:spMkLst>
            <pc:docMk/>
            <pc:sldMk cId="1310239017" sldId="285"/>
            <ac:spMk id="29" creationId="{5B907B23-2E5C-268F-003F-AE20A0EA2307}"/>
          </ac:spMkLst>
        </pc:spChg>
        <pc:grpChg chg="del">
          <ac:chgData name="冨澤 聡史" userId="b041c375b49a7185" providerId="LiveId" clId="{B05A0449-F715-49F7-9F6C-54F836E2B9AB}" dt="2023-05-16T08:32:30.626" v="6" actId="165"/>
          <ac:grpSpMkLst>
            <pc:docMk/>
            <pc:sldMk cId="1310239017" sldId="285"/>
            <ac:grpSpMk id="6" creationId="{4C6DEC6E-5805-DF39-BEBB-648469645237}"/>
          </ac:grpSpMkLst>
        </pc:grpChg>
        <pc:grpChg chg="del">
          <ac:chgData name="冨澤 聡史" userId="b041c375b49a7185" providerId="LiveId" clId="{B05A0449-F715-49F7-9F6C-54F836E2B9AB}" dt="2023-05-16T08:31:28.211" v="0" actId="165"/>
          <ac:grpSpMkLst>
            <pc:docMk/>
            <pc:sldMk cId="1310239017" sldId="285"/>
            <ac:grpSpMk id="17" creationId="{873BEBA5-C362-724F-3A1F-B3F6F25FD276}"/>
          </ac:grpSpMkLst>
        </pc:grpChg>
        <pc:graphicFrameChg chg="mod topLvl">
          <ac:chgData name="冨澤 聡史" userId="b041c375b49a7185" providerId="LiveId" clId="{B05A0449-F715-49F7-9F6C-54F836E2B9AB}" dt="2023-05-16T08:33:46.157" v="13" actId="692"/>
          <ac:graphicFrameMkLst>
            <pc:docMk/>
            <pc:sldMk cId="1310239017" sldId="285"/>
            <ac:graphicFrameMk id="9" creationId="{BBE5D406-BC1F-6212-450B-55CC83668D44}"/>
          </ac:graphicFrameMkLst>
        </pc:graphicFrameChg>
        <pc:cxnChg chg="mod topLvl">
          <ac:chgData name="冨澤 聡史" userId="b041c375b49a7185" providerId="LiveId" clId="{B05A0449-F715-49F7-9F6C-54F836E2B9AB}" dt="2023-05-16T08:31:28.211" v="0" actId="165"/>
          <ac:cxnSpMkLst>
            <pc:docMk/>
            <pc:sldMk cId="1310239017" sldId="285"/>
            <ac:cxnSpMk id="19" creationId="{169D1F30-C9D5-5D7F-5AA1-5A2CF13C04C5}"/>
          </ac:cxnSpMkLst>
        </pc:cxnChg>
        <pc:cxnChg chg="mod topLvl">
          <ac:chgData name="冨澤 聡史" userId="b041c375b49a7185" providerId="LiveId" clId="{B05A0449-F715-49F7-9F6C-54F836E2B9AB}" dt="2023-05-16T08:32:00.241" v="3" actId="692"/>
          <ac:cxnSpMkLst>
            <pc:docMk/>
            <pc:sldMk cId="1310239017" sldId="285"/>
            <ac:cxnSpMk id="20" creationId="{770A3327-933F-FD25-C280-D49BA47F9437}"/>
          </ac:cxnSpMkLst>
        </pc:cxnChg>
        <pc:cxnChg chg="mod topLvl">
          <ac:chgData name="冨澤 聡史" userId="b041c375b49a7185" providerId="LiveId" clId="{B05A0449-F715-49F7-9F6C-54F836E2B9AB}" dt="2023-05-16T08:32:19.251" v="5" actId="692"/>
          <ac:cxnSpMkLst>
            <pc:docMk/>
            <pc:sldMk cId="1310239017" sldId="285"/>
            <ac:cxnSpMk id="21" creationId="{18EEB6D3-C78C-8B16-0BC0-4D8EBFA84E44}"/>
          </ac:cxnSpMkLst>
        </pc:cxnChg>
        <pc:cxnChg chg="mod topLvl">
          <ac:chgData name="冨澤 聡史" userId="b041c375b49a7185" providerId="LiveId" clId="{B05A0449-F715-49F7-9F6C-54F836E2B9AB}" dt="2023-05-16T08:32:08.046" v="4" actId="692"/>
          <ac:cxnSpMkLst>
            <pc:docMk/>
            <pc:sldMk cId="1310239017" sldId="285"/>
            <ac:cxnSpMk id="22" creationId="{04936962-4912-55C6-1ABF-BB389D74A1C2}"/>
          </ac:cxnSpMkLst>
        </pc:cxnChg>
        <pc:cxnChg chg="mod topLvl">
          <ac:chgData name="冨澤 聡史" userId="b041c375b49a7185" providerId="LiveId" clId="{B05A0449-F715-49F7-9F6C-54F836E2B9AB}" dt="2023-05-16T08:31:28.211" v="0" actId="165"/>
          <ac:cxnSpMkLst>
            <pc:docMk/>
            <pc:sldMk cId="1310239017" sldId="285"/>
            <ac:cxnSpMk id="23" creationId="{5E0745F3-64E2-4B8B-EE24-47A1ACD9FC1B}"/>
          </ac:cxnSpMkLst>
        </pc:cxnChg>
        <pc:cxnChg chg="mod topLvl">
          <ac:chgData name="冨澤 聡史" userId="b041c375b49a7185" providerId="LiveId" clId="{B05A0449-F715-49F7-9F6C-54F836E2B9AB}" dt="2023-05-16T08:31:28.211" v="0" actId="165"/>
          <ac:cxnSpMkLst>
            <pc:docMk/>
            <pc:sldMk cId="1310239017" sldId="285"/>
            <ac:cxnSpMk id="25" creationId="{CE9EAF12-0D06-086B-C520-DA014F40328C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T-qPCR\SiSEMA3C(Origene)5nM_BxPC3_PCR&#35299;&#26512;_202205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041c375b49a7185/&#12487;&#12473;&#12463;&#12488;&#12483;&#12503;/USB3/RT-qPCR/SEMA3C%20overexpression_MIAPaCa-2_PCR&#35299;&#26512;_2022051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041c375b49a7185/&#12487;&#12473;&#12463;&#12488;&#12483;&#12503;/USB3/sphre%20formation%20assay/202301%20PKCY%20spher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041c375b49a7185/&#12487;&#12473;&#12463;&#12488;&#12483;&#12503;/USB3/vivo/peritoneal%20metastasis/peritoneal%20metastasis%20mode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414954389897491E-2"/>
          <c:y val="4.1050351487680388E-2"/>
          <c:w val="0.89259963341587678"/>
          <c:h val="0.915087137494408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Sheet1!$R$3</c:f>
              <c:strCache>
                <c:ptCount val="1"/>
                <c:pt idx="0">
                  <c:v>BxPC3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Sheet1!$R$16</c:f>
                <c:numCache>
                  <c:formatCode>General</c:formatCode>
                  <c:ptCount val="1"/>
                  <c:pt idx="0">
                    <c:v>5.06567064134886E-2</c:v>
                  </c:pt>
                </c:numCache>
                <c:extLst/>
              </c:numRef>
            </c:plus>
            <c:minus>
              <c:numRef>
                <c:f>Sheet1!$R$16</c:f>
                <c:numCache>
                  <c:formatCode>General</c:formatCode>
                  <c:ptCount val="1"/>
                  <c:pt idx="0">
                    <c:v>5.06567064134886E-2</c:v>
                  </c:pt>
                </c:numCache>
                <c:extLst/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Sheet1!$R$12:$T$12</c:f>
              <c:strCache>
                <c:ptCount val="3"/>
                <c:pt idx="0">
                  <c:v>control siRNA</c:v>
                </c:pt>
                <c:pt idx="1">
                  <c:v>SEMA3C siRNA-1</c:v>
                </c:pt>
                <c:pt idx="2">
                  <c:v>SEMA3C siRNA-2</c:v>
                </c:pt>
              </c:strCache>
              <c:extLst/>
            </c:strRef>
          </c:cat>
          <c:val>
            <c:numRef>
              <c:f>Sheet1!$R$13:$T$13</c:f>
              <c:numCache>
                <c:formatCode>General</c:formatCode>
                <c:ptCount val="3"/>
                <c:pt idx="0">
                  <c:v>1</c:v>
                </c:pt>
                <c:pt idx="1">
                  <c:v>0.17679711852096178</c:v>
                </c:pt>
                <c:pt idx="2">
                  <c:v>0.11242748415134564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831-4619-9821-FBAF240703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7419552"/>
        <c:axId val="307420536"/>
      </c:barChart>
      <c:catAx>
        <c:axId val="3074195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7420536"/>
        <c:crosses val="autoZero"/>
        <c:auto val="1"/>
        <c:lblAlgn val="ctr"/>
        <c:lblOffset val="100"/>
        <c:noMultiLvlLbl val="0"/>
      </c:catAx>
      <c:valAx>
        <c:axId val="307420536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ja-JP"/>
          </a:p>
        </c:txPr>
        <c:crossAx val="30741955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02485333367105"/>
          <c:y val="0.12651189411035968"/>
          <c:w val="0.76151627497601737"/>
          <c:h val="0.746976211779280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'[SEMA3C overexpression_MIAPaCa-2_PCR解析_20220512.xlsx]Vimentin'!$R$3</c:f>
              <c:strCache>
                <c:ptCount val="1"/>
                <c:pt idx="0">
                  <c:v>MIAPaCa-2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'[SEMA3C overexpression_MIAPaCa-2_PCR解析_20220512.xlsx]Vimentin'!$R$16:$U$16</c:f>
                <c:numCache>
                  <c:formatCode>General</c:formatCode>
                  <c:ptCount val="2"/>
                  <c:pt idx="0">
                    <c:v>0.10535300041441703</c:v>
                  </c:pt>
                  <c:pt idx="1">
                    <c:v>4.1806539546886075E-2</c:v>
                  </c:pt>
                </c:numCache>
                <c:extLst/>
              </c:numRef>
            </c:plus>
            <c:minus>
              <c:numRef>
                <c:f>'[SEMA3C overexpression_MIAPaCa-2_PCR解析_20220512.xlsx]Vimentin'!$R$16:$U$16</c:f>
                <c:numCache>
                  <c:formatCode>General</c:formatCode>
                  <c:ptCount val="2"/>
                  <c:pt idx="0">
                    <c:v>0.10535300041441703</c:v>
                  </c:pt>
                  <c:pt idx="1">
                    <c:v>4.1806539546886075E-2</c:v>
                  </c:pt>
                </c:numCache>
                <c:extLst/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'[SEMA3C overexpression_MIAPaCa-2_PCR解析_20220512.xlsx]Vimentin'!$R$12:$U$12</c:f>
              <c:strCache>
                <c:ptCount val="2"/>
                <c:pt idx="0">
                  <c:v>blank</c:v>
                </c:pt>
                <c:pt idx="1">
                  <c:v>0.5</c:v>
                </c:pt>
              </c:strCache>
              <c:extLst/>
            </c:strRef>
          </c:cat>
          <c:val>
            <c:numRef>
              <c:f>'[SEMA3C overexpression_MIAPaCa-2_PCR解析_20220512.xlsx]Vimentin'!$R$13:$U$13</c:f>
              <c:numCache>
                <c:formatCode>General</c:formatCode>
                <c:ptCount val="2"/>
                <c:pt idx="0">
                  <c:v>1</c:v>
                </c:pt>
                <c:pt idx="1">
                  <c:v>4.9567689087912035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BF7-4382-9067-91859F28C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7419552"/>
        <c:axId val="307420536"/>
      </c:barChart>
      <c:catAx>
        <c:axId val="3074195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7420536"/>
        <c:crosses val="autoZero"/>
        <c:auto val="1"/>
        <c:lblAlgn val="ctr"/>
        <c:lblOffset val="100"/>
        <c:noMultiLvlLbl val="0"/>
      </c:catAx>
      <c:valAx>
        <c:axId val="307420536"/>
        <c:scaling>
          <c:orientation val="minMax"/>
          <c:max val="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ja-JP"/>
          </a:p>
        </c:txPr>
        <c:crossAx val="30741955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58116850988838"/>
          <c:y val="0.11987725324400118"/>
          <c:w val="0.76866868659262366"/>
          <c:h val="0.7362700428631974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Sheet1!$K$3</c:f>
                <c:numCache>
                  <c:formatCode>General</c:formatCode>
                  <c:ptCount val="1"/>
                  <c:pt idx="0">
                    <c:v>6.160397683377615E-2</c:v>
                  </c:pt>
                </c:numCache>
              </c:numRef>
            </c:plus>
            <c:minus>
              <c:numRef>
                <c:f>Sheet1!$K$3</c:f>
                <c:numCache>
                  <c:formatCode>General</c:formatCode>
                  <c:ptCount val="1"/>
                  <c:pt idx="0">
                    <c:v>6.160397683377615E-2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Sheet1!$J$2:$J$3</c:f>
              <c:numCache>
                <c:formatCode>General</c:formatCode>
                <c:ptCount val="2"/>
                <c:pt idx="0">
                  <c:v>0.99999936983952376</c:v>
                </c:pt>
                <c:pt idx="1">
                  <c:v>0.30893744504306947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A8-4793-9870-F1B85C861C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3734096"/>
        <c:axId val="593733136"/>
      </c:barChart>
      <c:catAx>
        <c:axId val="59373409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ja-JP"/>
          </a:p>
        </c:txPr>
        <c:crossAx val="593733136"/>
        <c:crosses val="autoZero"/>
        <c:auto val="1"/>
        <c:lblAlgn val="ctr"/>
        <c:lblOffset val="100"/>
        <c:noMultiLvlLbl val="0"/>
      </c:catAx>
      <c:valAx>
        <c:axId val="593733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;\-0.0,;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93734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13648293963254E-2"/>
          <c:y val="0.20106481481481481"/>
          <c:w val="0.90286351706036749"/>
          <c:h val="0.691535797608632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'[202301 PKCY sphere.xlsx]Sheet1'!$K$2:$K$4</c:f>
                <c:numCache>
                  <c:formatCode>General</c:formatCode>
                  <c:ptCount val="3"/>
                  <c:pt idx="0">
                    <c:v>1.996805822955106</c:v>
                  </c:pt>
                  <c:pt idx="1">
                    <c:v>3.5014558032637932</c:v>
                  </c:pt>
                </c:numCache>
              </c:numRef>
            </c:plus>
            <c:minus>
              <c:numRef>
                <c:f>'[202301 PKCY sphere.xlsx]Sheet1'!$K$2:$K$4</c:f>
                <c:numCache>
                  <c:formatCode>General</c:formatCode>
                  <c:ptCount val="3"/>
                  <c:pt idx="0">
                    <c:v>1.996805822955106</c:v>
                  </c:pt>
                  <c:pt idx="1">
                    <c:v>3.5014558032637932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'[202301 PKCY sphere.xlsx]Sheet1'!$F$2:$F$3</c:f>
              <c:strCache>
                <c:ptCount val="2"/>
                <c:pt idx="0">
                  <c:v>Control shRNA</c:v>
                </c:pt>
                <c:pt idx="1">
                  <c:v>SEMA3C shRNA</c:v>
                </c:pt>
              </c:strCache>
            </c:strRef>
          </c:cat>
          <c:val>
            <c:numRef>
              <c:f>'[202301 PKCY sphere.xlsx]Sheet1'!$I$2:$I$3</c:f>
              <c:numCache>
                <c:formatCode>General</c:formatCode>
                <c:ptCount val="2"/>
                <c:pt idx="0">
                  <c:v>50</c:v>
                </c:pt>
                <c:pt idx="1">
                  <c:v>24.675324675324674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1E-49E5-8B8C-3637F9522A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1480272"/>
        <c:axId val="501477072"/>
      </c:barChart>
      <c:catAx>
        <c:axId val="501480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ja-JP"/>
          </a:p>
        </c:txPr>
        <c:crossAx val="501477072"/>
        <c:crosses val="autoZero"/>
        <c:auto val="1"/>
        <c:lblAlgn val="ctr"/>
        <c:lblOffset val="100"/>
        <c:noMultiLvlLbl val="0"/>
      </c:catAx>
      <c:valAx>
        <c:axId val="501477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01480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39962595996975"/>
          <c:y val="5.0925925925925923E-2"/>
          <c:w val="0.85460785484063506"/>
          <c:h val="0.89814814814814814"/>
        </c:manualLayout>
      </c:layout>
      <c:lineChart>
        <c:grouping val="standard"/>
        <c:varyColors val="0"/>
        <c:ser>
          <c:idx val="0"/>
          <c:order val="0"/>
          <c:tx>
            <c:strRef>
              <c:f>'[peritoneal metastasis model.xlsx]BW average'!$A$2</c:f>
              <c:strCache>
                <c:ptCount val="1"/>
                <c:pt idx="0">
                  <c:v>shc GnP-</c:v>
                </c:pt>
              </c:strCache>
            </c:strRef>
          </c:tx>
          <c:spPr>
            <a:ln w="19050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'[peritoneal metastasis model.xlsx]BW average'!$B$20:$F$20</c:f>
                <c:numCache>
                  <c:formatCode>General</c:formatCode>
                  <c:ptCount val="5"/>
                  <c:pt idx="0">
                    <c:v>0.40824829046386307</c:v>
                  </c:pt>
                  <c:pt idx="1">
                    <c:v>0.70710678118654746</c:v>
                  </c:pt>
                  <c:pt idx="2">
                    <c:v>0.70710678118654746</c:v>
                  </c:pt>
                  <c:pt idx="3">
                    <c:v>0.9574271077563381</c:v>
                  </c:pt>
                  <c:pt idx="4">
                    <c:v>1.5478479684172259</c:v>
                  </c:pt>
                </c:numCache>
              </c:numRef>
            </c:plus>
            <c:minus>
              <c:numRef>
                <c:f>'[peritoneal metastasis model.xlsx]BW average'!$B$20:$F$20</c:f>
                <c:numCache>
                  <c:formatCode>General</c:formatCode>
                  <c:ptCount val="5"/>
                  <c:pt idx="0">
                    <c:v>0.40824829046386307</c:v>
                  </c:pt>
                  <c:pt idx="1">
                    <c:v>0.70710678118654746</c:v>
                  </c:pt>
                  <c:pt idx="2">
                    <c:v>0.70710678118654746</c:v>
                  </c:pt>
                  <c:pt idx="3">
                    <c:v>0.9574271077563381</c:v>
                  </c:pt>
                  <c:pt idx="4">
                    <c:v>1.5478479684172259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'[peritoneal metastasis model.xlsx]BW average'!$B$1:$F$1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7</c:v>
                </c:pt>
                <c:pt idx="3">
                  <c:v>14</c:v>
                </c:pt>
                <c:pt idx="4">
                  <c:v>21</c:v>
                </c:pt>
              </c:numCache>
            </c:numRef>
          </c:cat>
          <c:val>
            <c:numRef>
              <c:f>'[peritoneal metastasis model.xlsx]BW average'!$B$2:$F$2</c:f>
              <c:numCache>
                <c:formatCode>General</c:formatCode>
                <c:ptCount val="5"/>
                <c:pt idx="0">
                  <c:v>25.75</c:v>
                </c:pt>
                <c:pt idx="1">
                  <c:v>27.75</c:v>
                </c:pt>
                <c:pt idx="2">
                  <c:v>28.25</c:v>
                </c:pt>
                <c:pt idx="3">
                  <c:v>27.25</c:v>
                </c:pt>
                <c:pt idx="4">
                  <c:v>32.75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95-40E0-8BEB-0F3DEAA40238}"/>
            </c:ext>
          </c:extLst>
        </c:ser>
        <c:ser>
          <c:idx val="1"/>
          <c:order val="1"/>
          <c:tx>
            <c:strRef>
              <c:f>'[peritoneal metastasis model.xlsx]BW average'!$A$3</c:f>
              <c:strCache>
                <c:ptCount val="1"/>
                <c:pt idx="0">
                  <c:v>shc GnP+</c:v>
                </c:pt>
              </c:strCache>
            </c:strRef>
          </c:tx>
          <c:spPr>
            <a:ln w="28575" cap="rnd">
              <a:solidFill>
                <a:srgbClr val="FFC000">
                  <a:alpha val="50000"/>
                </a:srgbClr>
              </a:solidFill>
              <a:prstDash val="dashDot"/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'[peritoneal metastasis model.xlsx]BW average'!$B$20:$F$20</c:f>
                <c:numCache>
                  <c:formatCode>General</c:formatCode>
                  <c:ptCount val="5"/>
                  <c:pt idx="0">
                    <c:v>0.40824829046386307</c:v>
                  </c:pt>
                  <c:pt idx="1">
                    <c:v>0.70710678118654746</c:v>
                  </c:pt>
                  <c:pt idx="2">
                    <c:v>0.70710678118654746</c:v>
                  </c:pt>
                  <c:pt idx="3">
                    <c:v>0.9574271077563381</c:v>
                  </c:pt>
                  <c:pt idx="4">
                    <c:v>1.5478479684172259</c:v>
                  </c:pt>
                </c:numCache>
              </c:numRef>
            </c:plus>
            <c:minus>
              <c:numRef>
                <c:f>'[peritoneal metastasis model.xlsx]BW average'!$B$20:$F$20</c:f>
                <c:numCache>
                  <c:formatCode>General</c:formatCode>
                  <c:ptCount val="5"/>
                  <c:pt idx="0">
                    <c:v>0.40824829046386307</c:v>
                  </c:pt>
                  <c:pt idx="1">
                    <c:v>0.70710678118654746</c:v>
                  </c:pt>
                  <c:pt idx="2">
                    <c:v>0.70710678118654746</c:v>
                  </c:pt>
                  <c:pt idx="3">
                    <c:v>0.9574271077563381</c:v>
                  </c:pt>
                  <c:pt idx="4">
                    <c:v>1.5478479684172259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'[peritoneal metastasis model.xlsx]BW average'!$B$1:$F$1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7</c:v>
                </c:pt>
                <c:pt idx="3">
                  <c:v>14</c:v>
                </c:pt>
                <c:pt idx="4">
                  <c:v>21</c:v>
                </c:pt>
              </c:numCache>
            </c:numRef>
          </c:cat>
          <c:val>
            <c:numRef>
              <c:f>'[peritoneal metastasis model.xlsx]BW average'!$B$3:$F$3</c:f>
              <c:numCache>
                <c:formatCode>General</c:formatCode>
                <c:ptCount val="5"/>
                <c:pt idx="0">
                  <c:v>27</c:v>
                </c:pt>
                <c:pt idx="1">
                  <c:v>28</c:v>
                </c:pt>
                <c:pt idx="2">
                  <c:v>28</c:v>
                </c:pt>
                <c:pt idx="3">
                  <c:v>27.5</c:v>
                </c:pt>
                <c:pt idx="4">
                  <c:v>27.25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95-40E0-8BEB-0F3DEAA40238}"/>
            </c:ext>
          </c:extLst>
        </c:ser>
        <c:ser>
          <c:idx val="2"/>
          <c:order val="2"/>
          <c:tx>
            <c:strRef>
              <c:f>'[peritoneal metastasis model.xlsx]BW average'!$A$4</c:f>
              <c:strCache>
                <c:ptCount val="1"/>
                <c:pt idx="0">
                  <c:v>sh1 GnP-</c:v>
                </c:pt>
              </c:strCache>
            </c:strRef>
          </c:tx>
          <c:spPr>
            <a:ln w="19050" cap="rnd">
              <a:solidFill>
                <a:srgbClr val="FF0000">
                  <a:alpha val="50000"/>
                </a:srgbClr>
              </a:solidFill>
              <a:prstDash val="sysDot"/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'[peritoneal metastasis model.xlsx]BW average'!$B$21:$F$21</c:f>
                <c:numCache>
                  <c:formatCode>General</c:formatCode>
                  <c:ptCount val="5"/>
                  <c:pt idx="0">
                    <c:v>0.40824829046386307</c:v>
                  </c:pt>
                  <c:pt idx="1">
                    <c:v>0.64549722436790291</c:v>
                  </c:pt>
                  <c:pt idx="2">
                    <c:v>0.86602540378443871</c:v>
                  </c:pt>
                  <c:pt idx="3">
                    <c:v>0.70710678118654746</c:v>
                  </c:pt>
                  <c:pt idx="4">
                    <c:v>1.1086778913041726</c:v>
                  </c:pt>
                </c:numCache>
              </c:numRef>
            </c:plus>
            <c:minus>
              <c:numRef>
                <c:f>'[peritoneal metastasis model.xlsx]BW average'!$B$21:$F$21</c:f>
                <c:numCache>
                  <c:formatCode>General</c:formatCode>
                  <c:ptCount val="5"/>
                  <c:pt idx="0">
                    <c:v>0.40824829046386307</c:v>
                  </c:pt>
                  <c:pt idx="1">
                    <c:v>0.64549722436790291</c:v>
                  </c:pt>
                  <c:pt idx="2">
                    <c:v>0.86602540378443871</c:v>
                  </c:pt>
                  <c:pt idx="3">
                    <c:v>0.70710678118654746</c:v>
                  </c:pt>
                  <c:pt idx="4">
                    <c:v>1.1086778913041726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'[peritoneal metastasis model.xlsx]BW average'!$B$1:$F$1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7</c:v>
                </c:pt>
                <c:pt idx="3">
                  <c:v>14</c:v>
                </c:pt>
                <c:pt idx="4">
                  <c:v>21</c:v>
                </c:pt>
              </c:numCache>
            </c:numRef>
          </c:cat>
          <c:val>
            <c:numRef>
              <c:f>'[peritoneal metastasis model.xlsx]BW average'!$B$4:$F$4</c:f>
              <c:numCache>
                <c:formatCode>General</c:formatCode>
                <c:ptCount val="5"/>
                <c:pt idx="0">
                  <c:v>28</c:v>
                </c:pt>
                <c:pt idx="1">
                  <c:v>28.5</c:v>
                </c:pt>
                <c:pt idx="2">
                  <c:v>28.5</c:v>
                </c:pt>
                <c:pt idx="3">
                  <c:v>28</c:v>
                </c:pt>
                <c:pt idx="4">
                  <c:v>26.75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595-40E0-8BEB-0F3DEAA40238}"/>
            </c:ext>
          </c:extLst>
        </c:ser>
        <c:ser>
          <c:idx val="3"/>
          <c:order val="3"/>
          <c:tx>
            <c:strRef>
              <c:f>'[peritoneal metastasis model.xlsx]BW average'!$A$5</c:f>
              <c:strCache>
                <c:ptCount val="1"/>
                <c:pt idx="0">
                  <c:v>sh1 GnP+</c:v>
                </c:pt>
              </c:strCache>
            </c:strRef>
          </c:tx>
          <c:spPr>
            <a:ln w="19050" cap="rnd">
              <a:solidFill>
                <a:srgbClr val="00B050">
                  <a:alpha val="50000"/>
                </a:srgbClr>
              </a:solidFill>
              <a:prstDash val="dash"/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'[peritoneal metastasis model.xlsx]BW average'!$B$22:$F$22</c:f>
                <c:numCache>
                  <c:formatCode>General</c:formatCode>
                  <c:ptCount val="5"/>
                  <c:pt idx="0">
                    <c:v>0.25</c:v>
                  </c:pt>
                  <c:pt idx="1">
                    <c:v>0</c:v>
                  </c:pt>
                  <c:pt idx="2">
                    <c:v>0.28867513459481292</c:v>
                  </c:pt>
                  <c:pt idx="3">
                    <c:v>0.47871355387816905</c:v>
                  </c:pt>
                  <c:pt idx="4">
                    <c:v>1.8484227510682363</c:v>
                  </c:pt>
                </c:numCache>
              </c:numRef>
            </c:plus>
            <c:minus>
              <c:numRef>
                <c:f>'[peritoneal metastasis model.xlsx]BW average'!$B$22:$F$22</c:f>
                <c:numCache>
                  <c:formatCode>General</c:formatCode>
                  <c:ptCount val="5"/>
                  <c:pt idx="0">
                    <c:v>0.25</c:v>
                  </c:pt>
                  <c:pt idx="1">
                    <c:v>0</c:v>
                  </c:pt>
                  <c:pt idx="2">
                    <c:v>0.28867513459481292</c:v>
                  </c:pt>
                  <c:pt idx="3">
                    <c:v>0.47871355387816905</c:v>
                  </c:pt>
                  <c:pt idx="4">
                    <c:v>1.8484227510682363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'[peritoneal metastasis model.xlsx]BW average'!$B$1:$F$1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7</c:v>
                </c:pt>
                <c:pt idx="3">
                  <c:v>14</c:v>
                </c:pt>
                <c:pt idx="4">
                  <c:v>21</c:v>
                </c:pt>
              </c:numCache>
            </c:numRef>
          </c:cat>
          <c:val>
            <c:numRef>
              <c:f>'[peritoneal metastasis model.xlsx]BW average'!$B$5:$F$5</c:f>
              <c:numCache>
                <c:formatCode>General</c:formatCode>
                <c:ptCount val="5"/>
                <c:pt idx="0">
                  <c:v>26.75</c:v>
                </c:pt>
                <c:pt idx="1">
                  <c:v>28</c:v>
                </c:pt>
                <c:pt idx="2">
                  <c:v>27.5</c:v>
                </c:pt>
                <c:pt idx="3">
                  <c:v>27.25</c:v>
                </c:pt>
                <c:pt idx="4">
                  <c:v>26.5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595-40E0-8BEB-0F3DEAA402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1353808"/>
        <c:axId val="461354768"/>
      </c:lineChart>
      <c:dateAx>
        <c:axId val="461353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ja-JP"/>
          </a:p>
        </c:txPr>
        <c:crossAx val="461354768"/>
        <c:crosses val="autoZero"/>
        <c:auto val="0"/>
        <c:lblOffset val="100"/>
        <c:baseTimeUnit val="days"/>
        <c:majorUnit val="5"/>
        <c:majorTimeUnit val="days"/>
      </c:dateAx>
      <c:valAx>
        <c:axId val="461354768"/>
        <c:scaling>
          <c:orientation val="minMax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61353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4C806-5195-2846-BF75-4D65C44505F5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971675" y="1143000"/>
            <a:ext cx="2914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95895-7063-C948-BA8E-02343F3B5C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476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2307C6-ABCA-F247-BB41-A66A289F1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22" y="1122363"/>
            <a:ext cx="4860131" cy="2387600"/>
          </a:xfrm>
        </p:spPr>
        <p:txBody>
          <a:bodyPr anchor="b"/>
          <a:lstStyle>
            <a:lvl1pPr algn="ctr">
              <a:defRPr sz="318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416AAC4-5D96-6543-8D5B-E44BD3039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22" y="3602038"/>
            <a:ext cx="4860131" cy="1655762"/>
          </a:xfrm>
        </p:spPr>
        <p:txBody>
          <a:bodyPr/>
          <a:lstStyle>
            <a:lvl1pPr marL="0" indent="0" algn="ctr">
              <a:buNone/>
              <a:defRPr sz="1276"/>
            </a:lvl1pPr>
            <a:lvl2pPr marL="243002" indent="0" algn="ctr">
              <a:buNone/>
              <a:defRPr sz="1063"/>
            </a:lvl2pPr>
            <a:lvl3pPr marL="486004" indent="0" algn="ctr">
              <a:buNone/>
              <a:defRPr sz="957"/>
            </a:lvl3pPr>
            <a:lvl4pPr marL="729005" indent="0" algn="ctr">
              <a:buNone/>
              <a:defRPr sz="850"/>
            </a:lvl4pPr>
            <a:lvl5pPr marL="972007" indent="0" algn="ctr">
              <a:buNone/>
              <a:defRPr sz="850"/>
            </a:lvl5pPr>
            <a:lvl6pPr marL="1215009" indent="0" algn="ctr">
              <a:buNone/>
              <a:defRPr sz="850"/>
            </a:lvl6pPr>
            <a:lvl7pPr marL="1458011" indent="0" algn="ctr">
              <a:buNone/>
              <a:defRPr sz="850"/>
            </a:lvl7pPr>
            <a:lvl8pPr marL="1701013" indent="0" algn="ctr">
              <a:buNone/>
              <a:defRPr sz="850"/>
            </a:lvl8pPr>
            <a:lvl9pPr marL="1944014" indent="0" algn="ctr">
              <a:buNone/>
              <a:defRPr sz="85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9D8891-9BC5-AA41-B50D-DA43616FA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86BB2B-59F4-324E-92A8-F71D772BF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A202E1D-F50F-1F4A-8E62-55D12C6A7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86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3BB02E-1F82-2047-B3F4-164A4D520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892969F-8F36-4F47-A3AA-6028016B8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38181F-362C-3C42-8210-C0B0644CF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60D074-8918-B646-AB68-3EC9A5776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80217C-220E-F04E-B468-AB28329D3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60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37DEF0E-75C1-E04C-9243-995C40BA16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637375" y="365125"/>
            <a:ext cx="1397288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6690C10-F7F8-DD45-A6E5-A9FFA290E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5512" y="365125"/>
            <a:ext cx="4110861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41804E-4AB7-1040-973D-880572601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7E8607E-882B-194A-952F-0D143AA8D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66400E-8652-3E41-816E-E3719265A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630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D32348-6FBF-B745-BDFF-5D9B6E87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69D5F0-10CD-1448-914F-16BED22D4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B9CFA7-BEE3-494B-A743-808F9347B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92C9146-40E5-8443-9CE1-283A68CB8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9BE22A-AA18-1342-8FB2-F96951E3A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5165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31DC33-F387-E149-9F9B-89F963C67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37" y="1709739"/>
            <a:ext cx="5589151" cy="2852737"/>
          </a:xfrm>
        </p:spPr>
        <p:txBody>
          <a:bodyPr anchor="b"/>
          <a:lstStyle>
            <a:lvl1pPr>
              <a:defRPr sz="318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DAC870E-2B2D-7741-869F-A1C9CFD37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137" y="4589464"/>
            <a:ext cx="5589151" cy="1500187"/>
          </a:xfrm>
        </p:spPr>
        <p:txBody>
          <a:bodyPr/>
          <a:lstStyle>
            <a:lvl1pPr marL="0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1pPr>
            <a:lvl2pPr marL="243002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2pPr>
            <a:lvl3pPr marL="486004" indent="0">
              <a:buNone/>
              <a:defRPr sz="957">
                <a:solidFill>
                  <a:schemeClr val="tx1">
                    <a:tint val="75000"/>
                  </a:schemeClr>
                </a:solidFill>
              </a:defRPr>
            </a:lvl3pPr>
            <a:lvl4pPr marL="729005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4pPr>
            <a:lvl5pPr marL="972007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5pPr>
            <a:lvl6pPr marL="1215009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6pPr>
            <a:lvl7pPr marL="145801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7pPr>
            <a:lvl8pPr marL="1701013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8pPr>
            <a:lvl9pPr marL="1944014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E4998D-733D-8E4A-8BDA-B5B9DFA6A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669DFB-EFA8-7247-8642-D6B5105F3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7C4B03-BD6D-8F4E-9F41-6E09C6772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383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D27BAF-B822-5044-B1C3-3A09B4057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1F966B-3D47-0941-9DFF-6170D6060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5512" y="1825625"/>
            <a:ext cx="2754074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5365A12-DAEF-6943-87AD-1D1DEB739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80589" y="1825625"/>
            <a:ext cx="2754074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FAACBA6-A2C1-1047-A968-2D3E3F652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497CBE8-F6BF-8F4C-84B0-4A735BB24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27FB96-4A41-6B45-B1A6-A3DF9E4F6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0685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B1ABB6-8F99-024E-BD00-6575628C8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56" y="365126"/>
            <a:ext cx="5589151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04645A-2E62-394B-BF88-0C3B8C3E6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56" y="1681163"/>
            <a:ext cx="2741418" cy="823912"/>
          </a:xfrm>
        </p:spPr>
        <p:txBody>
          <a:bodyPr anchor="b"/>
          <a:lstStyle>
            <a:lvl1pPr marL="0" indent="0">
              <a:buNone/>
              <a:defRPr sz="1276" b="1"/>
            </a:lvl1pPr>
            <a:lvl2pPr marL="243002" indent="0">
              <a:buNone/>
              <a:defRPr sz="1063" b="1"/>
            </a:lvl2pPr>
            <a:lvl3pPr marL="486004" indent="0">
              <a:buNone/>
              <a:defRPr sz="957" b="1"/>
            </a:lvl3pPr>
            <a:lvl4pPr marL="729005" indent="0">
              <a:buNone/>
              <a:defRPr sz="850" b="1"/>
            </a:lvl4pPr>
            <a:lvl5pPr marL="972007" indent="0">
              <a:buNone/>
              <a:defRPr sz="850" b="1"/>
            </a:lvl5pPr>
            <a:lvl6pPr marL="1215009" indent="0">
              <a:buNone/>
              <a:defRPr sz="850" b="1"/>
            </a:lvl6pPr>
            <a:lvl7pPr marL="1458011" indent="0">
              <a:buNone/>
              <a:defRPr sz="850" b="1"/>
            </a:lvl7pPr>
            <a:lvl8pPr marL="1701013" indent="0">
              <a:buNone/>
              <a:defRPr sz="850" b="1"/>
            </a:lvl8pPr>
            <a:lvl9pPr marL="1944014" indent="0">
              <a:buNone/>
              <a:defRPr sz="85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8A6D7E7-781F-E347-B42B-F2B5594CB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356" y="2505075"/>
            <a:ext cx="274141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BA13EBB-C59B-594F-8875-E28C12CAFA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280589" y="1681163"/>
            <a:ext cx="2754918" cy="823912"/>
          </a:xfrm>
        </p:spPr>
        <p:txBody>
          <a:bodyPr anchor="b"/>
          <a:lstStyle>
            <a:lvl1pPr marL="0" indent="0">
              <a:buNone/>
              <a:defRPr sz="1276" b="1"/>
            </a:lvl1pPr>
            <a:lvl2pPr marL="243002" indent="0">
              <a:buNone/>
              <a:defRPr sz="1063" b="1"/>
            </a:lvl2pPr>
            <a:lvl3pPr marL="486004" indent="0">
              <a:buNone/>
              <a:defRPr sz="957" b="1"/>
            </a:lvl3pPr>
            <a:lvl4pPr marL="729005" indent="0">
              <a:buNone/>
              <a:defRPr sz="850" b="1"/>
            </a:lvl4pPr>
            <a:lvl5pPr marL="972007" indent="0">
              <a:buNone/>
              <a:defRPr sz="850" b="1"/>
            </a:lvl5pPr>
            <a:lvl6pPr marL="1215009" indent="0">
              <a:buNone/>
              <a:defRPr sz="850" b="1"/>
            </a:lvl6pPr>
            <a:lvl7pPr marL="1458011" indent="0">
              <a:buNone/>
              <a:defRPr sz="850" b="1"/>
            </a:lvl7pPr>
            <a:lvl8pPr marL="1701013" indent="0">
              <a:buNone/>
              <a:defRPr sz="850" b="1"/>
            </a:lvl8pPr>
            <a:lvl9pPr marL="1944014" indent="0">
              <a:buNone/>
              <a:defRPr sz="85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2D91004-CC85-5A40-8A62-5B029DF6E2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280589" y="2505075"/>
            <a:ext cx="275491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EADC915-318A-5B40-9D95-420CAE5B6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B030FF6-6747-D54E-A86D-C42B85F1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820E50C-39F5-6B4F-A6E2-A0C59E7C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545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E78A69-12A6-2C43-A73E-6C59DB9E5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AE38793-75EE-4E4D-8B92-492765F08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C3C6A49-661B-CC41-817A-A39BB552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694714D-A34B-2545-B218-259F9A1CD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297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5D5456B-2D3A-1849-A9E8-72F7529D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857C320-5C01-EC44-8117-CB83E3425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36583C-B544-6849-88DD-7D93566FF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1183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65AF7F-7955-2B46-B87D-5D916EB5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56" y="457200"/>
            <a:ext cx="2090025" cy="1600200"/>
          </a:xfrm>
        </p:spPr>
        <p:txBody>
          <a:bodyPr anchor="b"/>
          <a:lstStyle>
            <a:lvl1pPr>
              <a:defRPr sz="170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80E974-5D65-4041-804D-4A173307C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4918" y="987426"/>
            <a:ext cx="3280589" cy="4873625"/>
          </a:xfrm>
        </p:spPr>
        <p:txBody>
          <a:bodyPr/>
          <a:lstStyle>
            <a:lvl1pPr>
              <a:defRPr sz="1701"/>
            </a:lvl1pPr>
            <a:lvl2pPr>
              <a:defRPr sz="1488"/>
            </a:lvl2pPr>
            <a:lvl3pPr>
              <a:defRPr sz="1276"/>
            </a:lvl3pPr>
            <a:lvl4pPr>
              <a:defRPr sz="1063"/>
            </a:lvl4pPr>
            <a:lvl5pPr>
              <a:defRPr sz="1063"/>
            </a:lvl5pPr>
            <a:lvl6pPr>
              <a:defRPr sz="1063"/>
            </a:lvl6pPr>
            <a:lvl7pPr>
              <a:defRPr sz="1063"/>
            </a:lvl7pPr>
            <a:lvl8pPr>
              <a:defRPr sz="1063"/>
            </a:lvl8pPr>
            <a:lvl9pPr>
              <a:defRPr sz="10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E8981B-AE43-9743-A174-E312E03A7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56" y="2057400"/>
            <a:ext cx="2090025" cy="3811588"/>
          </a:xfrm>
        </p:spPr>
        <p:txBody>
          <a:bodyPr/>
          <a:lstStyle>
            <a:lvl1pPr marL="0" indent="0">
              <a:buNone/>
              <a:defRPr sz="850"/>
            </a:lvl1pPr>
            <a:lvl2pPr marL="243002" indent="0">
              <a:buNone/>
              <a:defRPr sz="744"/>
            </a:lvl2pPr>
            <a:lvl3pPr marL="486004" indent="0">
              <a:buNone/>
              <a:defRPr sz="638"/>
            </a:lvl3pPr>
            <a:lvl4pPr marL="729005" indent="0">
              <a:buNone/>
              <a:defRPr sz="532"/>
            </a:lvl4pPr>
            <a:lvl5pPr marL="972007" indent="0">
              <a:buNone/>
              <a:defRPr sz="532"/>
            </a:lvl5pPr>
            <a:lvl6pPr marL="1215009" indent="0">
              <a:buNone/>
              <a:defRPr sz="532"/>
            </a:lvl6pPr>
            <a:lvl7pPr marL="1458011" indent="0">
              <a:buNone/>
              <a:defRPr sz="532"/>
            </a:lvl7pPr>
            <a:lvl8pPr marL="1701013" indent="0">
              <a:buNone/>
              <a:defRPr sz="532"/>
            </a:lvl8pPr>
            <a:lvl9pPr marL="1944014" indent="0">
              <a:buNone/>
              <a:defRPr sz="53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A123ED-DE17-AA46-9E8B-63702E5DA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0999345-468D-E949-ABCB-72B4CCF92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B9F69F0-7F5F-A648-AD74-555EDC6FE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537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BA520A-5372-464B-B928-81463913E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56" y="457200"/>
            <a:ext cx="2090025" cy="1600200"/>
          </a:xfrm>
        </p:spPr>
        <p:txBody>
          <a:bodyPr anchor="b"/>
          <a:lstStyle>
            <a:lvl1pPr>
              <a:defRPr sz="170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F8A7CAA-DD1D-4247-A322-448A367571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754918" y="987426"/>
            <a:ext cx="3280589" cy="4873625"/>
          </a:xfrm>
        </p:spPr>
        <p:txBody>
          <a:bodyPr/>
          <a:lstStyle>
            <a:lvl1pPr marL="0" indent="0">
              <a:buNone/>
              <a:defRPr sz="1701"/>
            </a:lvl1pPr>
            <a:lvl2pPr marL="243002" indent="0">
              <a:buNone/>
              <a:defRPr sz="1488"/>
            </a:lvl2pPr>
            <a:lvl3pPr marL="486004" indent="0">
              <a:buNone/>
              <a:defRPr sz="1276"/>
            </a:lvl3pPr>
            <a:lvl4pPr marL="729005" indent="0">
              <a:buNone/>
              <a:defRPr sz="1063"/>
            </a:lvl4pPr>
            <a:lvl5pPr marL="972007" indent="0">
              <a:buNone/>
              <a:defRPr sz="1063"/>
            </a:lvl5pPr>
            <a:lvl6pPr marL="1215009" indent="0">
              <a:buNone/>
              <a:defRPr sz="1063"/>
            </a:lvl6pPr>
            <a:lvl7pPr marL="1458011" indent="0">
              <a:buNone/>
              <a:defRPr sz="1063"/>
            </a:lvl7pPr>
            <a:lvl8pPr marL="1701013" indent="0">
              <a:buNone/>
              <a:defRPr sz="1063"/>
            </a:lvl8pPr>
            <a:lvl9pPr marL="1944014" indent="0">
              <a:buNone/>
              <a:defRPr sz="1063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17B09FE-6C1E-3645-BDBB-641D7F128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56" y="2057400"/>
            <a:ext cx="2090025" cy="3811588"/>
          </a:xfrm>
        </p:spPr>
        <p:txBody>
          <a:bodyPr/>
          <a:lstStyle>
            <a:lvl1pPr marL="0" indent="0">
              <a:buNone/>
              <a:defRPr sz="850"/>
            </a:lvl1pPr>
            <a:lvl2pPr marL="243002" indent="0">
              <a:buNone/>
              <a:defRPr sz="744"/>
            </a:lvl2pPr>
            <a:lvl3pPr marL="486004" indent="0">
              <a:buNone/>
              <a:defRPr sz="638"/>
            </a:lvl3pPr>
            <a:lvl4pPr marL="729005" indent="0">
              <a:buNone/>
              <a:defRPr sz="532"/>
            </a:lvl4pPr>
            <a:lvl5pPr marL="972007" indent="0">
              <a:buNone/>
              <a:defRPr sz="532"/>
            </a:lvl5pPr>
            <a:lvl6pPr marL="1215009" indent="0">
              <a:buNone/>
              <a:defRPr sz="532"/>
            </a:lvl6pPr>
            <a:lvl7pPr marL="1458011" indent="0">
              <a:buNone/>
              <a:defRPr sz="532"/>
            </a:lvl7pPr>
            <a:lvl8pPr marL="1701013" indent="0">
              <a:buNone/>
              <a:defRPr sz="532"/>
            </a:lvl8pPr>
            <a:lvl9pPr marL="1944014" indent="0">
              <a:buNone/>
              <a:defRPr sz="53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AABBF7E-FB1E-DF40-A571-01516C202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6C032BE-3A77-8D47-AF2B-655514530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01C5754-8BDD-7C40-A2EE-3F074D52F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35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BDF197-A54D-3643-A74D-332798D4C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512" y="365126"/>
            <a:ext cx="55891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6091C69-9136-B446-A385-8CFD01941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5512" y="1825625"/>
            <a:ext cx="55891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13C481-3D22-684F-B16B-F30D850C0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5512" y="6356351"/>
            <a:ext cx="1458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5FF18-4D74-AE4B-AC9F-BADCAF08112B}" type="datetimeFigureOut">
              <a:rPr kumimoji="1" lang="ja-JP" altLang="en-US" smtClean="0"/>
              <a:t>2023/5/16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668FBA-BEC3-2D48-AEB7-6C7697FE8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6558" y="6356351"/>
            <a:ext cx="2187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7B0D88-83A5-6F45-8293-C4B9036057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6624" y="6356351"/>
            <a:ext cx="1458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71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86004" rtl="0" eaLnBrk="1" latinLnBrk="0" hangingPunct="1">
        <a:lnSpc>
          <a:spcPct val="90000"/>
        </a:lnSpc>
        <a:spcBef>
          <a:spcPct val="0"/>
        </a:spcBef>
        <a:buNone/>
        <a:defRPr kumimoji="1" sz="23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1501" indent="-121501" algn="l" defTabSz="486004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64503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07505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50506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4pPr>
      <a:lvl5pPr marL="1093508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5pPr>
      <a:lvl6pPr marL="1336510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6pPr>
      <a:lvl7pPr marL="1579512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7pPr>
      <a:lvl8pPr marL="1822514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8pPr>
      <a:lvl9pPr marL="2065515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1pPr>
      <a:lvl2pPr marL="243002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2pPr>
      <a:lvl3pPr marL="486004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3pPr>
      <a:lvl4pPr marL="729005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4pPr>
      <a:lvl5pPr marL="972007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5pPr>
      <a:lvl6pPr marL="1215009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6pPr>
      <a:lvl7pPr marL="1458011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7pPr>
      <a:lvl8pPr marL="1701013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8pPr>
      <a:lvl9pPr marL="1944014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hart" Target="../charts/chart4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7.ti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1">
            <a:extLst>
              <a:ext uri="{FF2B5EF4-FFF2-40B4-BE49-F238E27FC236}">
                <a16:creationId xmlns:a16="http://schemas.microsoft.com/office/drawing/2014/main" id="{4E772B2B-4BF2-06D9-B9EB-48ED65C113BC}"/>
              </a:ext>
            </a:extLst>
          </p:cNvPr>
          <p:cNvSpPr txBox="1"/>
          <p:nvPr/>
        </p:nvSpPr>
        <p:spPr>
          <a:xfrm rot="16200000">
            <a:off x="-346158" y="958381"/>
            <a:ext cx="1308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700" dirty="0"/>
              <a:t>SEMA3C </a:t>
            </a:r>
            <a:r>
              <a:rPr kumimoji="1" lang="en-US" altLang="ja-JP" sz="700" dirty="0"/>
              <a:t>mRNA </a:t>
            </a:r>
          </a:p>
          <a:p>
            <a:pPr algn="ctr"/>
            <a:r>
              <a:rPr kumimoji="1" lang="en-US" altLang="ja-JP" sz="700" dirty="0"/>
              <a:t>relative expression</a:t>
            </a:r>
            <a:endParaRPr kumimoji="1" lang="ja-JP" altLang="en-US" sz="7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D7F4A43-DA3E-23C7-2145-10C2DDBE69D4}"/>
              </a:ext>
            </a:extLst>
          </p:cNvPr>
          <p:cNvSpPr txBox="1"/>
          <p:nvPr/>
        </p:nvSpPr>
        <p:spPr>
          <a:xfrm>
            <a:off x="643416" y="1642272"/>
            <a:ext cx="587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c</a:t>
            </a:r>
            <a:r>
              <a:rPr kumimoji="1" lang="en-US" altLang="ja-JP" sz="700" dirty="0"/>
              <a:t>ontrol</a:t>
            </a:r>
          </a:p>
          <a:p>
            <a:pPr algn="ctr"/>
            <a:r>
              <a:rPr kumimoji="1" lang="en-US" altLang="ja-JP" sz="700" dirty="0"/>
              <a:t>siRNA</a:t>
            </a:r>
            <a:endParaRPr kumimoji="1" lang="ja-JP" altLang="en-US" sz="7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5DE439E-EE95-21C0-B68C-67C77D027802}"/>
              </a:ext>
            </a:extLst>
          </p:cNvPr>
          <p:cNvSpPr txBox="1"/>
          <p:nvPr/>
        </p:nvSpPr>
        <p:spPr>
          <a:xfrm>
            <a:off x="1180058" y="1642272"/>
            <a:ext cx="587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SEMA3C</a:t>
            </a:r>
          </a:p>
          <a:p>
            <a:pPr algn="ctr"/>
            <a:r>
              <a:rPr kumimoji="1" lang="en-US" altLang="ja-JP" sz="700" dirty="0"/>
              <a:t>siRNA1</a:t>
            </a:r>
            <a:endParaRPr kumimoji="1" lang="ja-JP" altLang="en-US" sz="7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B370C16-7D4E-B53B-BE53-680BECB086B5}"/>
              </a:ext>
            </a:extLst>
          </p:cNvPr>
          <p:cNvSpPr txBox="1"/>
          <p:nvPr/>
        </p:nvSpPr>
        <p:spPr>
          <a:xfrm>
            <a:off x="1716699" y="1642272"/>
            <a:ext cx="587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SEMA3C</a:t>
            </a:r>
          </a:p>
          <a:p>
            <a:pPr algn="ctr"/>
            <a:r>
              <a:rPr kumimoji="1" lang="en-US" altLang="ja-JP" sz="700" dirty="0"/>
              <a:t>siRNA2</a:t>
            </a:r>
            <a:endParaRPr kumimoji="1" lang="ja-JP" altLang="en-US" sz="700" dirty="0"/>
          </a:p>
        </p:txBody>
      </p:sp>
      <p:graphicFrame>
        <p:nvGraphicFramePr>
          <p:cNvPr id="8" name="グラフ 7">
            <a:extLst>
              <a:ext uri="{FF2B5EF4-FFF2-40B4-BE49-F238E27FC236}">
                <a16:creationId xmlns:a16="http://schemas.microsoft.com/office/drawing/2014/main" id="{0C844CCE-C783-064E-EED0-2AFDEB228A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6452706"/>
              </p:ext>
            </p:extLst>
          </p:nvPr>
        </p:nvGraphicFramePr>
        <p:xfrm>
          <a:off x="466756" y="481217"/>
          <a:ext cx="1808237" cy="1212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7F7A96-9C90-7D79-9AD7-F216BC096814}"/>
              </a:ext>
            </a:extLst>
          </p:cNvPr>
          <p:cNvSpPr txBox="1"/>
          <p:nvPr/>
        </p:nvSpPr>
        <p:spPr>
          <a:xfrm>
            <a:off x="417294" y="353478"/>
            <a:ext cx="42968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(fold)</a:t>
            </a:r>
            <a:endParaRPr kumimoji="1" lang="ja-JP" altLang="en-US" sz="7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00A6AA-A607-8D41-53A6-B0C4DB0B58D0}"/>
              </a:ext>
            </a:extLst>
          </p:cNvPr>
          <p:cNvSpPr txBox="1"/>
          <p:nvPr/>
        </p:nvSpPr>
        <p:spPr>
          <a:xfrm>
            <a:off x="67706" y="13720"/>
            <a:ext cx="15305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/>
              <a:t>Fig. S1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3224B573-D914-B9F0-F0BA-F1E1015E32F4}"/>
              </a:ext>
            </a:extLst>
          </p:cNvPr>
          <p:cNvSpPr/>
          <p:nvPr/>
        </p:nvSpPr>
        <p:spPr>
          <a:xfrm>
            <a:off x="160402" y="324850"/>
            <a:ext cx="168588" cy="1563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テキスト ボックス 11">
            <a:extLst>
              <a:ext uri="{FF2B5EF4-FFF2-40B4-BE49-F238E27FC236}">
                <a16:creationId xmlns:a16="http://schemas.microsoft.com/office/drawing/2014/main" id="{F7A92652-739A-8256-AE68-86F4FACA4F5A}"/>
              </a:ext>
            </a:extLst>
          </p:cNvPr>
          <p:cNvSpPr txBox="1"/>
          <p:nvPr/>
        </p:nvSpPr>
        <p:spPr>
          <a:xfrm rot="16200000">
            <a:off x="2683278" y="950738"/>
            <a:ext cx="1308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700" dirty="0"/>
              <a:t>SEMA3C </a:t>
            </a:r>
            <a:r>
              <a:rPr kumimoji="1" lang="en-US" altLang="ja-JP" sz="700" dirty="0"/>
              <a:t>mRNA </a:t>
            </a:r>
          </a:p>
          <a:p>
            <a:pPr algn="ctr"/>
            <a:r>
              <a:rPr kumimoji="1" lang="en-US" altLang="ja-JP" sz="700" dirty="0"/>
              <a:t>relative expression</a:t>
            </a:r>
            <a:endParaRPr kumimoji="1" lang="ja-JP" altLang="en-US" sz="700" dirty="0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1E93F9C-5848-8BC3-9E0F-101F83945DB1}"/>
              </a:ext>
            </a:extLst>
          </p:cNvPr>
          <p:cNvSpPr/>
          <p:nvPr/>
        </p:nvSpPr>
        <p:spPr>
          <a:xfrm>
            <a:off x="3159398" y="324850"/>
            <a:ext cx="168588" cy="1563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グラフ 30">
            <a:extLst>
              <a:ext uri="{FF2B5EF4-FFF2-40B4-BE49-F238E27FC236}">
                <a16:creationId xmlns:a16="http://schemas.microsoft.com/office/drawing/2014/main" id="{ED80C6C3-8ED4-A3BE-5DD4-2DBC9EE1DB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1759054"/>
              </p:ext>
            </p:extLst>
          </p:nvPr>
        </p:nvGraphicFramePr>
        <p:xfrm>
          <a:off x="3326773" y="438600"/>
          <a:ext cx="2026277" cy="1355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E7AFDE8-D373-2EB3-DE4D-2703CB6D2052}"/>
              </a:ext>
            </a:extLst>
          </p:cNvPr>
          <p:cNvSpPr txBox="1"/>
          <p:nvPr/>
        </p:nvSpPr>
        <p:spPr>
          <a:xfrm>
            <a:off x="3585910" y="1639938"/>
            <a:ext cx="811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 err="1"/>
              <a:t>pcDNA</a:t>
            </a:r>
            <a:endParaRPr lang="en-US" altLang="ja-JP" sz="700" dirty="0"/>
          </a:p>
          <a:p>
            <a:pPr algn="ctr"/>
            <a:r>
              <a:rPr kumimoji="1" lang="en-US" altLang="ja-JP" sz="700" dirty="0"/>
              <a:t>blank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8D089C3-AAB2-A39F-AAAC-DA5F14C38F69}"/>
              </a:ext>
            </a:extLst>
          </p:cNvPr>
          <p:cNvSpPr txBox="1"/>
          <p:nvPr/>
        </p:nvSpPr>
        <p:spPr>
          <a:xfrm>
            <a:off x="4389304" y="1639938"/>
            <a:ext cx="811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 err="1"/>
              <a:t>pcDNA</a:t>
            </a:r>
            <a:endParaRPr lang="en-US" altLang="ja-JP" sz="700" dirty="0"/>
          </a:p>
          <a:p>
            <a:pPr algn="ctr"/>
            <a:r>
              <a:rPr kumimoji="1" lang="en-US" altLang="ja-JP" sz="700" dirty="0"/>
              <a:t>SEMA3C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CD5A5D7-D3FF-2DA9-0724-BB3FD3180043}"/>
              </a:ext>
            </a:extLst>
          </p:cNvPr>
          <p:cNvSpPr txBox="1"/>
          <p:nvPr/>
        </p:nvSpPr>
        <p:spPr>
          <a:xfrm>
            <a:off x="3400173" y="353478"/>
            <a:ext cx="42968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(fold)</a:t>
            </a:r>
            <a:endParaRPr kumimoji="1" lang="ja-JP" altLang="en-US" sz="7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627D688-2616-EB56-FB70-1DDBADAF4F32}"/>
              </a:ext>
            </a:extLst>
          </p:cNvPr>
          <p:cNvSpPr txBox="1"/>
          <p:nvPr/>
        </p:nvSpPr>
        <p:spPr>
          <a:xfrm>
            <a:off x="1209675" y="257175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b="1" dirty="0"/>
              <a:t>BxPC-3</a:t>
            </a:r>
            <a:endParaRPr kumimoji="1" lang="ja-JP" altLang="en-US" sz="9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FC0428D-B520-1845-6880-D526B46521C8}"/>
              </a:ext>
            </a:extLst>
          </p:cNvPr>
          <p:cNvSpPr txBox="1"/>
          <p:nvPr/>
        </p:nvSpPr>
        <p:spPr>
          <a:xfrm>
            <a:off x="3920548" y="253668"/>
            <a:ext cx="8162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b="1" dirty="0"/>
              <a:t>MIA PaCa-2</a:t>
            </a:r>
            <a:endParaRPr kumimoji="1" lang="ja-JP" altLang="en-US" sz="900" b="1"/>
          </a:p>
        </p:txBody>
      </p:sp>
    </p:spTree>
    <p:extLst>
      <p:ext uri="{BB962C8B-B14F-4D97-AF65-F5344CB8AC3E}">
        <p14:creationId xmlns:p14="http://schemas.microsoft.com/office/powerpoint/2010/main" val="2465162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148FEA4-A3BD-E2A1-FD85-10F73D397E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40" t="7448" r="42897" b="11224"/>
          <a:stretch/>
        </p:blipFill>
        <p:spPr>
          <a:xfrm>
            <a:off x="321001" y="473094"/>
            <a:ext cx="1530563" cy="1469382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9CE508A-6FE6-DCD0-9271-F68B9DCBE898}"/>
              </a:ext>
            </a:extLst>
          </p:cNvPr>
          <p:cNvCxnSpPr>
            <a:cxnSpLocks/>
          </p:cNvCxnSpPr>
          <p:nvPr/>
        </p:nvCxnSpPr>
        <p:spPr>
          <a:xfrm>
            <a:off x="1973046" y="2772783"/>
            <a:ext cx="228600" cy="0"/>
          </a:xfrm>
          <a:prstGeom prst="line">
            <a:avLst/>
          </a:prstGeom>
          <a:ln w="95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EEA10256-872C-3D8A-F9CA-597A08DA9FC9}"/>
              </a:ext>
            </a:extLst>
          </p:cNvPr>
          <p:cNvCxnSpPr>
            <a:cxnSpLocks/>
          </p:cNvCxnSpPr>
          <p:nvPr/>
        </p:nvCxnSpPr>
        <p:spPr>
          <a:xfrm>
            <a:off x="1973046" y="2946787"/>
            <a:ext cx="228600" cy="0"/>
          </a:xfrm>
          <a:prstGeom prst="line">
            <a:avLst/>
          </a:prstGeom>
          <a:ln w="952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3F7CF40-C5FD-535C-F8BD-713F8F61F905}"/>
              </a:ext>
            </a:extLst>
          </p:cNvPr>
          <p:cNvSpPr txBox="1"/>
          <p:nvPr/>
        </p:nvSpPr>
        <p:spPr>
          <a:xfrm>
            <a:off x="2220635" y="2651444"/>
            <a:ext cx="79639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 err="1"/>
              <a:t>pcDNA</a:t>
            </a:r>
            <a:r>
              <a:rPr kumimoji="1" lang="en-US" altLang="ja-JP" sz="700" dirty="0"/>
              <a:t> blank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57956E8-7455-D56A-02D1-5E78511B0555}"/>
              </a:ext>
            </a:extLst>
          </p:cNvPr>
          <p:cNvSpPr txBox="1"/>
          <p:nvPr/>
        </p:nvSpPr>
        <p:spPr>
          <a:xfrm>
            <a:off x="2220635" y="2810717"/>
            <a:ext cx="86493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 err="1"/>
              <a:t>pcDNA</a:t>
            </a:r>
            <a:r>
              <a:rPr lang="en-US" altLang="ja-JP" sz="700" dirty="0"/>
              <a:t> SEMA3C </a:t>
            </a:r>
            <a:endParaRPr kumimoji="1" lang="en-US" altLang="ja-JP" sz="700" dirty="0"/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F6745EF0-D1E3-F824-B629-280D57A71BD6}"/>
              </a:ext>
            </a:extLst>
          </p:cNvPr>
          <p:cNvCxnSpPr>
            <a:cxnSpLocks/>
          </p:cNvCxnSpPr>
          <p:nvPr/>
        </p:nvCxnSpPr>
        <p:spPr>
          <a:xfrm>
            <a:off x="566345" y="2028304"/>
            <a:ext cx="122641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FA1CFA4-804A-AF7D-D216-BB05F21EF225}"/>
              </a:ext>
            </a:extLst>
          </p:cNvPr>
          <p:cNvSpPr txBox="1"/>
          <p:nvPr/>
        </p:nvSpPr>
        <p:spPr>
          <a:xfrm>
            <a:off x="812097" y="2028304"/>
            <a:ext cx="71457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CD133 PE-A</a:t>
            </a:r>
            <a:endParaRPr kumimoji="1" lang="ja-JP" altLang="en-US" sz="700" dirty="0"/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499BD2A6-A1D6-D4EB-525C-6DDC211E0C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91" t="7642" r="41717" b="11478"/>
          <a:stretch/>
        </p:blipFill>
        <p:spPr>
          <a:xfrm>
            <a:off x="3358960" y="511903"/>
            <a:ext cx="1543945" cy="1480864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BCC7D26-6660-3053-DA31-1ED22C609509}"/>
              </a:ext>
            </a:extLst>
          </p:cNvPr>
          <p:cNvSpPr txBox="1"/>
          <p:nvPr/>
        </p:nvSpPr>
        <p:spPr>
          <a:xfrm rot="16200000">
            <a:off x="-77313" y="1103319"/>
            <a:ext cx="8034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Number of cells</a:t>
            </a:r>
            <a:endParaRPr kumimoji="1" lang="ja-JP" altLang="en-US" sz="700" dirty="0"/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9C46E775-2164-1216-D50D-DBF699CB7D12}"/>
              </a:ext>
            </a:extLst>
          </p:cNvPr>
          <p:cNvCxnSpPr>
            <a:cxnSpLocks/>
          </p:cNvCxnSpPr>
          <p:nvPr/>
        </p:nvCxnSpPr>
        <p:spPr>
          <a:xfrm flipV="1">
            <a:off x="3578824" y="2051873"/>
            <a:ext cx="1226414" cy="48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12CAC39-E636-28AE-2BCF-C7DCA30924D6}"/>
              </a:ext>
            </a:extLst>
          </p:cNvPr>
          <p:cNvSpPr txBox="1"/>
          <p:nvPr/>
        </p:nvSpPr>
        <p:spPr>
          <a:xfrm>
            <a:off x="3806171" y="2051873"/>
            <a:ext cx="71457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c-Met FITC-A</a:t>
            </a:r>
            <a:endParaRPr kumimoji="1" lang="ja-JP" altLang="en-US" sz="700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54E1F71-D432-880A-305F-85957E5349E4}"/>
              </a:ext>
            </a:extLst>
          </p:cNvPr>
          <p:cNvSpPr txBox="1"/>
          <p:nvPr/>
        </p:nvSpPr>
        <p:spPr>
          <a:xfrm rot="16200000">
            <a:off x="2873731" y="1138177"/>
            <a:ext cx="8034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Number of cells</a:t>
            </a:r>
            <a:endParaRPr kumimoji="1" lang="ja-JP" altLang="en-US" sz="700" dirty="0"/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A88B53FB-A949-6C99-CD46-BC41D4B949AD}"/>
              </a:ext>
            </a:extLst>
          </p:cNvPr>
          <p:cNvCxnSpPr>
            <a:cxnSpLocks/>
          </p:cNvCxnSpPr>
          <p:nvPr/>
        </p:nvCxnSpPr>
        <p:spPr>
          <a:xfrm>
            <a:off x="5004759" y="737797"/>
            <a:ext cx="228600" cy="0"/>
          </a:xfrm>
          <a:prstGeom prst="line">
            <a:avLst/>
          </a:prstGeom>
          <a:ln w="95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88D50C26-43C9-3EB2-0599-A3C215498D93}"/>
              </a:ext>
            </a:extLst>
          </p:cNvPr>
          <p:cNvCxnSpPr>
            <a:cxnSpLocks/>
          </p:cNvCxnSpPr>
          <p:nvPr/>
        </p:nvCxnSpPr>
        <p:spPr>
          <a:xfrm>
            <a:off x="5004759" y="1085805"/>
            <a:ext cx="228600" cy="0"/>
          </a:xfrm>
          <a:prstGeom prst="line">
            <a:avLst/>
          </a:prstGeom>
          <a:ln w="95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BA90B247-DA33-C31B-9250-2C45AEB718DD}"/>
              </a:ext>
            </a:extLst>
          </p:cNvPr>
          <p:cNvCxnSpPr>
            <a:cxnSpLocks/>
          </p:cNvCxnSpPr>
          <p:nvPr/>
        </p:nvCxnSpPr>
        <p:spPr>
          <a:xfrm>
            <a:off x="5004759" y="911801"/>
            <a:ext cx="228600" cy="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493DE7D-28F2-2EF7-733D-E1534CC5B5EA}"/>
              </a:ext>
            </a:extLst>
          </p:cNvPr>
          <p:cNvSpPr txBox="1"/>
          <p:nvPr/>
        </p:nvSpPr>
        <p:spPr>
          <a:xfrm>
            <a:off x="5144398" y="648208"/>
            <a:ext cx="79639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c</a:t>
            </a:r>
            <a:r>
              <a:rPr kumimoji="1" lang="en-US" altLang="ja-JP" sz="700" dirty="0"/>
              <a:t>ontrol siRNA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D86E09F6-8D71-9770-2478-CA5EE3E6DC7A}"/>
              </a:ext>
            </a:extLst>
          </p:cNvPr>
          <p:cNvSpPr txBox="1"/>
          <p:nvPr/>
        </p:nvSpPr>
        <p:spPr>
          <a:xfrm>
            <a:off x="5149009" y="819816"/>
            <a:ext cx="9238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SEMA3C siRNA1</a:t>
            </a:r>
            <a:endParaRPr kumimoji="1" lang="en-US" altLang="ja-JP" sz="700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60ABA56-755E-1896-4883-A02115502986}"/>
              </a:ext>
            </a:extLst>
          </p:cNvPr>
          <p:cNvSpPr txBox="1"/>
          <p:nvPr/>
        </p:nvSpPr>
        <p:spPr>
          <a:xfrm>
            <a:off x="5140290" y="991422"/>
            <a:ext cx="9238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SEMA3C siRNA2</a:t>
            </a:r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B3061DDF-BE40-244D-E3E3-4FFAF9220E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59" t="7449" r="44332" b="11559"/>
          <a:stretch/>
        </p:blipFill>
        <p:spPr>
          <a:xfrm>
            <a:off x="352259" y="2574999"/>
            <a:ext cx="1485311" cy="1464373"/>
          </a:xfrm>
          <a:prstGeom prst="rect">
            <a:avLst/>
          </a:prstGeom>
        </p:spPr>
      </p:pic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81BA044D-CAA8-6E2C-BDD9-74E8D5B208FA}"/>
              </a:ext>
            </a:extLst>
          </p:cNvPr>
          <p:cNvCxnSpPr>
            <a:cxnSpLocks/>
          </p:cNvCxnSpPr>
          <p:nvPr/>
        </p:nvCxnSpPr>
        <p:spPr>
          <a:xfrm>
            <a:off x="529956" y="4133013"/>
            <a:ext cx="122641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63BCA766-50DF-C29B-2EA2-6C0DD7424341}"/>
              </a:ext>
            </a:extLst>
          </p:cNvPr>
          <p:cNvSpPr txBox="1"/>
          <p:nvPr/>
        </p:nvSpPr>
        <p:spPr>
          <a:xfrm>
            <a:off x="812097" y="4146666"/>
            <a:ext cx="71457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CD133 PE-A</a:t>
            </a:r>
            <a:endParaRPr kumimoji="1" lang="ja-JP" altLang="en-US" sz="700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448E711-AF56-B214-E7B9-443442D5EB3F}"/>
              </a:ext>
            </a:extLst>
          </p:cNvPr>
          <p:cNvSpPr txBox="1"/>
          <p:nvPr/>
        </p:nvSpPr>
        <p:spPr>
          <a:xfrm rot="16200000">
            <a:off x="-98672" y="3244178"/>
            <a:ext cx="8034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Number of cells</a:t>
            </a:r>
            <a:endParaRPr kumimoji="1" lang="ja-JP" altLang="en-US" sz="700" dirty="0"/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96C32CA2-F2D4-1DDA-EF7F-4B43E4F900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87" t="8350" r="47237" b="9707"/>
          <a:stretch/>
        </p:blipFill>
        <p:spPr>
          <a:xfrm>
            <a:off x="3353182" y="2592198"/>
            <a:ext cx="1543946" cy="1534260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A1E8B05-5FE9-9073-70B9-319AB2908D21}"/>
              </a:ext>
            </a:extLst>
          </p:cNvPr>
          <p:cNvSpPr txBox="1"/>
          <p:nvPr/>
        </p:nvSpPr>
        <p:spPr>
          <a:xfrm rot="16200000">
            <a:off x="2909800" y="3141589"/>
            <a:ext cx="8034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Number of cells</a:t>
            </a:r>
            <a:endParaRPr kumimoji="1" lang="ja-JP" altLang="en-US" sz="700" dirty="0"/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7924E3C8-5B07-087F-F815-338DBDEBEF3B}"/>
              </a:ext>
            </a:extLst>
          </p:cNvPr>
          <p:cNvCxnSpPr>
            <a:cxnSpLocks/>
          </p:cNvCxnSpPr>
          <p:nvPr/>
        </p:nvCxnSpPr>
        <p:spPr>
          <a:xfrm>
            <a:off x="3521674" y="4183551"/>
            <a:ext cx="132408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4036240-59BD-B78A-5A09-017C707D04C4}"/>
              </a:ext>
            </a:extLst>
          </p:cNvPr>
          <p:cNvSpPr txBox="1"/>
          <p:nvPr/>
        </p:nvSpPr>
        <p:spPr>
          <a:xfrm>
            <a:off x="3826429" y="4186575"/>
            <a:ext cx="71457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c-Met FITC-A</a:t>
            </a:r>
            <a:endParaRPr kumimoji="1" lang="ja-JP" altLang="en-US" sz="700" dirty="0"/>
          </a:p>
        </p:txBody>
      </p: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80E3791A-71FB-82BA-411F-14B14C2587C9}"/>
              </a:ext>
            </a:extLst>
          </p:cNvPr>
          <p:cNvCxnSpPr>
            <a:cxnSpLocks/>
          </p:cNvCxnSpPr>
          <p:nvPr/>
        </p:nvCxnSpPr>
        <p:spPr>
          <a:xfrm>
            <a:off x="5029500" y="2782975"/>
            <a:ext cx="228600" cy="0"/>
          </a:xfrm>
          <a:prstGeom prst="line">
            <a:avLst/>
          </a:prstGeom>
          <a:ln w="95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CA8DFA87-D945-1AEA-ECD5-0E3722FC6D75}"/>
              </a:ext>
            </a:extLst>
          </p:cNvPr>
          <p:cNvCxnSpPr>
            <a:cxnSpLocks/>
          </p:cNvCxnSpPr>
          <p:nvPr/>
        </p:nvCxnSpPr>
        <p:spPr>
          <a:xfrm>
            <a:off x="5029500" y="2956979"/>
            <a:ext cx="228600" cy="0"/>
          </a:xfrm>
          <a:prstGeom prst="line">
            <a:avLst/>
          </a:prstGeom>
          <a:ln w="952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3B6A5B8-B002-76BB-21E0-3517848D4E95}"/>
              </a:ext>
            </a:extLst>
          </p:cNvPr>
          <p:cNvSpPr txBox="1"/>
          <p:nvPr/>
        </p:nvSpPr>
        <p:spPr>
          <a:xfrm>
            <a:off x="5219939" y="2661636"/>
            <a:ext cx="79639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 err="1"/>
              <a:t>pcDNA</a:t>
            </a:r>
            <a:r>
              <a:rPr kumimoji="1" lang="en-US" altLang="ja-JP" sz="700" dirty="0"/>
              <a:t> blank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ED4F94A-A05E-76B7-1A52-F945AB14E137}"/>
              </a:ext>
            </a:extLst>
          </p:cNvPr>
          <p:cNvSpPr txBox="1"/>
          <p:nvPr/>
        </p:nvSpPr>
        <p:spPr>
          <a:xfrm>
            <a:off x="5219939" y="2820909"/>
            <a:ext cx="86493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 err="1"/>
              <a:t>pcDNA</a:t>
            </a:r>
            <a:r>
              <a:rPr lang="en-US" altLang="ja-JP" sz="700" dirty="0"/>
              <a:t> SEMA3C </a:t>
            </a:r>
            <a:endParaRPr kumimoji="1" lang="en-US" altLang="ja-JP" sz="700" dirty="0"/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74C319D3-4CB6-1593-B141-C4FFEF5F0EF1}"/>
              </a:ext>
            </a:extLst>
          </p:cNvPr>
          <p:cNvCxnSpPr>
            <a:cxnSpLocks/>
          </p:cNvCxnSpPr>
          <p:nvPr/>
        </p:nvCxnSpPr>
        <p:spPr>
          <a:xfrm>
            <a:off x="1963621" y="730476"/>
            <a:ext cx="228600" cy="0"/>
          </a:xfrm>
          <a:prstGeom prst="line">
            <a:avLst/>
          </a:prstGeom>
          <a:ln w="95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758A1A77-8C78-BBE7-AB87-A8D6CEB884E1}"/>
              </a:ext>
            </a:extLst>
          </p:cNvPr>
          <p:cNvCxnSpPr>
            <a:cxnSpLocks/>
          </p:cNvCxnSpPr>
          <p:nvPr/>
        </p:nvCxnSpPr>
        <p:spPr>
          <a:xfrm>
            <a:off x="1963621" y="1078484"/>
            <a:ext cx="228600" cy="0"/>
          </a:xfrm>
          <a:prstGeom prst="line">
            <a:avLst/>
          </a:prstGeom>
          <a:ln w="95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FE1D36BD-1DBB-474F-2727-686CC4A03D79}"/>
              </a:ext>
            </a:extLst>
          </p:cNvPr>
          <p:cNvCxnSpPr>
            <a:cxnSpLocks/>
          </p:cNvCxnSpPr>
          <p:nvPr/>
        </p:nvCxnSpPr>
        <p:spPr>
          <a:xfrm>
            <a:off x="1963621" y="904480"/>
            <a:ext cx="228600" cy="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70AA6733-0359-5AE4-71B2-16A57B87E9A6}"/>
              </a:ext>
            </a:extLst>
          </p:cNvPr>
          <p:cNvSpPr txBox="1"/>
          <p:nvPr/>
        </p:nvSpPr>
        <p:spPr>
          <a:xfrm>
            <a:off x="2103260" y="640887"/>
            <a:ext cx="79639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control siRNA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0228DAB-BEEE-E93F-D0B7-6B9C3288134E}"/>
              </a:ext>
            </a:extLst>
          </p:cNvPr>
          <p:cNvSpPr txBox="1"/>
          <p:nvPr/>
        </p:nvSpPr>
        <p:spPr>
          <a:xfrm>
            <a:off x="2107871" y="812495"/>
            <a:ext cx="9238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SEMA3C siRNA1</a:t>
            </a:r>
            <a:endParaRPr kumimoji="1" lang="en-US" altLang="ja-JP" sz="700" dirty="0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FC59BBC7-D4D6-5F61-BA01-9DED05E58AC0}"/>
              </a:ext>
            </a:extLst>
          </p:cNvPr>
          <p:cNvSpPr txBox="1"/>
          <p:nvPr/>
        </p:nvSpPr>
        <p:spPr>
          <a:xfrm>
            <a:off x="2099152" y="984101"/>
            <a:ext cx="9238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SEMA3C siRNA2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BFDF986-F33E-8387-4290-03715F2E3B44}"/>
              </a:ext>
            </a:extLst>
          </p:cNvPr>
          <p:cNvSpPr txBox="1"/>
          <p:nvPr/>
        </p:nvSpPr>
        <p:spPr>
          <a:xfrm>
            <a:off x="67706" y="13720"/>
            <a:ext cx="15305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/>
              <a:t>Fig. S2</a:t>
            </a:r>
            <a:endParaRPr lang="ja-JP" altLang="en-US" sz="1200" b="1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309CEFE-0B75-E5F5-0648-21FFFF0456A7}"/>
              </a:ext>
            </a:extLst>
          </p:cNvPr>
          <p:cNvSpPr/>
          <p:nvPr/>
        </p:nvSpPr>
        <p:spPr>
          <a:xfrm>
            <a:off x="93414" y="267700"/>
            <a:ext cx="168588" cy="1563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BAD2F7B-8923-8B93-8917-0910363E1D74}"/>
              </a:ext>
            </a:extLst>
          </p:cNvPr>
          <p:cNvSpPr/>
          <p:nvPr/>
        </p:nvSpPr>
        <p:spPr>
          <a:xfrm>
            <a:off x="93414" y="2300102"/>
            <a:ext cx="168588" cy="1563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12E4CB8-DB8F-B2AD-EB15-34E0761C1504}"/>
              </a:ext>
            </a:extLst>
          </p:cNvPr>
          <p:cNvSpPr txBox="1"/>
          <p:nvPr/>
        </p:nvSpPr>
        <p:spPr>
          <a:xfrm>
            <a:off x="439170" y="226597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b="1" dirty="0"/>
              <a:t>BxPC-3</a:t>
            </a:r>
            <a:endParaRPr kumimoji="1" lang="ja-JP" altLang="en-US" sz="900" b="1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FF270F-829C-5B68-ECBE-06CAF87BEE8F}"/>
              </a:ext>
            </a:extLst>
          </p:cNvPr>
          <p:cNvSpPr txBox="1"/>
          <p:nvPr/>
        </p:nvSpPr>
        <p:spPr>
          <a:xfrm>
            <a:off x="424862" y="2282408"/>
            <a:ext cx="8162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b="1" dirty="0"/>
              <a:t>MIA PaCa-2</a:t>
            </a:r>
            <a:endParaRPr kumimoji="1" lang="ja-JP" alt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74707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B7B5A0C3-2EC9-5C0F-D3EA-3955AF0553C2}"/>
              </a:ext>
            </a:extLst>
          </p:cNvPr>
          <p:cNvGrpSpPr/>
          <p:nvPr/>
        </p:nvGrpSpPr>
        <p:grpSpPr>
          <a:xfrm>
            <a:off x="399382" y="2799018"/>
            <a:ext cx="1255469" cy="1532400"/>
            <a:chOff x="342800" y="2411978"/>
            <a:chExt cx="1255469" cy="1532400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0536F3A4-A4F0-D039-C3EA-417B318E99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19" t="44247" r="43884" b="25743"/>
            <a:stretch/>
          </p:blipFill>
          <p:spPr>
            <a:xfrm>
              <a:off x="342800" y="2411978"/>
              <a:ext cx="1255469" cy="1532400"/>
            </a:xfrm>
            <a:prstGeom prst="rect">
              <a:avLst/>
            </a:prstGeom>
          </p:spPr>
        </p:pic>
        <p:cxnSp>
          <p:nvCxnSpPr>
            <p:cNvPr id="3" name="直線矢印コネクタ 2">
              <a:extLst>
                <a:ext uri="{FF2B5EF4-FFF2-40B4-BE49-F238E27FC236}">
                  <a16:creationId xmlns:a16="http://schemas.microsoft.com/office/drawing/2014/main" id="{B6C32C3B-936A-302E-E17D-91E3BE15CFB9}"/>
                </a:ext>
              </a:extLst>
            </p:cNvPr>
            <p:cNvCxnSpPr>
              <a:cxnSpLocks noChangeAspect="1"/>
            </p:cNvCxnSpPr>
            <p:nvPr/>
          </p:nvCxnSpPr>
          <p:spPr>
            <a:xfrm rot="1500000" flipH="1">
              <a:off x="1405582" y="3150327"/>
              <a:ext cx="88401" cy="252000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1103EF-D9E0-3DC6-F00B-2258014082B3}"/>
              </a:ext>
            </a:extLst>
          </p:cNvPr>
          <p:cNvSpPr txBox="1"/>
          <p:nvPr/>
        </p:nvSpPr>
        <p:spPr>
          <a:xfrm>
            <a:off x="67706" y="13720"/>
            <a:ext cx="15305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/>
              <a:t>Fig. S3</a:t>
            </a:r>
            <a:endParaRPr lang="ja-JP" altLang="en-US" sz="1200" b="1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7262269-4E28-43E9-8217-BCBB4373C0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47754" t="39417" r="37731" b="54330"/>
          <a:stretch/>
        </p:blipFill>
        <p:spPr>
          <a:xfrm flipV="1">
            <a:off x="652433" y="890019"/>
            <a:ext cx="1010016" cy="2018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2D324E7-6320-9E97-7A65-059DC52900C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908" t="62908" r="31987" b="29396"/>
          <a:stretch/>
        </p:blipFill>
        <p:spPr>
          <a:xfrm flipV="1">
            <a:off x="652433" y="1113142"/>
            <a:ext cx="1011600" cy="1995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919C935-A2E8-F5E6-340B-33B5EC07C149}"/>
              </a:ext>
            </a:extLst>
          </p:cNvPr>
          <p:cNvSpPr txBox="1"/>
          <p:nvPr/>
        </p:nvSpPr>
        <p:spPr>
          <a:xfrm>
            <a:off x="161566" y="878617"/>
            <a:ext cx="53732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700" dirty="0"/>
              <a:t>SEMA3C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657925D-D01E-E9CA-2547-11FFEF1157AE}"/>
              </a:ext>
            </a:extLst>
          </p:cNvPr>
          <p:cNvSpPr txBox="1"/>
          <p:nvPr/>
        </p:nvSpPr>
        <p:spPr>
          <a:xfrm>
            <a:off x="212060" y="1101912"/>
            <a:ext cx="43633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β-actin</a:t>
            </a:r>
            <a:endParaRPr kumimoji="1" lang="ja-JP" altLang="en-US" sz="7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04C2677-A91C-FE02-C0D3-8A7B55168557}"/>
              </a:ext>
            </a:extLst>
          </p:cNvPr>
          <p:cNvSpPr txBox="1"/>
          <p:nvPr/>
        </p:nvSpPr>
        <p:spPr>
          <a:xfrm>
            <a:off x="628113" y="606755"/>
            <a:ext cx="548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c</a:t>
            </a:r>
            <a:r>
              <a:rPr kumimoji="1" lang="en-US" altLang="ja-JP" sz="700" dirty="0"/>
              <a:t>ontrol</a:t>
            </a:r>
          </a:p>
          <a:p>
            <a:pPr algn="ctr"/>
            <a:r>
              <a:rPr kumimoji="1" lang="en-US" altLang="ja-JP" sz="700" dirty="0"/>
              <a:t>shRNA</a:t>
            </a:r>
            <a:endParaRPr kumimoji="1" lang="ja-JP" altLang="en-US" sz="7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8397867-8402-46F1-7F36-011FD18CE5D6}"/>
              </a:ext>
            </a:extLst>
          </p:cNvPr>
          <p:cNvSpPr txBox="1"/>
          <p:nvPr/>
        </p:nvSpPr>
        <p:spPr>
          <a:xfrm>
            <a:off x="1131337" y="606755"/>
            <a:ext cx="572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SEMA3C</a:t>
            </a:r>
          </a:p>
          <a:p>
            <a:pPr algn="ctr"/>
            <a:r>
              <a:rPr kumimoji="1" lang="en-US" altLang="ja-JP" sz="700" dirty="0"/>
              <a:t>shRNA</a:t>
            </a:r>
            <a:endParaRPr kumimoji="1" lang="ja-JP" altLang="en-US" sz="700" dirty="0"/>
          </a:p>
        </p:txBody>
      </p:sp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FC4ACBD5-416D-571D-F94C-AC14A396B2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4788973"/>
              </p:ext>
            </p:extLst>
          </p:nvPr>
        </p:nvGraphicFramePr>
        <p:xfrm>
          <a:off x="365696" y="1425083"/>
          <a:ext cx="1352465" cy="802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CA6FDC3-7CB0-9C3F-8A0D-1C137B80741D}"/>
              </a:ext>
            </a:extLst>
          </p:cNvPr>
          <p:cNvSpPr txBox="1"/>
          <p:nvPr/>
        </p:nvSpPr>
        <p:spPr>
          <a:xfrm>
            <a:off x="555277" y="2089796"/>
            <a:ext cx="548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c</a:t>
            </a:r>
            <a:r>
              <a:rPr kumimoji="1" lang="en-US" altLang="ja-JP" sz="700" dirty="0"/>
              <a:t>ontrol</a:t>
            </a:r>
          </a:p>
          <a:p>
            <a:pPr algn="ctr"/>
            <a:r>
              <a:rPr kumimoji="1" lang="en-US" altLang="ja-JP" sz="700" dirty="0"/>
              <a:t>shRNA</a:t>
            </a:r>
            <a:endParaRPr kumimoji="1" lang="ja-JP" altLang="en-US" sz="7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8251354-56ED-9C12-6EBE-339CDA438792}"/>
              </a:ext>
            </a:extLst>
          </p:cNvPr>
          <p:cNvSpPr txBox="1"/>
          <p:nvPr/>
        </p:nvSpPr>
        <p:spPr>
          <a:xfrm>
            <a:off x="1082225" y="2089796"/>
            <a:ext cx="572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SEMA3C</a:t>
            </a:r>
          </a:p>
          <a:p>
            <a:pPr algn="ctr"/>
            <a:r>
              <a:rPr kumimoji="1" lang="en-US" altLang="ja-JP" sz="700" dirty="0"/>
              <a:t>shRNA</a:t>
            </a:r>
            <a:endParaRPr kumimoji="1" lang="ja-JP" altLang="en-US" sz="7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DAD88AD-5F01-C1F1-22A7-510FE617B921}"/>
              </a:ext>
            </a:extLst>
          </p:cNvPr>
          <p:cNvSpPr txBox="1"/>
          <p:nvPr/>
        </p:nvSpPr>
        <p:spPr>
          <a:xfrm>
            <a:off x="883636" y="430403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b="1" dirty="0"/>
              <a:t>PKCY</a:t>
            </a:r>
            <a:endParaRPr kumimoji="1" lang="ja-JP" altLang="en-US" sz="900" b="1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2A12214-0B9A-334A-ED75-1A48FA4EB8C0}"/>
              </a:ext>
            </a:extLst>
          </p:cNvPr>
          <p:cNvSpPr txBox="1"/>
          <p:nvPr/>
        </p:nvSpPr>
        <p:spPr>
          <a:xfrm>
            <a:off x="263635" y="1298395"/>
            <a:ext cx="44329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/>
              <a:t>(fold</a:t>
            </a:r>
            <a:r>
              <a:rPr kumimoji="1" lang="en-US" altLang="ja-JP" sz="700" dirty="0"/>
              <a:t>)</a:t>
            </a:r>
            <a:endParaRPr kumimoji="1" lang="ja-JP" altLang="en-US" sz="16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6CC5474-AB0A-ED62-1A91-F382541AD9F2}"/>
              </a:ext>
            </a:extLst>
          </p:cNvPr>
          <p:cNvSpPr txBox="1"/>
          <p:nvPr/>
        </p:nvSpPr>
        <p:spPr>
          <a:xfrm rot="16200000">
            <a:off x="-156278" y="1668811"/>
            <a:ext cx="8741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/>
              <a:t>SEMA3C</a:t>
            </a:r>
            <a:r>
              <a:rPr lang="en-US" altLang="ja-JP" sz="600" dirty="0">
                <a:latin typeface="+mn-lt"/>
              </a:rPr>
              <a:t> expression</a:t>
            </a:r>
          </a:p>
          <a:p>
            <a:pPr algn="ctr"/>
            <a:r>
              <a:rPr lang="en-US" altLang="ja-JP" sz="600" dirty="0"/>
              <a:t>normalized by </a:t>
            </a:r>
            <a:r>
              <a:rPr kumimoji="1" lang="en-US" altLang="ja-JP" sz="600" dirty="0"/>
              <a:t>β-actin</a:t>
            </a:r>
            <a:r>
              <a:rPr lang="en-US" altLang="ja-JP" sz="600" dirty="0"/>
              <a:t> </a:t>
            </a:r>
            <a:endParaRPr lang="ja-JP" altLang="ja-JP" sz="600" dirty="0">
              <a:latin typeface="+mn-lt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7B07139-B364-A8E5-6365-7AE3D1414020}"/>
              </a:ext>
            </a:extLst>
          </p:cNvPr>
          <p:cNvSpPr/>
          <p:nvPr/>
        </p:nvSpPr>
        <p:spPr>
          <a:xfrm>
            <a:off x="121677" y="374226"/>
            <a:ext cx="168588" cy="1563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グラフ 17">
            <a:extLst>
              <a:ext uri="{FF2B5EF4-FFF2-40B4-BE49-F238E27FC236}">
                <a16:creationId xmlns:a16="http://schemas.microsoft.com/office/drawing/2014/main" id="{67801943-3D07-8C3F-02BD-66F4E67119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3862705"/>
              </p:ext>
            </p:extLst>
          </p:nvPr>
        </p:nvGraphicFramePr>
        <p:xfrm>
          <a:off x="2544002" y="639992"/>
          <a:ext cx="1698353" cy="1286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52C1A8D-1AC6-05E0-ECBF-2900D2462A9D}"/>
              </a:ext>
            </a:extLst>
          </p:cNvPr>
          <p:cNvSpPr txBox="1"/>
          <p:nvPr/>
        </p:nvSpPr>
        <p:spPr>
          <a:xfrm rot="16200000">
            <a:off x="1890205" y="1138728"/>
            <a:ext cx="1039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+mn-lt"/>
              </a:rPr>
              <a:t>The frequency of </a:t>
            </a:r>
          </a:p>
          <a:p>
            <a:pPr algn="ctr"/>
            <a:r>
              <a:rPr lang="en-US" altLang="ja-JP" sz="700" dirty="0">
                <a:latin typeface="+mn-lt"/>
              </a:rPr>
              <a:t>sphere forming cells</a:t>
            </a:r>
            <a:endParaRPr lang="ja-JP" altLang="ja-JP" sz="700" dirty="0">
              <a:latin typeface="+mn-lt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5B51F58-E7BF-9D9B-2F28-488B0A8BC242}"/>
              </a:ext>
            </a:extLst>
          </p:cNvPr>
          <p:cNvSpPr txBox="1"/>
          <p:nvPr/>
        </p:nvSpPr>
        <p:spPr>
          <a:xfrm>
            <a:off x="3195036" y="451370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b="1" dirty="0"/>
              <a:t>PKCY</a:t>
            </a:r>
            <a:endParaRPr kumimoji="1" lang="ja-JP" altLang="en-US" sz="900" b="1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459745C-7BAB-83D9-6ECE-480EA4E0DD79}"/>
              </a:ext>
            </a:extLst>
          </p:cNvPr>
          <p:cNvSpPr txBox="1"/>
          <p:nvPr/>
        </p:nvSpPr>
        <p:spPr>
          <a:xfrm>
            <a:off x="2777560" y="1784491"/>
            <a:ext cx="548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c</a:t>
            </a:r>
            <a:r>
              <a:rPr kumimoji="1" lang="en-US" altLang="ja-JP" sz="700" dirty="0"/>
              <a:t>ontrol</a:t>
            </a:r>
          </a:p>
          <a:p>
            <a:pPr algn="ctr"/>
            <a:r>
              <a:rPr kumimoji="1" lang="en-US" altLang="ja-JP" sz="700" dirty="0"/>
              <a:t>shRNA</a:t>
            </a:r>
            <a:endParaRPr kumimoji="1" lang="ja-JP" altLang="en-US" sz="7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80CD9AC-1A89-D346-5A04-D003090AF00B}"/>
              </a:ext>
            </a:extLst>
          </p:cNvPr>
          <p:cNvSpPr txBox="1"/>
          <p:nvPr/>
        </p:nvSpPr>
        <p:spPr>
          <a:xfrm>
            <a:off x="3578798" y="1784491"/>
            <a:ext cx="572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SEMA3C</a:t>
            </a:r>
          </a:p>
          <a:p>
            <a:pPr algn="ctr"/>
            <a:r>
              <a:rPr kumimoji="1" lang="en-US" altLang="ja-JP" sz="700" dirty="0"/>
              <a:t>shRNA</a:t>
            </a:r>
            <a:endParaRPr kumimoji="1" lang="ja-JP" altLang="en-US" sz="700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861CDAB-E76A-B640-8AAF-20F79FB5528B}"/>
              </a:ext>
            </a:extLst>
          </p:cNvPr>
          <p:cNvSpPr txBox="1"/>
          <p:nvPr/>
        </p:nvSpPr>
        <p:spPr>
          <a:xfrm>
            <a:off x="2457729" y="692985"/>
            <a:ext cx="37368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prstClr val="black"/>
                </a:solidFill>
                <a:ea typeface="ＭＳ Ｐゴシック" panose="020B0600070205080204" pitchFamily="50" charset="-128"/>
              </a:rPr>
              <a:t>(%)</a:t>
            </a:r>
            <a:endParaRPr kumimoji="1" lang="ja-JP" altLang="en-US" sz="1600" dirty="0"/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8D54E146-82A0-D07C-CFBC-C740D761E160}"/>
              </a:ext>
            </a:extLst>
          </p:cNvPr>
          <p:cNvCxnSpPr>
            <a:cxnSpLocks/>
          </p:cNvCxnSpPr>
          <p:nvPr/>
        </p:nvCxnSpPr>
        <p:spPr>
          <a:xfrm>
            <a:off x="3858218" y="868707"/>
            <a:ext cx="2612" cy="4418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D4FAA58C-2AF2-CB9A-6CB9-71B9BB84486B}"/>
              </a:ext>
            </a:extLst>
          </p:cNvPr>
          <p:cNvCxnSpPr>
            <a:cxnSpLocks/>
          </p:cNvCxnSpPr>
          <p:nvPr/>
        </p:nvCxnSpPr>
        <p:spPr>
          <a:xfrm>
            <a:off x="3100923" y="869523"/>
            <a:ext cx="333" cy="808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6177157D-313E-328F-77DF-7F524BCD250B}"/>
              </a:ext>
            </a:extLst>
          </p:cNvPr>
          <p:cNvCxnSpPr>
            <a:cxnSpLocks/>
          </p:cNvCxnSpPr>
          <p:nvPr/>
        </p:nvCxnSpPr>
        <p:spPr>
          <a:xfrm>
            <a:off x="3101256" y="869523"/>
            <a:ext cx="75696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テキスト ボックス 99">
            <a:extLst>
              <a:ext uri="{FF2B5EF4-FFF2-40B4-BE49-F238E27FC236}">
                <a16:creationId xmlns:a16="http://schemas.microsoft.com/office/drawing/2014/main" id="{84BFFBFD-7322-76A3-6120-02E97D02DB7F}"/>
              </a:ext>
            </a:extLst>
          </p:cNvPr>
          <p:cNvSpPr txBox="1"/>
          <p:nvPr/>
        </p:nvSpPr>
        <p:spPr>
          <a:xfrm>
            <a:off x="4242355" y="1035974"/>
            <a:ext cx="2432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700" dirty="0"/>
              <a:t>*</a:t>
            </a:r>
            <a:endParaRPr kumimoji="1" lang="ja-JP" altLang="en-US" sz="700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5BD0BD7-8A64-38B8-328B-6F857B4FBB53}"/>
              </a:ext>
            </a:extLst>
          </p:cNvPr>
          <p:cNvSpPr txBox="1"/>
          <p:nvPr/>
        </p:nvSpPr>
        <p:spPr>
          <a:xfrm>
            <a:off x="4390049" y="1013114"/>
            <a:ext cx="5778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p</a:t>
            </a:r>
            <a:r>
              <a:rPr lang="en-US" altLang="ja-JP" sz="700" dirty="0"/>
              <a:t>=0.01</a:t>
            </a:r>
            <a:endParaRPr kumimoji="1" lang="ja-JP" altLang="en-US" sz="700" dirty="0"/>
          </a:p>
        </p:txBody>
      </p:sp>
      <p:sp>
        <p:nvSpPr>
          <p:cNvPr id="38" name="テキスト ボックス 99">
            <a:extLst>
              <a:ext uri="{FF2B5EF4-FFF2-40B4-BE49-F238E27FC236}">
                <a16:creationId xmlns:a16="http://schemas.microsoft.com/office/drawing/2014/main" id="{E95F3333-98CD-D751-BF8E-F06EEFF77CC1}"/>
              </a:ext>
            </a:extLst>
          </p:cNvPr>
          <p:cNvSpPr txBox="1"/>
          <p:nvPr/>
        </p:nvSpPr>
        <p:spPr>
          <a:xfrm>
            <a:off x="3355077" y="714477"/>
            <a:ext cx="2432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700" dirty="0"/>
              <a:t>*</a:t>
            </a:r>
            <a:endParaRPr kumimoji="1" lang="ja-JP" altLang="en-US" sz="700" dirty="0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DEB22F9B-D4BC-00CB-E1C1-44E9AA2D1D4F}"/>
              </a:ext>
            </a:extLst>
          </p:cNvPr>
          <p:cNvSpPr/>
          <p:nvPr/>
        </p:nvSpPr>
        <p:spPr>
          <a:xfrm>
            <a:off x="2293274" y="354976"/>
            <a:ext cx="168588" cy="1563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594C5FC8-E677-19B1-5999-F2BCA8D3F87D}"/>
              </a:ext>
            </a:extLst>
          </p:cNvPr>
          <p:cNvSpPr/>
          <p:nvPr/>
        </p:nvSpPr>
        <p:spPr>
          <a:xfrm>
            <a:off x="121677" y="2651759"/>
            <a:ext cx="168588" cy="1563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67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FEBA1A-0200-AA51-A568-D8280FC13083}"/>
              </a:ext>
            </a:extLst>
          </p:cNvPr>
          <p:cNvSpPr txBox="1"/>
          <p:nvPr/>
        </p:nvSpPr>
        <p:spPr>
          <a:xfrm>
            <a:off x="67706" y="13720"/>
            <a:ext cx="15305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/>
              <a:t>Fig. S4</a:t>
            </a:r>
            <a:endParaRPr lang="ja-JP" altLang="en-US" sz="1200" b="1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3C7D4AF-E85E-96C6-5AA2-48B69583AFC5}"/>
              </a:ext>
            </a:extLst>
          </p:cNvPr>
          <p:cNvSpPr txBox="1"/>
          <p:nvPr/>
        </p:nvSpPr>
        <p:spPr>
          <a:xfrm>
            <a:off x="2734056" y="741783"/>
            <a:ext cx="50069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p=0.01</a:t>
            </a:r>
            <a:endParaRPr kumimoji="1" lang="ja-JP" altLang="en-US" sz="7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327D986-57B5-9F54-F7A1-7B5301CD4D34}"/>
              </a:ext>
            </a:extLst>
          </p:cNvPr>
          <p:cNvSpPr txBox="1"/>
          <p:nvPr/>
        </p:nvSpPr>
        <p:spPr>
          <a:xfrm>
            <a:off x="2680787" y="754999"/>
            <a:ext cx="9137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*</a:t>
            </a:r>
            <a:endParaRPr kumimoji="1" lang="ja-JP" altLang="en-US" sz="7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318B8F-A0B6-6AE2-7A5C-608A05FB5076}"/>
              </a:ext>
            </a:extLst>
          </p:cNvPr>
          <p:cNvSpPr txBox="1"/>
          <p:nvPr/>
        </p:nvSpPr>
        <p:spPr>
          <a:xfrm rot="16200000">
            <a:off x="-40148" y="1117284"/>
            <a:ext cx="83675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Body weight</a:t>
            </a:r>
            <a:endParaRPr kumimoji="1" lang="ja-JP" altLang="en-US" sz="700" dirty="0"/>
          </a:p>
        </p:txBody>
      </p:sp>
      <p:sp>
        <p:nvSpPr>
          <p:cNvPr id="8" name="右大かっこ 7">
            <a:extLst>
              <a:ext uri="{FF2B5EF4-FFF2-40B4-BE49-F238E27FC236}">
                <a16:creationId xmlns:a16="http://schemas.microsoft.com/office/drawing/2014/main" id="{F2A76106-71F0-4F7A-7AE7-12D70E93A76D}"/>
              </a:ext>
            </a:extLst>
          </p:cNvPr>
          <p:cNvSpPr/>
          <p:nvPr/>
        </p:nvSpPr>
        <p:spPr>
          <a:xfrm>
            <a:off x="2380086" y="955054"/>
            <a:ext cx="99899" cy="495208"/>
          </a:xfrm>
          <a:prstGeom prst="righ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9" name="グラフ 8">
            <a:extLst>
              <a:ext uri="{FF2B5EF4-FFF2-40B4-BE49-F238E27FC236}">
                <a16:creationId xmlns:a16="http://schemas.microsoft.com/office/drawing/2014/main" id="{BBE5D406-BC1F-6212-450B-55CC83668D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7213321"/>
              </p:ext>
            </p:extLst>
          </p:nvPr>
        </p:nvGraphicFramePr>
        <p:xfrm>
          <a:off x="385859" y="602736"/>
          <a:ext cx="2010480" cy="137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636624B-DE2F-F5F5-0427-FCABE1DE3B50}"/>
              </a:ext>
            </a:extLst>
          </p:cNvPr>
          <p:cNvSpPr txBox="1"/>
          <p:nvPr/>
        </p:nvSpPr>
        <p:spPr>
          <a:xfrm>
            <a:off x="456911" y="1885878"/>
            <a:ext cx="37265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0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9F32987-95FA-2CC6-9598-6B769610802F}"/>
              </a:ext>
            </a:extLst>
          </p:cNvPr>
          <p:cNvSpPr txBox="1"/>
          <p:nvPr/>
        </p:nvSpPr>
        <p:spPr>
          <a:xfrm>
            <a:off x="1025143" y="1885878"/>
            <a:ext cx="37265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7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8088F1B-2963-E073-40BD-24B54B7FD629}"/>
              </a:ext>
            </a:extLst>
          </p:cNvPr>
          <p:cNvSpPr txBox="1"/>
          <p:nvPr/>
        </p:nvSpPr>
        <p:spPr>
          <a:xfrm>
            <a:off x="1551957" y="1885878"/>
            <a:ext cx="41481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14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636BDBC-9D38-EED8-FFF9-2888614264B8}"/>
              </a:ext>
            </a:extLst>
          </p:cNvPr>
          <p:cNvSpPr txBox="1"/>
          <p:nvPr/>
        </p:nvSpPr>
        <p:spPr>
          <a:xfrm>
            <a:off x="2108304" y="1885878"/>
            <a:ext cx="41481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21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03EA0AB-3C17-1882-A108-262B0A076D40}"/>
              </a:ext>
            </a:extLst>
          </p:cNvPr>
          <p:cNvSpPr txBox="1"/>
          <p:nvPr/>
        </p:nvSpPr>
        <p:spPr>
          <a:xfrm>
            <a:off x="660723" y="2049244"/>
            <a:ext cx="151457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/>
              <a:t>days</a:t>
            </a:r>
            <a:r>
              <a:rPr kumimoji="1" lang="en-US" altLang="ja-JP" sz="700" dirty="0"/>
              <a:t> after transplantation </a:t>
            </a:r>
            <a:endParaRPr kumimoji="1" lang="ja-JP" altLang="en-US" sz="7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C367C3-E30E-9462-7FAB-69AA74D92FA4}"/>
              </a:ext>
            </a:extLst>
          </p:cNvPr>
          <p:cNvSpPr txBox="1"/>
          <p:nvPr/>
        </p:nvSpPr>
        <p:spPr>
          <a:xfrm>
            <a:off x="2479985" y="1110024"/>
            <a:ext cx="9137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*</a:t>
            </a:r>
            <a:endParaRPr kumimoji="1" lang="ja-JP" altLang="en-US" sz="7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87A815A-1300-C2CF-4380-A6F5860B4F0D}"/>
              </a:ext>
            </a:extLst>
          </p:cNvPr>
          <p:cNvSpPr txBox="1"/>
          <p:nvPr/>
        </p:nvSpPr>
        <p:spPr>
          <a:xfrm>
            <a:off x="370894" y="425086"/>
            <a:ext cx="2975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(g)</a:t>
            </a:r>
            <a:endParaRPr kumimoji="1" lang="ja-JP" altLang="en-US" sz="16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9F365E8-2438-8240-5B8E-D50A1721AF6D}"/>
              </a:ext>
            </a:extLst>
          </p:cNvPr>
          <p:cNvSpPr txBox="1"/>
          <p:nvPr/>
        </p:nvSpPr>
        <p:spPr>
          <a:xfrm>
            <a:off x="2778432" y="946967"/>
            <a:ext cx="653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control shRNA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169D1F30-C9D5-5D7F-5AA1-5A2CF13C04C5}"/>
              </a:ext>
            </a:extLst>
          </p:cNvPr>
          <p:cNvCxnSpPr>
            <a:cxnSpLocks/>
          </p:cNvCxnSpPr>
          <p:nvPr/>
        </p:nvCxnSpPr>
        <p:spPr>
          <a:xfrm>
            <a:off x="2675614" y="1100855"/>
            <a:ext cx="228600" cy="0"/>
          </a:xfrm>
          <a:prstGeom prst="line">
            <a:avLst/>
          </a:prstGeom>
          <a:ln w="190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770A3327-933F-FD25-C280-D49BA47F9437}"/>
              </a:ext>
            </a:extLst>
          </p:cNvPr>
          <p:cNvCxnSpPr>
            <a:cxnSpLocks/>
          </p:cNvCxnSpPr>
          <p:nvPr/>
        </p:nvCxnSpPr>
        <p:spPr>
          <a:xfrm>
            <a:off x="2680787" y="1330525"/>
            <a:ext cx="228600" cy="0"/>
          </a:xfrm>
          <a:prstGeom prst="line">
            <a:avLst/>
          </a:prstGeom>
          <a:ln w="19050">
            <a:solidFill>
              <a:srgbClr val="FF0000">
                <a:alpha val="5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18EEB6D3-C78C-8B16-0BC0-4D8EBFA84E44}"/>
              </a:ext>
            </a:extLst>
          </p:cNvPr>
          <p:cNvCxnSpPr>
            <a:cxnSpLocks/>
          </p:cNvCxnSpPr>
          <p:nvPr/>
        </p:nvCxnSpPr>
        <p:spPr>
          <a:xfrm>
            <a:off x="2680787" y="1789865"/>
            <a:ext cx="228600" cy="0"/>
          </a:xfrm>
          <a:prstGeom prst="line">
            <a:avLst/>
          </a:prstGeom>
          <a:ln w="19050">
            <a:solidFill>
              <a:srgbClr val="FFC000">
                <a:alpha val="50000"/>
              </a:srgb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04936962-4912-55C6-1ABF-BB389D74A1C2}"/>
              </a:ext>
            </a:extLst>
          </p:cNvPr>
          <p:cNvCxnSpPr>
            <a:cxnSpLocks/>
          </p:cNvCxnSpPr>
          <p:nvPr/>
        </p:nvCxnSpPr>
        <p:spPr>
          <a:xfrm>
            <a:off x="2680787" y="1560195"/>
            <a:ext cx="228600" cy="0"/>
          </a:xfrm>
          <a:prstGeom prst="line">
            <a:avLst/>
          </a:prstGeom>
          <a:ln w="19050">
            <a:solidFill>
              <a:srgbClr val="00B05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5E0745F3-64E2-4B8B-EE24-47A1ACD9FC1B}"/>
              </a:ext>
            </a:extLst>
          </p:cNvPr>
          <p:cNvCxnSpPr>
            <a:cxnSpLocks/>
          </p:cNvCxnSpPr>
          <p:nvPr/>
        </p:nvCxnSpPr>
        <p:spPr>
          <a:xfrm flipV="1">
            <a:off x="3325961" y="1130301"/>
            <a:ext cx="0" cy="28818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F378853-7EC1-68B3-7664-C7DBC3895B1B}"/>
              </a:ext>
            </a:extLst>
          </p:cNvPr>
          <p:cNvSpPr txBox="1"/>
          <p:nvPr/>
        </p:nvSpPr>
        <p:spPr>
          <a:xfrm>
            <a:off x="2732473" y="1176637"/>
            <a:ext cx="745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SEMA3C</a:t>
            </a:r>
          </a:p>
          <a:p>
            <a:pPr algn="ctr"/>
            <a:r>
              <a:rPr kumimoji="1" lang="en-US" altLang="ja-JP" sz="700" dirty="0"/>
              <a:t>shRNA </a:t>
            </a: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CE9EAF12-0D06-086B-C520-DA014F40328C}"/>
              </a:ext>
            </a:extLst>
          </p:cNvPr>
          <p:cNvCxnSpPr>
            <a:cxnSpLocks/>
          </p:cNvCxnSpPr>
          <p:nvPr/>
        </p:nvCxnSpPr>
        <p:spPr>
          <a:xfrm flipV="1">
            <a:off x="3325961" y="1512987"/>
            <a:ext cx="0" cy="28818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BAD687B-E674-EBA3-5F08-300C3EE0971E}"/>
              </a:ext>
            </a:extLst>
          </p:cNvPr>
          <p:cNvSpPr txBox="1"/>
          <p:nvPr/>
        </p:nvSpPr>
        <p:spPr>
          <a:xfrm>
            <a:off x="2778432" y="1406307"/>
            <a:ext cx="653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control shRNA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CD472A0-C19A-F540-D065-FA2BE5C045FE}"/>
              </a:ext>
            </a:extLst>
          </p:cNvPr>
          <p:cNvSpPr txBox="1"/>
          <p:nvPr/>
        </p:nvSpPr>
        <p:spPr>
          <a:xfrm>
            <a:off x="2732473" y="1635977"/>
            <a:ext cx="745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SEMA3C</a:t>
            </a:r>
          </a:p>
          <a:p>
            <a:pPr algn="ctr"/>
            <a:r>
              <a:rPr kumimoji="1" lang="en-US" altLang="ja-JP" sz="700" dirty="0"/>
              <a:t>shRNA 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D33118D-540B-FD87-F5D5-75528B59F413}"/>
              </a:ext>
            </a:extLst>
          </p:cNvPr>
          <p:cNvSpPr txBox="1"/>
          <p:nvPr/>
        </p:nvSpPr>
        <p:spPr>
          <a:xfrm rot="16200000">
            <a:off x="3172337" y="1572107"/>
            <a:ext cx="5073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 err="1"/>
              <a:t>GnP</a:t>
            </a:r>
            <a:endParaRPr kumimoji="1" lang="en-US" altLang="ja-JP" sz="700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B907B23-2E5C-268F-003F-AE20A0EA2307}"/>
              </a:ext>
            </a:extLst>
          </p:cNvPr>
          <p:cNvSpPr txBox="1"/>
          <p:nvPr/>
        </p:nvSpPr>
        <p:spPr>
          <a:xfrm rot="16200000">
            <a:off x="3164413" y="1170883"/>
            <a:ext cx="5231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/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1310239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Times New Roman"/>
        <a:ea typeface="游ゴシック Light"/>
        <a:cs typeface=""/>
      </a:majorFont>
      <a:minorFont>
        <a:latin typeface="Times New Roman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67928</TotalTime>
  <Words>152</Words>
  <Application>Microsoft Office PowerPoint</Application>
  <PresentationFormat>ユーザー設定</PresentationFormat>
  <Paragraphs>92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Arial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ahca4489</dc:creator>
  <cp:lastModifiedBy>冨澤 聡史</cp:lastModifiedBy>
  <cp:revision>560</cp:revision>
  <cp:lastPrinted>2021-03-14T12:40:47Z</cp:lastPrinted>
  <dcterms:created xsi:type="dcterms:W3CDTF">2020-11-10T04:41:10Z</dcterms:created>
  <dcterms:modified xsi:type="dcterms:W3CDTF">2023-05-16T09:26:43Z</dcterms:modified>
</cp:coreProperties>
</file>