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26"/>
        <p:guide pos="387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5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607060" y="727075"/>
          <a:ext cx="11344910" cy="599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0765"/>
                <a:gridCol w="1577975"/>
                <a:gridCol w="1640840"/>
                <a:gridCol w="1663700"/>
                <a:gridCol w="2140585"/>
                <a:gridCol w="2011045"/>
              </a:tblGrid>
              <a:tr h="8229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Characteristics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NS</a:t>
                      </a:r>
                      <a:endParaRPr 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  <a:p>
                      <a:pPr indent="0" algn="ctr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(n=30)</a:t>
                      </a:r>
                      <a:r>
                        <a:rPr lang="en-US" sz="1800" b="0">
                          <a:solidFill>
                            <a:srgbClr val="BEBEBE"/>
                          </a:solidFill>
                          <a:latin typeface="+mj-lt"/>
                          <a:cs typeface="+mj-lt"/>
                        </a:rPr>
                        <a:t> 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Non-NS</a:t>
                      </a:r>
                      <a:endParaRPr 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  <a:p>
                      <a:pPr indent="0" algn="ctr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 (n=31)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Control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  <a:p>
                      <a:pPr indent="0" algn="ctr" fontAlgn="ctr">
                        <a:buNone/>
                      </a:pPr>
                      <a:r>
                        <a:rPr lang="en-US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(n=35)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statistics</a:t>
                      </a:r>
                      <a:endParaRPr lang="en-US" sz="1800" b="0">
                        <a:latin typeface="+mj-lt"/>
                        <a:cs typeface="+mj-lt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(NS vs. Control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statistics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(Non-NS vs. Control)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66420"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Sex (male,%)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14 (46.7%)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6(19.4%)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15(42.9%)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Χ</a:t>
                      </a:r>
                      <a:r>
                        <a:rPr lang="en-US" sz="18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2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=0.095,P=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0.758</a:t>
                      </a:r>
                      <a:endParaRPr lang="en-US" altLang="en-US" sz="1800" b="0">
                        <a:solidFill>
                          <a:schemeClr val="tx1"/>
                        </a:solidFill>
                        <a:latin typeface="+mj-lt"/>
                        <a:ea typeface="宋体" panose="02010600030101010101" pitchFamily="2" charset="-122"/>
                        <a:cs typeface="+mj-lt"/>
                        <a:sym typeface="+mn-ea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Χ</a:t>
                      </a:r>
                      <a:r>
                        <a:rPr lang="en-US" sz="18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2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j-lt"/>
                          <a:sym typeface="+mn-ea"/>
                        </a:rPr>
                        <a:t>=0.095,P=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0.758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65785"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Age (years)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49.5±12.4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37.6±11.8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41.4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±5.5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+mj-lt"/>
                          <a:ea typeface="Calibri" panose="020F0502020204030204" charset="0"/>
                          <a:cs typeface="+mj-lt"/>
                        </a:rPr>
                        <a:t>F=12.194, P=0.001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F=2.880, P=0.095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710565"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Education levels, mean (range) (years)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9.0(3-16)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9.8(5-18)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9.2(3-14)</a:t>
                      </a:r>
                      <a:endParaRPr lang="zh-CN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F=0.055, P=0.815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F=0.545, P=0.463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MMSE, mean (range)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28.5(25-30)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 fontAlgn="ctr">
                        <a:buNone/>
                      </a:pPr>
                      <a:r>
                        <a:rPr 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28.8(25-30)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29.2(28-30</a:t>
                      </a:r>
                      <a:r>
                        <a:rPr lang="zh-CN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）</a:t>
                      </a:r>
                      <a:endParaRPr lang="zh-CN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F=10.401, P=0.002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F=1.852, P=0.178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uFillTx/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Alerting effect (ms)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13.10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±39.59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38.29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±25.45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28.00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±20.56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F=3.775, P=0.056</a:t>
                      </a:r>
                      <a:endParaRPr lang="en-US" altLang="en-US" sz="1800" b="0"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F=3.295, P=0.074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uFillTx/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Orienting effect (ms)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16.57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±32.25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36.00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±24.95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48.46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±25.53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F=19.774, P</a:t>
                      </a: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&lt;0.001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F=3.997, P=0.050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uFillTx/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Executive effect (ms)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90.23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±68.71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89.87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±41.76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101.00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±29.81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F=0.706, P=0.404</a:t>
                      </a:r>
                      <a:endParaRPr lang="en-US" altLang="en-US" sz="1800" b="0"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F=1.579, P=0.213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657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uFillTx/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Mean RT (ms)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777.37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±89.64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717.52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±119.69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703.40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±96.62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F=10.115, P=0.002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+mj-lt"/>
                        <a:ea typeface="宋体" panose="02010600030101010101" pitchFamily="2" charset="-122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F=0.281, P=0.598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  <a:tr h="5657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uFillTx/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Overall accuracy (%)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  <a:sym typeface="+mn-ea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90.53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±11.09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94.29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±10.66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latin typeface="+mj-lt"/>
                          <a:ea typeface="Calibri" panose="020F0502020204030204" charset="0"/>
                          <a:cs typeface="+mj-lt"/>
                        </a:rPr>
                        <a:t>98.57</a:t>
                      </a:r>
                      <a:r>
                        <a:rPr lang="en-US" sz="1800">
                          <a:latin typeface="+mj-lt"/>
                          <a:ea typeface="宋体" panose="02010600030101010101" pitchFamily="2" charset="-122"/>
                          <a:cs typeface="+mj-lt"/>
                          <a:sym typeface="+mn-ea"/>
                        </a:rPr>
                        <a:t>±2.30</a:t>
                      </a:r>
                      <a:endParaRPr lang="en-US" altLang="en-US" sz="1800" b="0"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+mj-lt"/>
                          <a:ea typeface="宋体" panose="02010600030101010101" pitchFamily="2" charset="-122"/>
                          <a:cs typeface="+mj-lt"/>
                        </a:rPr>
                        <a:t>F=17.534, P</a:t>
                      </a:r>
                      <a:r>
                        <a:rPr lang="en-US" altLang="en-US" sz="1800" b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&lt;0.001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altLang="en-US" sz="1800">
                          <a:solidFill>
                            <a:srgbClr val="FF0000"/>
                          </a:solidFill>
                          <a:latin typeface="+mj-lt"/>
                          <a:ea typeface="Calibri" panose="020F0502020204030204" charset="0"/>
                          <a:cs typeface="+mj-lt"/>
                          <a:sym typeface="+mn-ea"/>
                        </a:rPr>
                        <a:t>F=5.373, P=0.024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800" b="0">
                        <a:solidFill>
                          <a:srgbClr val="FF0000"/>
                        </a:solidFill>
                        <a:latin typeface="+mj-lt"/>
                        <a:ea typeface="Calibri" panose="020F0502020204030204" charset="0"/>
                        <a:cs typeface="+mj-lt"/>
                      </a:endParaRPr>
                    </a:p>
                  </a:txBody>
                  <a:tcPr marL="68580" marR="68580" marT="0" marB="0" vert="horz" anchor="t" anchorCtr="0"/>
                </a:tc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607060" y="115570"/>
            <a:ext cx="11199495" cy="447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en-US" b="1">
                <a:latin typeface="Arial" panose="020B0604020202020204" pitchFamily="34" charset="0"/>
                <a:ea typeface="宋体" panose="02010600030101010101" pitchFamily="2" charset="-122"/>
              </a:rPr>
              <a:t>Supplemental Table</a:t>
            </a:r>
            <a:r>
              <a:rPr lang="en-US" b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b="1">
                <a:latin typeface="Arial" panose="020B0604020202020204" pitchFamily="34" charset="0"/>
                <a:ea typeface="宋体" panose="02010600030101010101" pitchFamily="2" charset="-122"/>
              </a:rPr>
              <a:t>1: </a:t>
            </a:r>
            <a:r>
              <a:rPr lang="en-US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Demographic variables and Attentional network test</a:t>
            </a:r>
            <a:r>
              <a:rPr lang="en-US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b="1">
                <a:latin typeface="Calibri" panose="020F0502020204030204" charset="0"/>
                <a:ea typeface="宋体" panose="02010600030101010101" pitchFamily="2" charset="-122"/>
              </a:rPr>
              <a:t>performance among NS, non-NS, and healthy controls</a:t>
            </a:r>
            <a:endParaRPr lang="en-US" b="1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ABLE_BEAUTIFY" val="smartTable{07e6ee6c-bcf6-45cd-8a84-f198e974c4e4}"/>
  <p:tag name="TABLE_ENDDRAG_ORIGIN_RECT" val="893*459"/>
  <p:tag name="TABLE_ENDDRAG_RECT" val="47*69*893*459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COMMONDATA" val="eyJoZGlkIjoiZTQ4ODQwNThiYTg4YTBlNDhkZDRmNGNiNWM5NWE1YzAifQ=="/>
  <p:tag name="KSO_WPP_MARK_KEY" val="37d0c088-bd61-43fd-8bab-32bb8e3a7ec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976</Words>
  <Application>WPS 演示</Application>
  <PresentationFormat>宽屏</PresentationFormat>
  <Paragraphs>134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Calibri</vt:lpstr>
      <vt:lpstr>微软雅黑</vt:lpstr>
      <vt:lpstr>Arial Unicode MS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阿彩</cp:lastModifiedBy>
  <cp:revision>167</cp:revision>
  <dcterms:created xsi:type="dcterms:W3CDTF">2019-06-19T02:08:00Z</dcterms:created>
  <dcterms:modified xsi:type="dcterms:W3CDTF">2022-12-13T12:47:56Z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754B5C729C9E439F8CC1CAFD1F69BB8F</vt:lpwstr>
  </property>
</Properties>
</file>