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8" r:id="rId3"/>
    <p:sldId id="259" r:id="rId4"/>
    <p:sldId id="260" r:id="rId5"/>
    <p:sldId id="261" r:id="rId6"/>
    <p:sldId id="262" r:id="rId7"/>
    <p:sldId id="264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4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B3042-0B41-4FE1-966A-409B773F85AC}" type="datetimeFigureOut">
              <a:rPr kumimoji="1" lang="ja-JP" altLang="en-US" smtClean="0"/>
              <a:t>2020/7/14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3212-5AD6-4963-AB8C-44968B44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414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B3042-0B41-4FE1-966A-409B773F85AC}" type="datetimeFigureOut">
              <a:rPr kumimoji="1" lang="ja-JP" altLang="en-US" smtClean="0"/>
              <a:t>2020/7/14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3212-5AD6-4963-AB8C-44968B44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9260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B3042-0B41-4FE1-966A-409B773F85AC}" type="datetimeFigureOut">
              <a:rPr kumimoji="1" lang="ja-JP" altLang="en-US" smtClean="0"/>
              <a:t>2020/7/14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3212-5AD6-4963-AB8C-44968B44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356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B3042-0B41-4FE1-966A-409B773F85AC}" type="datetimeFigureOut">
              <a:rPr kumimoji="1" lang="ja-JP" altLang="en-US" smtClean="0"/>
              <a:t>2020/7/14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3212-5AD6-4963-AB8C-44968B44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488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B3042-0B41-4FE1-966A-409B773F85AC}" type="datetimeFigureOut">
              <a:rPr kumimoji="1" lang="ja-JP" altLang="en-US" smtClean="0"/>
              <a:t>2020/7/14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3212-5AD6-4963-AB8C-44968B44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62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B3042-0B41-4FE1-966A-409B773F85AC}" type="datetimeFigureOut">
              <a:rPr kumimoji="1" lang="ja-JP" altLang="en-US" smtClean="0"/>
              <a:t>2020/7/14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3212-5AD6-4963-AB8C-44968B44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020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B3042-0B41-4FE1-966A-409B773F85AC}" type="datetimeFigureOut">
              <a:rPr kumimoji="1" lang="ja-JP" altLang="en-US" smtClean="0"/>
              <a:t>2020/7/14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3212-5AD6-4963-AB8C-44968B44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796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B3042-0B41-4FE1-966A-409B773F85AC}" type="datetimeFigureOut">
              <a:rPr kumimoji="1" lang="ja-JP" altLang="en-US" smtClean="0"/>
              <a:t>2020/7/14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3212-5AD6-4963-AB8C-44968B44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926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B3042-0B41-4FE1-966A-409B773F85AC}" type="datetimeFigureOut">
              <a:rPr kumimoji="1" lang="ja-JP" altLang="en-US" smtClean="0"/>
              <a:t>2020/7/14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3212-5AD6-4963-AB8C-44968B44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389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B3042-0B41-4FE1-966A-409B773F85AC}" type="datetimeFigureOut">
              <a:rPr kumimoji="1" lang="ja-JP" altLang="en-US" smtClean="0"/>
              <a:t>2020/7/14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3212-5AD6-4963-AB8C-44968B44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791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B3042-0B41-4FE1-966A-409B773F85AC}" type="datetimeFigureOut">
              <a:rPr kumimoji="1" lang="ja-JP" altLang="en-US" smtClean="0"/>
              <a:t>2020/7/14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3212-5AD6-4963-AB8C-44968B44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47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B3042-0B41-4FE1-966A-409B773F85AC}" type="datetimeFigureOut">
              <a:rPr kumimoji="1" lang="ja-JP" altLang="en-US" smtClean="0"/>
              <a:t>2020/7/14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03212-5AD6-4963-AB8C-44968B44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9639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36465833-F295-4878-B808-78BADBF729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986503"/>
              </p:ext>
            </p:extLst>
          </p:nvPr>
        </p:nvGraphicFramePr>
        <p:xfrm>
          <a:off x="2959297" y="719638"/>
          <a:ext cx="3225405" cy="4351334"/>
        </p:xfrm>
        <a:graphic>
          <a:graphicData uri="http://schemas.openxmlformats.org/drawingml/2006/table">
            <a:tbl>
              <a:tblPr/>
              <a:tblGrid>
                <a:gridCol w="1088574">
                  <a:extLst>
                    <a:ext uri="{9D8B030D-6E8A-4147-A177-3AD203B41FA5}">
                      <a16:colId xmlns:a16="http://schemas.microsoft.com/office/drawing/2014/main" val="2484714101"/>
                    </a:ext>
                  </a:extLst>
                </a:gridCol>
                <a:gridCol w="712277">
                  <a:extLst>
                    <a:ext uri="{9D8B030D-6E8A-4147-A177-3AD203B41FA5}">
                      <a16:colId xmlns:a16="http://schemas.microsoft.com/office/drawing/2014/main" val="2749647088"/>
                    </a:ext>
                  </a:extLst>
                </a:gridCol>
                <a:gridCol w="1424554">
                  <a:extLst>
                    <a:ext uri="{9D8B030D-6E8A-4147-A177-3AD203B41FA5}">
                      <a16:colId xmlns:a16="http://schemas.microsoft.com/office/drawing/2014/main" val="853117939"/>
                    </a:ext>
                  </a:extLst>
                </a:gridCol>
              </a:tblGrid>
              <a:tr h="2137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Group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Case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Tissue weight (mg)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323814"/>
                  </a:ext>
                </a:extLst>
              </a:tr>
              <a:tr h="206878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Recurrent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3.8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1304479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10.0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2813115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11.4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4191603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17.7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406250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6.5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6401862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5.0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922101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26.0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14702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3.3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545061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28.4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928341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42.1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281672"/>
                  </a:ext>
                </a:extLst>
              </a:tr>
              <a:tr h="206878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Non-recurrent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13.9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108101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13.9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84787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22.0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8310915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37.5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7237555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13.2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2348934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2.8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2598724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40.0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907211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43.9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709391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22.4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274059"/>
                  </a:ext>
                </a:extLst>
              </a:tr>
              <a:tr h="2068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15.0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738327"/>
                  </a:ext>
                </a:extLst>
              </a:tr>
            </a:tbl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85B9E80-B44F-455C-A745-A02C9C6CBD1D}"/>
              </a:ext>
            </a:extLst>
          </p:cNvPr>
          <p:cNvSpPr/>
          <p:nvPr/>
        </p:nvSpPr>
        <p:spPr>
          <a:xfrm>
            <a:off x="453932" y="5676697"/>
            <a:ext cx="82361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Supplemental Table. Weights of the frozen tissue samples.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Each weight of the frozen tissue samples was measured using Sartorius analytical lab balance CPA224S (Sartorius AG, Göttingen, Germany) prior to lipid extraction.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186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8543A39-246D-4E16-96E3-175C87605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348" y="319496"/>
            <a:ext cx="5180509" cy="4968393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8154E62-2A42-4006-8E68-5E6A9E721174}"/>
              </a:ext>
            </a:extLst>
          </p:cNvPr>
          <p:cNvSpPr/>
          <p:nvPr/>
        </p:nvSpPr>
        <p:spPr>
          <a:xfrm>
            <a:off x="629193" y="5057056"/>
            <a:ext cx="78856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Supplemental Figure 1. Recurrence-free survival (RFS) curve of the recurrent group.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The 1-year and 2-year RFS rate of the recurrent group was 50% and 20% with the median RFS time of 12.5 (range, 9–38) months.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280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8E93F0C-F807-475C-9FE3-73A425442E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83" b="65840"/>
          <a:stretch/>
        </p:blipFill>
        <p:spPr>
          <a:xfrm>
            <a:off x="302880" y="1831026"/>
            <a:ext cx="2792210" cy="207030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10964AE-74EA-4990-9E93-6777D03499A6}"/>
              </a:ext>
            </a:extLst>
          </p:cNvPr>
          <p:cNvSpPr/>
          <p:nvPr/>
        </p:nvSpPr>
        <p:spPr>
          <a:xfrm>
            <a:off x="1389015" y="4573064"/>
            <a:ext cx="66838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Supplemental Figure 2. Principal component analysis of 2,595 identified lipid species.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The recurrent group showed partial separations on the first three principal components.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Abbreviations: r, recurrent case; n, non-recurrent case.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AAAC631-78DE-47F2-9012-ACBA22F11A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345" b="33678"/>
          <a:stretch/>
        </p:blipFill>
        <p:spPr>
          <a:xfrm>
            <a:off x="3116860" y="1831026"/>
            <a:ext cx="2792210" cy="207030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3064B69-B7F7-4366-97F1-64EDFA501C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553" b="471"/>
          <a:stretch/>
        </p:blipFill>
        <p:spPr>
          <a:xfrm>
            <a:off x="5930840" y="1831026"/>
            <a:ext cx="2792210" cy="207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83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26FAF29-17D6-4361-9252-8BD6F891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58" y="6856"/>
            <a:ext cx="7503563" cy="577563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7B49786-9D1B-46B6-95F3-DEA2E68CB9FD}"/>
              </a:ext>
            </a:extLst>
          </p:cNvPr>
          <p:cNvSpPr/>
          <p:nvPr/>
        </p:nvSpPr>
        <p:spPr>
          <a:xfrm>
            <a:off x="-8709" y="5782487"/>
            <a:ext cx="91494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Supplemental Figure 3. Tandem mass spectrometry (MS/MS) of the final candidate lipid species. 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Product ion spectra of MS/MS for (A) [SM(d35:1)+H]</a:t>
            </a:r>
            <a:r>
              <a:rPr lang="en-US" altLang="ja-JP" sz="1200" kern="100" baseline="300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+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, (B) [</a:t>
            </a:r>
            <a:r>
              <a:rPr lang="en-US" altLang="ja-JP" sz="1200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Cer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(d42:0)+HCOO]</a:t>
            </a:r>
            <a:r>
              <a:rPr lang="en-US" altLang="ja-JP" sz="1200" kern="100" baseline="300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-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, and (C) [TG(15:0_14:0_14:0)+NH4]</a:t>
            </a:r>
            <a:r>
              <a:rPr lang="en-US" altLang="ja-JP" sz="1200" kern="100" baseline="300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+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are shown. The product ion spectra showed peaks corresponding to (A) phosphocholine, (B) several fragments that are compatible with </a:t>
            </a:r>
            <a:r>
              <a:rPr lang="en-US" altLang="ja-JP" sz="1200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Cer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(d42:0) fragmentation with concomitant oxidation reaction, (C) two fragments that are produced by neutral loss of FA(14:0) or FA(15:0) from TG(15:0_14:0_14:0).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Abbreviations: </a:t>
            </a:r>
            <a:r>
              <a:rPr lang="en-US" altLang="ja-JP" sz="1200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Cer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, ceramide; FA, fatty acid; SM, sphingomyelin; TG, triglyceride.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935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図 201">
            <a:extLst>
              <a:ext uri="{FF2B5EF4-FFF2-40B4-BE49-F238E27FC236}">
                <a16:creationId xmlns:a16="http://schemas.microsoft.com/office/drawing/2014/main" id="{511B0DCD-963F-4516-8403-B5AD83404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71" y="1176135"/>
            <a:ext cx="9144000" cy="359021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8C5E286-866D-4838-BD5F-14905EA1B2E7}"/>
              </a:ext>
            </a:extLst>
          </p:cNvPr>
          <p:cNvSpPr/>
          <p:nvPr/>
        </p:nvSpPr>
        <p:spPr>
          <a:xfrm>
            <a:off x="704305" y="4451980"/>
            <a:ext cx="77353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Supplemental Figure 4. Spearman’s rank correlation analysis among the final three candidate predictors. 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Positive correlation between SM(d35:1) and </a:t>
            </a:r>
            <a:r>
              <a:rPr lang="en-US" altLang="ja-JP" sz="1200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Cer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(d42:0), inverse correlation between TG(15:0_14:0_14:0) and SM(d35:1), weak inverse correlation between TG(15:0_14:0_14:0) and </a:t>
            </a:r>
            <a:r>
              <a:rPr lang="en-US" altLang="ja-JP" sz="1200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Cer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(d42:0) were seen. Spearman’s rank correlation coefficients and </a:t>
            </a:r>
            <a:r>
              <a:rPr lang="en-US" altLang="ja-JP" sz="1200" i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P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-values for significance are presented.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Abbreviations: </a:t>
            </a:r>
            <a:r>
              <a:rPr lang="en-US" altLang="ja-JP" sz="1200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Cer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, ceramide; </a:t>
            </a:r>
            <a:r>
              <a:rPr lang="en-US" altLang="ja-JP" sz="1200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rS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, Spearman’s rank correlation coefficient; SM, sphingomyelin; TG, triglyceride.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17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9EE2D22-2D37-40A1-AB81-0364F2174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92" y="1444114"/>
            <a:ext cx="9144000" cy="3516478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C1AADA8-9A03-4BC3-A225-F85B9D0169BB}"/>
              </a:ext>
            </a:extLst>
          </p:cNvPr>
          <p:cNvSpPr/>
          <p:nvPr/>
        </p:nvSpPr>
        <p:spPr>
          <a:xfrm>
            <a:off x="357051" y="4713518"/>
            <a:ext cx="84908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Supplemental Figure 5. Comparisons of the total levels of SM, </a:t>
            </a:r>
            <a:r>
              <a:rPr lang="en-US" altLang="ja-JP" sz="1200" b="1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Cer</a:t>
            </a:r>
            <a:r>
              <a:rPr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and DAG between the non-recurrent and recurrent groups.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Significant increase on the total SM (P = 0.044) level and increasing tendency of the total </a:t>
            </a:r>
            <a:r>
              <a:rPr lang="en-US" altLang="ja-JP" sz="1200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Cer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(P = 0.098) and DAG (P = 0.157) levels in the recurrent group were observed.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Abbreviations: </a:t>
            </a:r>
            <a:r>
              <a:rPr lang="en-US" altLang="ja-JP" sz="1200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Cer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, ceramide; DAG, diacylglycerol; SM, sphingomyelin.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475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C76236D-E8A5-441B-A8D1-F20D6906BC2B}"/>
              </a:ext>
            </a:extLst>
          </p:cNvPr>
          <p:cNvSpPr/>
          <p:nvPr/>
        </p:nvSpPr>
        <p:spPr>
          <a:xfrm>
            <a:off x="137164" y="5120868"/>
            <a:ext cx="89567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Supplemental Figure 6. Histopathological image, mass spectrum of [SM(d35:1)+H]</a:t>
            </a:r>
            <a:r>
              <a:rPr lang="en-US" altLang="ja-JP" sz="1200" b="1" kern="100" baseline="300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+</a:t>
            </a:r>
            <a:r>
              <a:rPr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and [PC(12:0_12:0)+H]</a:t>
            </a:r>
            <a:r>
              <a:rPr lang="en-US" altLang="ja-JP" sz="1200" b="1" kern="100" baseline="300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+</a:t>
            </a:r>
            <a:r>
              <a:rPr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from representative recurrent and non-recurrent cases. 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Hematoxylin-eosin staining of recurrent and non-recurrent cases (upper panel) showed typical papillary-type adenocarcinoma with no significant difference between the two cases, whereas mass spectrum intensities of [SM(d35:1)+H]</a:t>
            </a:r>
            <a:r>
              <a:rPr lang="en-US" altLang="ja-JP" sz="1200" kern="100" baseline="300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+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(middle panel) were markedly higher in the recurrent case than that of the non-recurrent case to help recurrence prediction. A monoisotopic peak and two isotopic peaks of [SM(d35:1)+H]</a:t>
            </a:r>
            <a:r>
              <a:rPr lang="en-US" altLang="ja-JP" sz="1200" kern="100" baseline="300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+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that prove high mass resolution in this study were detected in the respective cases. Monoisotopic peaks of [PC(12:0_12:0)+H]</a:t>
            </a:r>
            <a:r>
              <a:rPr lang="en-US" altLang="ja-JP" sz="1200" kern="100" baseline="300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+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used for normalizing the monoisotopic peaks of [SM(d35:1)+H]</a:t>
            </a:r>
            <a:r>
              <a:rPr lang="en-US" altLang="ja-JP" sz="1200" kern="100" baseline="300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+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intensity in respective case are shown (bottom panel).  The lipid profiles of the two cases can be identified as recurrent case 3 and non-recurrent case 3 respectively in Additional file 2.</a:t>
            </a:r>
          </a:p>
          <a:p>
            <a:pPr algn="just">
              <a:spcAft>
                <a:spcPts val="0"/>
              </a:spcAft>
            </a:pP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Abbreviations: PC, phosphatidylcholine; SM, sphingomyelin.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06C5F4E5-5DE9-479D-AA09-70206BB6A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02" y="19822"/>
            <a:ext cx="6801395" cy="510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089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C24CEF6-0F40-4C57-9605-F44100499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714" y="863348"/>
            <a:ext cx="6333115" cy="298816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6A885EC-D7E8-454A-A4F6-6866D4024AAF}"/>
              </a:ext>
            </a:extLst>
          </p:cNvPr>
          <p:cNvSpPr/>
          <p:nvPr/>
        </p:nvSpPr>
        <p:spPr>
          <a:xfrm>
            <a:off x="1240970" y="4665480"/>
            <a:ext cx="71628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Supplemental Figure 7. The non-recurrent group included one case with positive recurrence prediction using SM(d35:1) and medical history of adjuvant chemotherapy (described in red).</a:t>
            </a:r>
            <a:r>
              <a:rPr lang="ja-JP" altLang="en-US" sz="1200" b="1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  </a:t>
            </a:r>
            <a:r>
              <a:rPr lang="en-US" altLang="ja-JP" sz="12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This case may correspond to the cases highly at risk of recurrence that was prevented by the adjuvant chemotherapy.</a:t>
            </a:r>
          </a:p>
          <a:p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Abbreviations: SM, sphingomyelin.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86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</TotalTime>
  <Words>719</Words>
  <Application>Microsoft Office PowerPoint</Application>
  <PresentationFormat>画面に合わせる (4:3)</PresentationFormat>
  <Paragraphs>59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裕典 高梨</dc:creator>
  <cp:lastModifiedBy>裕典 高梨</cp:lastModifiedBy>
  <cp:revision>22</cp:revision>
  <dcterms:created xsi:type="dcterms:W3CDTF">2020-04-27T02:01:38Z</dcterms:created>
  <dcterms:modified xsi:type="dcterms:W3CDTF">2020-07-14T06:52:33Z</dcterms:modified>
</cp:coreProperties>
</file>