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1" r:id="rId3"/>
    <p:sldId id="265" r:id="rId4"/>
    <p:sldId id="263" r:id="rId5"/>
    <p:sldId id="264" r:id="rId6"/>
  </p:sldIdLst>
  <p:sldSz cx="9144000" cy="6858000" type="screen4x3"/>
  <p:notesSz cx="6858000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93964"/>
  </p:normalViewPr>
  <p:slideViewPr>
    <p:cSldViewPr>
      <p:cViewPr>
        <p:scale>
          <a:sx n="75" d="100"/>
          <a:sy n="75" d="100"/>
        </p:scale>
        <p:origin x="-91" y="-31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4AB18-429E-448C-9B1A-A3628304B3C7}" type="datetimeFigureOut">
              <a:rPr lang="de-DE" smtClean="0"/>
              <a:t>23.11.2020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714875"/>
            <a:ext cx="5486400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942816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1DABA0-E839-4D56-81F8-176E4C8715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3631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Epidemiology</a:t>
            </a:r>
            <a:r>
              <a:rPr lang="de-DE" dirty="0"/>
              <a:t> of 231 </a:t>
            </a:r>
            <a:r>
              <a:rPr lang="de-DE" dirty="0" err="1"/>
              <a:t>patients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AID in </a:t>
            </a:r>
            <a:r>
              <a:rPr lang="de-DE" dirty="0" err="1"/>
              <a:t>the</a:t>
            </a:r>
            <a:r>
              <a:rPr lang="de-DE" dirty="0"/>
              <a:t> GARROD </a:t>
            </a:r>
            <a:r>
              <a:rPr lang="de-DE" dirty="0" err="1"/>
              <a:t>registry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DABA0-E839-4D56-81F8-176E4C871596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168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AID</a:t>
            </a:r>
            <a:r>
              <a:rPr lang="de-DE" baseline="0" dirty="0"/>
              <a:t> </a:t>
            </a:r>
            <a:r>
              <a:rPr lang="de-DE" baseline="0" dirty="0" err="1"/>
              <a:t>phenotypes</a:t>
            </a:r>
            <a:r>
              <a:rPr lang="de-DE" baseline="0" dirty="0"/>
              <a:t> in </a:t>
            </a:r>
            <a:r>
              <a:rPr lang="de-DE" baseline="0" dirty="0" err="1"/>
              <a:t>the</a:t>
            </a:r>
            <a:r>
              <a:rPr lang="de-DE" baseline="0" dirty="0"/>
              <a:t> GARROD </a:t>
            </a:r>
            <a:r>
              <a:rPr lang="de-DE" baseline="0" dirty="0" err="1"/>
              <a:t>registry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DABA0-E839-4D56-81F8-176E4C871596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4456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Genetic</a:t>
            </a:r>
            <a:r>
              <a:rPr lang="de-DE" baseline="0" dirty="0"/>
              <a:t> </a:t>
            </a:r>
            <a:r>
              <a:rPr lang="de-DE" baseline="0" dirty="0" err="1"/>
              <a:t>analyses</a:t>
            </a:r>
            <a:r>
              <a:rPr lang="de-DE" baseline="0" dirty="0"/>
              <a:t> in </a:t>
            </a:r>
            <a:r>
              <a:rPr lang="de-DE" baseline="0" dirty="0" err="1"/>
              <a:t>patients</a:t>
            </a:r>
            <a:r>
              <a:rPr lang="de-DE" baseline="0" dirty="0"/>
              <a:t> </a:t>
            </a:r>
            <a:r>
              <a:rPr lang="de-DE" baseline="0" dirty="0" err="1"/>
              <a:t>with</a:t>
            </a:r>
            <a:r>
              <a:rPr lang="de-DE" baseline="0" dirty="0"/>
              <a:t> </a:t>
            </a:r>
            <a:r>
              <a:rPr lang="de-DE" baseline="0" dirty="0" err="1"/>
              <a:t>monogenetic</a:t>
            </a:r>
            <a:r>
              <a:rPr lang="de-DE" baseline="0" dirty="0"/>
              <a:t> AID, p=</a:t>
            </a:r>
            <a:r>
              <a:rPr lang="de-DE" baseline="0" dirty="0" err="1"/>
              <a:t>pathogenic</a:t>
            </a:r>
            <a:r>
              <a:rPr lang="de-DE" baseline="0" dirty="0"/>
              <a:t>, v=variant of </a:t>
            </a:r>
            <a:r>
              <a:rPr lang="de-DE" baseline="0" dirty="0" err="1"/>
              <a:t>unknown</a:t>
            </a:r>
            <a:r>
              <a:rPr lang="de-DE" baseline="0" dirty="0"/>
              <a:t> </a:t>
            </a:r>
            <a:r>
              <a:rPr lang="de-DE" baseline="0" dirty="0" err="1"/>
              <a:t>significance</a:t>
            </a:r>
            <a:r>
              <a:rPr lang="de-DE" baseline="0" dirty="0"/>
              <a:t>, w=wild type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DABA0-E839-4D56-81F8-176E4C871596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678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Genotype-phenotype</a:t>
            </a:r>
            <a:r>
              <a:rPr lang="de-DE" dirty="0"/>
              <a:t> </a:t>
            </a:r>
            <a:r>
              <a:rPr lang="de-DE" dirty="0" err="1"/>
              <a:t>correlation</a:t>
            </a:r>
            <a:r>
              <a:rPr lang="de-DE" dirty="0"/>
              <a:t> in FMF. High </a:t>
            </a:r>
            <a:r>
              <a:rPr lang="de-DE" dirty="0" err="1"/>
              <a:t>Penetrance</a:t>
            </a:r>
            <a:r>
              <a:rPr lang="de-DE" dirty="0"/>
              <a:t> MEFV </a:t>
            </a:r>
            <a:r>
              <a:rPr lang="de-DE" dirty="0" err="1"/>
              <a:t>variants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M680-I/V and M694-I/V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DABA0-E839-4D56-81F8-176E4C871596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168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Epidemiology</a:t>
            </a:r>
            <a:r>
              <a:rPr lang="de-DE" dirty="0"/>
              <a:t> of 29 </a:t>
            </a:r>
            <a:r>
              <a:rPr lang="de-DE" dirty="0" err="1"/>
              <a:t>patients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AA </a:t>
            </a:r>
            <a:r>
              <a:rPr lang="de-DE" dirty="0" err="1"/>
              <a:t>Amyloidosis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GARROD </a:t>
            </a:r>
            <a:r>
              <a:rPr lang="de-DE" dirty="0" err="1"/>
              <a:t>registry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DABA0-E839-4D56-81F8-176E4C871596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168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A198-23A2-4E09-94D4-33D0782FCF50}" type="datetimeFigureOut">
              <a:rPr lang="de-DE" smtClean="0"/>
              <a:t>23.11.2020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BCDBD-0B4F-4B2E-B9A9-F6D3983667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8509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A198-23A2-4E09-94D4-33D0782FCF50}" type="datetimeFigureOut">
              <a:rPr lang="de-DE" smtClean="0"/>
              <a:t>23.11.2020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BCDBD-0B4F-4B2E-B9A9-F6D3983667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9362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A198-23A2-4E09-94D4-33D0782FCF50}" type="datetimeFigureOut">
              <a:rPr lang="de-DE" smtClean="0"/>
              <a:t>23.11.2020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BCDBD-0B4F-4B2E-B9A9-F6D3983667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6121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A198-23A2-4E09-94D4-33D0782FCF50}" type="datetimeFigureOut">
              <a:rPr lang="de-DE" smtClean="0"/>
              <a:t>23.11.2020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BCDBD-0B4F-4B2E-B9A9-F6D3983667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8146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A198-23A2-4E09-94D4-33D0782FCF50}" type="datetimeFigureOut">
              <a:rPr lang="de-DE" smtClean="0"/>
              <a:t>23.11.2020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BCDBD-0B4F-4B2E-B9A9-F6D3983667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1395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A198-23A2-4E09-94D4-33D0782FCF50}" type="datetimeFigureOut">
              <a:rPr lang="de-DE" smtClean="0"/>
              <a:t>23.11.2020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BCDBD-0B4F-4B2E-B9A9-F6D3983667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9299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A198-23A2-4E09-94D4-33D0782FCF50}" type="datetimeFigureOut">
              <a:rPr lang="de-DE" smtClean="0"/>
              <a:t>23.11.2020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BCDBD-0B4F-4B2E-B9A9-F6D3983667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2105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A198-23A2-4E09-94D4-33D0782FCF50}" type="datetimeFigureOut">
              <a:rPr lang="de-DE" smtClean="0"/>
              <a:t>23.11.2020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BCDBD-0B4F-4B2E-B9A9-F6D3983667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1764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A198-23A2-4E09-94D4-33D0782FCF50}" type="datetimeFigureOut">
              <a:rPr lang="de-DE" smtClean="0"/>
              <a:t>23.11.2020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BCDBD-0B4F-4B2E-B9A9-F6D3983667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9909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A198-23A2-4E09-94D4-33D0782FCF50}" type="datetimeFigureOut">
              <a:rPr lang="de-DE" smtClean="0"/>
              <a:t>23.11.2020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BCDBD-0B4F-4B2E-B9A9-F6D3983667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848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A198-23A2-4E09-94D4-33D0782FCF50}" type="datetimeFigureOut">
              <a:rPr lang="de-DE" smtClean="0"/>
              <a:t>23.11.2020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BCDBD-0B4F-4B2E-B9A9-F6D3983667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5393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4A198-23A2-4E09-94D4-33D0782FCF50}" type="datetimeFigureOut">
              <a:rPr lang="de-DE" smtClean="0"/>
              <a:t>23.11.2020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BCDBD-0B4F-4B2E-B9A9-F6D3983667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9470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1336013" y="827420"/>
            <a:ext cx="859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Table 1</a:t>
            </a: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799294"/>
              </p:ext>
            </p:extLst>
          </p:nvPr>
        </p:nvGraphicFramePr>
        <p:xfrm>
          <a:off x="1403648" y="1268760"/>
          <a:ext cx="5976665" cy="1965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484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2819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99537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patients treated with anti-IL1 2013-2018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de-DE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231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9537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b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gender</a:t>
                      </a:r>
                      <a:r>
                        <a:rPr lang="de-DE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 </a:t>
                      </a:r>
                      <a:r>
                        <a:rPr lang="de-DE" sz="1400" b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female</a:t>
                      </a:r>
                      <a:r>
                        <a:rPr lang="de-DE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male; n (%)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 (59%) / 95 (41%)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9537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 at symptom onset; mean </a:t>
                      </a:r>
                      <a:r>
                        <a:rPr lang="de-DE" sz="1400" b="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SD (years)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25.1</a:t>
                      </a:r>
                      <a:r>
                        <a:rPr lang="de-DE" sz="14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± </a:t>
                      </a: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19.3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9537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 at baseline; mean </a:t>
                      </a:r>
                      <a:r>
                        <a:rPr lang="de-DE" sz="1400" b="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SD (years)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42.9 </a:t>
                      </a:r>
                      <a:r>
                        <a:rPr lang="de-DE" sz="14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14.6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9537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disease duration at baseline; mean </a:t>
                      </a:r>
                      <a:r>
                        <a:rPr lang="de-DE" sz="1400" b="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US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SD (years)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17.8 </a:t>
                      </a:r>
                      <a:r>
                        <a:rPr lang="de-DE" sz="14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14.3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9537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AA </a:t>
                      </a:r>
                      <a:r>
                        <a:rPr lang="de-DE" sz="1400" b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amyloidosis</a:t>
                      </a:r>
                      <a:r>
                        <a:rPr lang="de-DE" sz="14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 n (%)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(13%)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4428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1191997" y="971436"/>
            <a:ext cx="859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Table 2</a:t>
            </a: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793180"/>
              </p:ext>
            </p:extLst>
          </p:nvPr>
        </p:nvGraphicFramePr>
        <p:xfrm>
          <a:off x="1259630" y="1436901"/>
          <a:ext cx="7200801" cy="42595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843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0334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033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0334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0643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00511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Diagnoses</a:t>
                      </a:r>
                      <a:r>
                        <a:rPr lang="de-DE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GARROD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0511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r>
                        <a:rPr lang="de-DE" sz="14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de-DE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(%)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onset &lt; 18y</a:t>
                      </a:r>
                      <a:endParaRPr lang="de-D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onset ≥ 18y</a:t>
                      </a:r>
                      <a:endParaRPr lang="de-DE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0511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FMF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 (30.7)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0.00001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0511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CAPS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 (18.6)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0.09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0511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AOSD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 (13.9)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0.0005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0511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TRAPS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(8.2)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0511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Unclassified</a:t>
                      </a: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Syndromes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(6.9)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0511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Gout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(6.1)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0.0003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0511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Pleuro-Pericarditis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(3.5)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0.008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13033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Schnitzler Syndrome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(3.0)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0511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Idiopathic</a:t>
                      </a: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AA </a:t>
                      </a:r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amyloidosis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(2.6)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00511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Miscellaneous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(6.5)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13033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231 (100%)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 (44%)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 (56%)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1926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831957" y="179348"/>
            <a:ext cx="859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Table 3</a:t>
            </a: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370495"/>
              </p:ext>
            </p:extLst>
          </p:nvPr>
        </p:nvGraphicFramePr>
        <p:xfrm>
          <a:off x="899593" y="663244"/>
          <a:ext cx="7344815" cy="58463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573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269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4684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1402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9966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64936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monogenetic</a:t>
                      </a:r>
                      <a:r>
                        <a:rPr lang="de-DE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AID</a:t>
                      </a:r>
                    </a:p>
                    <a:p>
                      <a:pPr algn="l" fontAlgn="b">
                        <a:lnSpc>
                          <a:spcPct val="150000"/>
                        </a:lnSpc>
                      </a:pPr>
                      <a:endParaRPr lang="de-DE" sz="1400" b="1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recessive</a:t>
                      </a:r>
                      <a:endParaRPr lang="de-DE" sz="1400" b="1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FMF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dominant</a:t>
                      </a: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CAPS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dominant</a:t>
                      </a: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TRAPS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(%)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4936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b="1" i="1" u="none" strike="noStrike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</a:t>
                      </a:r>
                      <a:endParaRPr lang="de-DE" sz="14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1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MEFV</a:t>
                      </a:r>
                      <a:endParaRPr lang="de-DE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1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NLRP3</a:t>
                      </a:r>
                      <a:endParaRPr lang="de-DE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1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TNFRSF1A</a:t>
                      </a:r>
                      <a:endParaRPr lang="de-DE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4936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b="1" i="0" u="none" strike="noStrike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patients</a:t>
                      </a:r>
                      <a:r>
                        <a:rPr lang="de-DE" sz="14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de-DE" sz="1400" b="1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de-DE" sz="14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133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9600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genotype</a:t>
                      </a:r>
                      <a:r>
                        <a:rPr lang="de-DE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confirmed</a:t>
                      </a:r>
                      <a:endParaRPr lang="de-DE" sz="1400" b="1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(%)</a:t>
                      </a:r>
                    </a:p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</a:t>
                      </a:r>
                      <a:r>
                        <a:rPr lang="de-DE" sz="140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at </a:t>
                      </a:r>
                      <a:r>
                        <a:rPr lang="de-DE" sz="1400" b="1" u="none" strike="noStrike" baseline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onset</a:t>
                      </a:r>
                      <a:r>
                        <a:rPr lang="de-DE" sz="140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(y)</a:t>
                      </a:r>
                    </a:p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 (65%)</a:t>
                      </a: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10.8</a:t>
                      </a:r>
                      <a:r>
                        <a:rPr lang="de-DE" sz="14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±</a:t>
                      </a: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13.4</a:t>
                      </a: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reference</a:t>
                      </a:r>
                      <a:endParaRPr lang="de-DE" sz="140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pw</a:t>
                      </a:r>
                      <a:endParaRPr lang="de-DE" sz="140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(14%)</a:t>
                      </a:r>
                      <a:endParaRPr lang="de-DE" sz="140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6.2 </a:t>
                      </a:r>
                      <a:r>
                        <a:rPr lang="de-DE" sz="14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4.4</a:t>
                      </a: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baseline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reference</a:t>
                      </a:r>
                      <a:endParaRPr lang="de-DE" sz="1400" u="none" strike="noStrike" baseline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pw</a:t>
                      </a:r>
                      <a:endParaRPr lang="de-DE" sz="140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(47%)</a:t>
                      </a: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17.0 </a:t>
                      </a:r>
                      <a:r>
                        <a:rPr lang="de-DE" sz="14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12.1</a:t>
                      </a: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baseline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reference</a:t>
                      </a:r>
                      <a:endParaRPr lang="de-DE" sz="140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 (46%)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de-DE" sz="14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29600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genotype</a:t>
                      </a:r>
                      <a:r>
                        <a:rPr lang="de-DE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variant</a:t>
                      </a:r>
                    </a:p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(%)</a:t>
                      </a:r>
                    </a:p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</a:t>
                      </a:r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at </a:t>
                      </a:r>
                      <a:r>
                        <a:rPr lang="de-DE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onset</a:t>
                      </a:r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(y)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de-DE" sz="1400" b="1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pv+pw+vv+vw</a:t>
                      </a:r>
                      <a:endParaRPr lang="de-DE" sz="1400" b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(23%)</a:t>
                      </a: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22.8 </a:t>
                      </a:r>
                      <a:r>
                        <a:rPr lang="de-DE" sz="14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18.2</a:t>
                      </a: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0.025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vv+vw</a:t>
                      </a:r>
                      <a:endParaRPr lang="de-DE" sz="140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(51%)</a:t>
                      </a: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19.6 </a:t>
                      </a:r>
                      <a:r>
                        <a:rPr lang="de-DE" sz="14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14.7</a:t>
                      </a: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0.001</a:t>
                      </a:r>
                      <a:endParaRPr lang="de-DE" sz="140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vv+vw</a:t>
                      </a:r>
                      <a:endParaRPr lang="de-DE" sz="140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(47%)</a:t>
                      </a: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26.3</a:t>
                      </a:r>
                      <a:r>
                        <a:rPr lang="de-DE" sz="14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± 14.6</a:t>
                      </a: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0.16</a:t>
                      </a:r>
                      <a:endParaRPr lang="de-DE" sz="140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endParaRPr lang="de-DE" sz="140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 (35%)</a:t>
                      </a: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endParaRPr lang="de-DE" sz="140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29600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b="1" i="0" u="none" strike="noStrike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genotype</a:t>
                      </a:r>
                      <a:r>
                        <a:rPr lang="de-DE" sz="14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wild type</a:t>
                      </a:r>
                    </a:p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(%)</a:t>
                      </a:r>
                    </a:p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</a:t>
                      </a:r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at </a:t>
                      </a:r>
                      <a:r>
                        <a:rPr lang="de-DE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onset</a:t>
                      </a:r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(y)</a:t>
                      </a:r>
                    </a:p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</a:t>
                      </a:r>
                      <a:endParaRPr lang="de-DE" sz="140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(13%)</a:t>
                      </a: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24.2 </a:t>
                      </a:r>
                      <a:r>
                        <a:rPr lang="de-DE" sz="14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18.3</a:t>
                      </a: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0.06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</a:t>
                      </a:r>
                      <a:endParaRPr lang="de-DE" sz="140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(28%)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29.0 </a:t>
                      </a:r>
                      <a:r>
                        <a:rPr lang="de-DE" sz="14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26.8</a:t>
                      </a: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0.014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</a:t>
                      </a:r>
                      <a:endParaRPr lang="de-DE" sz="140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</a:t>
                      </a: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endParaRPr lang="de-DE" sz="140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(16%)</a:t>
                      </a: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endParaRPr lang="de-DE" sz="140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endParaRPr lang="de-DE" sz="140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genotype</a:t>
                      </a:r>
                      <a:r>
                        <a:rPr lang="de-DE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unknown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(2%)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(7%)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(5%)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(4%)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AA </a:t>
                      </a:r>
                      <a:r>
                        <a:rPr lang="de-DE" sz="14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amyloidosis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(31%)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(5%)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(17%)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7694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755576" y="755412"/>
            <a:ext cx="859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Table 4</a:t>
            </a: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364107"/>
              </p:ext>
            </p:extLst>
          </p:nvPr>
        </p:nvGraphicFramePr>
        <p:xfrm>
          <a:off x="827583" y="1236062"/>
          <a:ext cx="6407999" cy="345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0405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158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158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7216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penetrance MEFV variants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patient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number (N)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4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Pras</a:t>
                      </a:r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FMF activity score (mean </a:t>
                      </a:r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SD)</a:t>
                      </a:r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9.5</a:t>
                      </a:r>
                      <a:r>
                        <a:rPr lang="de-DE" sz="14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5.4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8.5 ± 3.1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6.8 ± 3.9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reference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</a:t>
                      </a:r>
                      <a:r>
                        <a:rPr lang="de-DE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at </a:t>
                      </a:r>
                      <a:r>
                        <a:rPr lang="de-DE" sz="14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first</a:t>
                      </a:r>
                      <a:r>
                        <a:rPr lang="de-DE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FMF </a:t>
                      </a:r>
                      <a:r>
                        <a:rPr lang="de-DE" sz="14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attack</a:t>
                      </a:r>
                      <a:r>
                        <a:rPr lang="de-DE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de-DE" sz="14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years</a:t>
                      </a:r>
                      <a:r>
                        <a:rPr lang="de-DE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SD</a:t>
                      </a:r>
                      <a:r>
                        <a:rPr lang="de-DE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11.3 </a:t>
                      </a: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15.0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15.9 ± 15.4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21.2 ± 17.2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reference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AA </a:t>
                      </a:r>
                      <a:r>
                        <a:rPr lang="de-DE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amyloidosis</a:t>
                      </a:r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(N; %)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16; 46%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3; 19%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3; 14%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5312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903965" y="755412"/>
            <a:ext cx="859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Table 5</a:t>
            </a: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1456400"/>
              </p:ext>
            </p:extLst>
          </p:nvPr>
        </p:nvGraphicFramePr>
        <p:xfrm>
          <a:off x="936920" y="1340768"/>
          <a:ext cx="7883552" cy="1898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989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42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4577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4011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5588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(%)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</a:t>
                      </a:r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at </a:t>
                      </a: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AID </a:t>
                      </a:r>
                      <a:r>
                        <a:rPr lang="de-DE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onset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</a:t>
                      </a:r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at</a:t>
                      </a: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AA </a:t>
                      </a:r>
                      <a:r>
                        <a:rPr lang="de-DE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diagnosis</a:t>
                      </a:r>
                      <a:r>
                        <a:rPr lang="de-DE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disease</a:t>
                      </a:r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duration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</a:t>
                      </a:r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± SD (</a:t>
                      </a:r>
                      <a:r>
                        <a:rPr lang="de-DE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years</a:t>
                      </a:r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patients with AA amyloidosis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(100%)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AA amyloidosis and FMF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(76%)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17.3 ± 18.9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45.6 ± 11.4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28.3 ± 13.7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AA amyloidosis and TRAPS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( 3%)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de-DE" sz="14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idiopathic</a:t>
                      </a:r>
                      <a:r>
                        <a:rPr lang="de-DE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AA </a:t>
                      </a:r>
                      <a:r>
                        <a:rPr lang="de-DE" sz="14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amyloidosis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(21%)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unknown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44.2 ± 10.7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de-DE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unknown</a:t>
                      </a:r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738360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581</Words>
  <Application>Microsoft Office PowerPoint</Application>
  <PresentationFormat>Bildschirmpräsentation (4:3)</PresentationFormat>
  <Paragraphs>229</Paragraphs>
  <Slides>5</Slides>
  <Notes>5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6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Universitätsklinikum Heidelberg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Blank, Norbert</dc:creator>
  <cp:lastModifiedBy>Blank, Norbert</cp:lastModifiedBy>
  <cp:revision>105</cp:revision>
  <cp:lastPrinted>2020-04-06T12:29:47Z</cp:lastPrinted>
  <dcterms:created xsi:type="dcterms:W3CDTF">2018-03-09T13:02:34Z</dcterms:created>
  <dcterms:modified xsi:type="dcterms:W3CDTF">2020-11-23T15:39:50Z</dcterms:modified>
</cp:coreProperties>
</file>