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8"/>
  </p:notesMasterIdLst>
  <p:sldIdLst>
    <p:sldId id="273" r:id="rId2"/>
    <p:sldId id="276" r:id="rId3"/>
    <p:sldId id="269" r:id="rId4"/>
    <p:sldId id="261" r:id="rId5"/>
    <p:sldId id="260" r:id="rId6"/>
    <p:sldId id="271" r:id="rId7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000" autoAdjust="0"/>
    <p:restoredTop sz="92868" autoAdjust="0"/>
  </p:normalViewPr>
  <p:slideViewPr>
    <p:cSldViewPr snapToGrid="0">
      <p:cViewPr varScale="1">
        <p:scale>
          <a:sx n="44" d="100"/>
          <a:sy n="44" d="100"/>
        </p:scale>
        <p:origin x="19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neoka\Box\muneo2c2\2017-GP(DS-1039)%20(DP0&#20013;&#26029;)\&#22577;&#21578;&#26360;_GP\1294_MQAE%20GPR39%20KD_&#23447;&#23713;\161125_qRT-PCR_CuFi1-GPR39KD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muneo2c2\Documents\working\ASB%20paper\ASB28560%20cystic%20fibrosis\ChanTest\Cydan&#22996;&#35351;&#20998;\ChanTest%20bar%20graph_Cydan_19093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muneo2c2\Documents\working\ASB%20paper\ASB28560%20cystic%20fibrosis\tear\151217_tear_result_23759_2548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muneo2c2\Documents\working\ASB%20paper\ASB28560%20cystic%20fibrosis\tear\tear_&#35542;&#25991;&#29992;fig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neoka\Box\muneo2c2\2017-GP(DS-1039)%20(DP0&#20013;&#26029;)\GP39&#35542;&#25991;&#21270;\DS-1039%20pharmacology%20paper\&#35542;&#25991;&#29992;&#20316;&#22259;_202201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result!$J$31</c:f>
              <c:strCache>
                <c:ptCount val="1"/>
                <c:pt idx="0">
                  <c:v>copy比(%)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AA1-43D0-A1C9-6C1A319F62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AA1-43D0-A1C9-6C1A319F62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1AA1-43D0-A1C9-6C1A319F62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ja-JP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BarType val="plus"/>
            <c:errValType val="cust"/>
            <c:noEndCap val="0"/>
            <c:plus>
              <c:numRef>
                <c:f>result!$L$32:$L$34</c:f>
                <c:numCache>
                  <c:formatCode>General</c:formatCode>
                  <c:ptCount val="3"/>
                  <c:pt idx="0">
                    <c:v>9.2692609762085265E-2</c:v>
                  </c:pt>
                  <c:pt idx="1">
                    <c:v>2.0174204653167369E-2</c:v>
                  </c:pt>
                  <c:pt idx="2">
                    <c:v>1.227136704925148E-2</c:v>
                  </c:pt>
                </c:numCache>
              </c:numRef>
            </c:plus>
            <c:minus>
              <c:numRef>
                <c:f>result!$L$32:$L$34</c:f>
                <c:numCache>
                  <c:formatCode>General</c:formatCode>
                  <c:ptCount val="3"/>
                  <c:pt idx="0">
                    <c:v>9.2692609762085265E-2</c:v>
                  </c:pt>
                  <c:pt idx="1">
                    <c:v>2.0174204653167369E-2</c:v>
                  </c:pt>
                  <c:pt idx="2">
                    <c:v>1.227136704925148E-2</c:v>
                  </c:pt>
                </c:numCache>
              </c:numRef>
            </c:minus>
          </c:errBars>
          <c:cat>
            <c:strRef>
              <c:f>result!$B$32:$B$34</c:f>
              <c:strCache>
                <c:ptCount val="3"/>
                <c:pt idx="0">
                  <c:v>control siRNA</c:v>
                </c:pt>
                <c:pt idx="1">
                  <c:v>siGPR39-1</c:v>
                </c:pt>
                <c:pt idx="2">
                  <c:v>siGPR39-2</c:v>
                </c:pt>
              </c:strCache>
            </c:strRef>
          </c:cat>
          <c:val>
            <c:numRef>
              <c:f>result!$J$32:$J$34</c:f>
              <c:numCache>
                <c:formatCode>0%</c:formatCode>
                <c:ptCount val="3"/>
                <c:pt idx="0">
                  <c:v>1</c:v>
                </c:pt>
                <c:pt idx="1">
                  <c:v>0.1673014390886241</c:v>
                </c:pt>
                <c:pt idx="2">
                  <c:v>0.15164972698861162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A1-43D0-A1C9-6C1A319F6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5751104"/>
        <c:axId val="477852448"/>
      </c:barChart>
      <c:catAx>
        <c:axId val="47575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ja-JP"/>
          </a:p>
        </c:txPr>
        <c:crossAx val="477852448"/>
        <c:crosses val="autoZero"/>
        <c:auto val="1"/>
        <c:lblAlgn val="ctr"/>
        <c:lblOffset val="100"/>
        <c:noMultiLvlLbl val="0"/>
      </c:catAx>
      <c:valAx>
        <c:axId val="4778524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/>
                </a:pPr>
                <a:r>
                  <a:rPr lang="en-US" dirty="0"/>
                  <a:t>GPR39 relative expression</a:t>
                </a:r>
                <a:r>
                  <a:rPr lang="ja-JP"/>
                  <a:t> </a:t>
                </a:r>
                <a:r>
                  <a:rPr lang="en-US" dirty="0"/>
                  <a:t>(GAPDH normalized)</a:t>
                </a:r>
                <a:endParaRPr lang="ja-JP"/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ja-JP"/>
          </a:p>
        </c:txPr>
        <c:crossAx val="47575110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solidFill>
            <a:sysClr val="windowText" lastClr="000000"/>
          </a:solidFill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0E8-4A0F-8F34-AE0920D69D31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E8-4A0F-8F34-AE0920D69D31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0E8-4A0F-8F34-AE0920D69D3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0E8-4A0F-8F34-AE0920D69D3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0E8-4A0F-8F34-AE0920D69D31}"/>
                </c:ext>
              </c:extLst>
            </c:dLbl>
            <c:dLbl>
              <c:idx val="4"/>
              <c:layout>
                <c:manualLayout>
                  <c:x val="0"/>
                  <c:y val="-3.7036672499270923E-2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0E8-4A0F-8F34-AE0920D69D31}"/>
                </c:ext>
              </c:extLst>
            </c:dLbl>
            <c:dLbl>
              <c:idx val="5"/>
              <c:layout>
                <c:manualLayout>
                  <c:x val="0"/>
                  <c:y val="-2.0299285505978419E-2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0E8-4A0F-8F34-AE0920D69D31}"/>
                </c:ext>
              </c:extLst>
            </c:dLbl>
            <c:dLbl>
              <c:idx val="6"/>
              <c:layout>
                <c:manualLayout>
                  <c:x val="1.0185067526415994E-16"/>
                  <c:y val="-2.777777777777761E-2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0E8-4A0F-8F34-AE0920D69D3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altLang="ja-JP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0E8-4A0F-8F34-AE0920D69D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ja-JP"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Sheet2!$C$2:$C$9</c:f>
                <c:numCache>
                  <c:formatCode>General</c:formatCode>
                  <c:ptCount val="8"/>
                  <c:pt idx="0">
                    <c:v>1.6</c:v>
                  </c:pt>
                  <c:pt idx="1">
                    <c:v>4.5999999999999996</c:v>
                  </c:pt>
                  <c:pt idx="2">
                    <c:v>16</c:v>
                  </c:pt>
                  <c:pt idx="3">
                    <c:v>14.3</c:v>
                  </c:pt>
                  <c:pt idx="4">
                    <c:v>34.299999999999997</c:v>
                  </c:pt>
                  <c:pt idx="5">
                    <c:v>20.8</c:v>
                  </c:pt>
                  <c:pt idx="6">
                    <c:v>34</c:v>
                  </c:pt>
                  <c:pt idx="7">
                    <c:v>7.5</c:v>
                  </c:pt>
                </c:numCache>
              </c:numRef>
            </c:plus>
            <c:minus>
              <c:numRef>
                <c:f>Sheet2!$C$2:$C$9</c:f>
                <c:numCache>
                  <c:formatCode>General</c:formatCode>
                  <c:ptCount val="8"/>
                  <c:pt idx="0">
                    <c:v>1.6</c:v>
                  </c:pt>
                  <c:pt idx="1">
                    <c:v>4.5999999999999996</c:v>
                  </c:pt>
                  <c:pt idx="2">
                    <c:v>16</c:v>
                  </c:pt>
                  <c:pt idx="3">
                    <c:v>14.3</c:v>
                  </c:pt>
                  <c:pt idx="4">
                    <c:v>34.299999999999997</c:v>
                  </c:pt>
                  <c:pt idx="5">
                    <c:v>20.8</c:v>
                  </c:pt>
                  <c:pt idx="6">
                    <c:v>34</c:v>
                  </c:pt>
                  <c:pt idx="7">
                    <c:v>7.5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Sheet2!$A$2:$A$9</c:f>
              <c:strCache>
                <c:ptCount val="8"/>
                <c:pt idx="0">
                  <c:v>ZnSO4</c:v>
                </c:pt>
                <c:pt idx="1">
                  <c:v>DS 0.05 μM</c:v>
                </c:pt>
                <c:pt idx="2">
                  <c:v>DS 0.15 μM</c:v>
                </c:pt>
                <c:pt idx="3">
                  <c:v>DS 0.5 μM</c:v>
                </c:pt>
                <c:pt idx="4">
                  <c:v>DS 1.5 μM</c:v>
                </c:pt>
                <c:pt idx="5">
                  <c:v>DS 5 μM</c:v>
                </c:pt>
                <c:pt idx="6">
                  <c:v>DS 15 μM</c:v>
                </c:pt>
                <c:pt idx="7">
                  <c:v>DS 30 μM</c:v>
                </c:pt>
              </c:strCache>
            </c:strRef>
          </c:cat>
          <c:val>
            <c:numRef>
              <c:f>Sheet2!$B$2:$B$9</c:f>
              <c:numCache>
                <c:formatCode>General</c:formatCode>
                <c:ptCount val="8"/>
                <c:pt idx="0">
                  <c:v>-60.5</c:v>
                </c:pt>
                <c:pt idx="1">
                  <c:v>-196.2</c:v>
                </c:pt>
                <c:pt idx="2">
                  <c:v>-352.8</c:v>
                </c:pt>
                <c:pt idx="3">
                  <c:v>-460.8</c:v>
                </c:pt>
                <c:pt idx="4">
                  <c:v>-438.3</c:v>
                </c:pt>
                <c:pt idx="5">
                  <c:v>-458.2</c:v>
                </c:pt>
                <c:pt idx="6">
                  <c:v>-434.3</c:v>
                </c:pt>
                <c:pt idx="7">
                  <c:v>-464.4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0E8-4A0F-8F34-AE0920D69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632360"/>
        <c:axId val="430632752"/>
      </c:barChart>
      <c:catAx>
        <c:axId val="43063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30632752"/>
        <c:crosses val="autoZero"/>
        <c:auto val="1"/>
        <c:lblAlgn val="ctr"/>
        <c:lblOffset val="100"/>
        <c:noMultiLvlLbl val="0"/>
      </c:catAx>
      <c:valAx>
        <c:axId val="4306327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AUC (μA</a:t>
                </a:r>
                <a:r>
                  <a:rPr lang="ja-JP" dirty="0"/>
                  <a:t>•</a:t>
                </a:r>
                <a:r>
                  <a:rPr lang="en-US" dirty="0"/>
                  <a:t>s / cm2)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30632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+mn-lt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6 hr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altLang="ja-JP" dirty="0"/>
                      <a:t>**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4EB-4D61-92FB-020E031D50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ja-JP"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Sheet1!$O$3:$O$6</c:f>
                <c:numCache>
                  <c:formatCode>General</c:formatCode>
                  <c:ptCount val="4"/>
                  <c:pt idx="0">
                    <c:v>6.5060716305356189E-2</c:v>
                  </c:pt>
                  <c:pt idx="1">
                    <c:v>6.757150908459425E-2</c:v>
                  </c:pt>
                  <c:pt idx="2">
                    <c:v>5.7969256173315692E-2</c:v>
                  </c:pt>
                  <c:pt idx="3">
                    <c:v>5.4436641423053947E-2</c:v>
                  </c:pt>
                </c:numCache>
              </c:numRef>
            </c:plus>
            <c:minus>
              <c:numRef>
                <c:f>Sheet1!$O$3:$O$6</c:f>
                <c:numCache>
                  <c:formatCode>General</c:formatCode>
                  <c:ptCount val="4"/>
                  <c:pt idx="0">
                    <c:v>6.5060716305356189E-2</c:v>
                  </c:pt>
                  <c:pt idx="1">
                    <c:v>6.757150908459425E-2</c:v>
                  </c:pt>
                  <c:pt idx="2">
                    <c:v>5.7969256173315692E-2</c:v>
                  </c:pt>
                  <c:pt idx="3">
                    <c:v>5.4436641423053947E-2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Sheet1!$C$3:$C$6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2.5</c:v>
                </c:pt>
                <c:pt idx="3">
                  <c:v>10</c:v>
                </c:pt>
              </c:numCache>
            </c:numRef>
          </c:cat>
          <c:val>
            <c:numRef>
              <c:f>Sheet1!$L$3:$L$6</c:f>
              <c:numCache>
                <c:formatCode>General</c:formatCode>
                <c:ptCount val="4"/>
                <c:pt idx="0">
                  <c:v>1.0161940141662122</c:v>
                </c:pt>
                <c:pt idx="1">
                  <c:v>1.1756968702586679</c:v>
                </c:pt>
                <c:pt idx="2">
                  <c:v>1.1198707312479586</c:v>
                </c:pt>
                <c:pt idx="3">
                  <c:v>1.6743592678895853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EB-4D61-92FB-020E031D5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8775416"/>
        <c:axId val="628766008"/>
      </c:barChart>
      <c:catAx>
        <c:axId val="62877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28766008"/>
        <c:crosses val="autoZero"/>
        <c:auto val="1"/>
        <c:lblAlgn val="ctr"/>
        <c:lblOffset val="100"/>
        <c:noMultiLvlLbl val="0"/>
      </c:catAx>
      <c:valAx>
        <c:axId val="6287660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Tear volume (fold increase)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2877541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38-46D1-8E2E-3886F321D9D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38-46D1-8E2E-3886F321D9D4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ja-JP" dirty="0"/>
                      <a:t>**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238-46D1-8E2E-3886F321D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plus"/>
            <c:errValType val="cust"/>
            <c:noEndCap val="0"/>
            <c:plus>
              <c:numRef>
                <c:f>Sheet2!$F$5:$F$8</c:f>
                <c:numCache>
                  <c:formatCode>General</c:formatCode>
                  <c:ptCount val="4"/>
                  <c:pt idx="0">
                    <c:v>3.7027470998538037E-2</c:v>
                  </c:pt>
                  <c:pt idx="1">
                    <c:v>9.7612414944705073E-2</c:v>
                  </c:pt>
                  <c:pt idx="2">
                    <c:v>5.9251307573325071E-2</c:v>
                  </c:pt>
                  <c:pt idx="3">
                    <c:v>5.4880230042572441E-2</c:v>
                  </c:pt>
                </c:numCache>
              </c:numRef>
            </c:plus>
            <c:minus>
              <c:numRef>
                <c:f>Sheet2!$F$5:$F$8</c:f>
                <c:numCache>
                  <c:formatCode>General</c:formatCode>
                  <c:ptCount val="4"/>
                  <c:pt idx="0">
                    <c:v>3.7027470998538037E-2</c:v>
                  </c:pt>
                  <c:pt idx="1">
                    <c:v>9.7612414944705073E-2</c:v>
                  </c:pt>
                  <c:pt idx="2">
                    <c:v>5.9251307573325071E-2</c:v>
                  </c:pt>
                  <c:pt idx="3">
                    <c:v>5.4880230042572441E-2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Sheet2!$H$5:$H$8</c:f>
              <c:strCache>
                <c:ptCount val="4"/>
                <c:pt idx="0">
                  <c:v>-</c:v>
                </c:pt>
                <c:pt idx="1">
                  <c:v>+</c:v>
                </c:pt>
                <c:pt idx="2">
                  <c:v>-</c:v>
                </c:pt>
                <c:pt idx="3">
                  <c:v>+</c:v>
                </c:pt>
              </c:strCache>
            </c:strRef>
          </c:cat>
          <c:val>
            <c:numRef>
              <c:f>Sheet2!$C$5:$C$8</c:f>
              <c:numCache>
                <c:formatCode>General</c:formatCode>
                <c:ptCount val="4"/>
                <c:pt idx="0">
                  <c:v>1.0071591079805606</c:v>
                </c:pt>
                <c:pt idx="1">
                  <c:v>1.529529164757468</c:v>
                </c:pt>
                <c:pt idx="2">
                  <c:v>0.99979382805638739</c:v>
                </c:pt>
                <c:pt idx="3">
                  <c:v>0.97169047924649066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38-46D1-8E2E-3886F321D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8766792"/>
        <c:axId val="628767184"/>
      </c:barChart>
      <c:catAx>
        <c:axId val="62876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28767184"/>
        <c:crosses val="autoZero"/>
        <c:auto val="1"/>
        <c:lblAlgn val="ctr"/>
        <c:lblOffset val="100"/>
        <c:noMultiLvlLbl val="0"/>
      </c:catAx>
      <c:valAx>
        <c:axId val="628767184"/>
        <c:scaling>
          <c:orientation val="minMax"/>
          <c:max val="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ja-JP"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Tear volume (fold increase)</a:t>
                </a:r>
                <a:endParaRPr lang="ja-JP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ja-JP" sz="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2876679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</a:defRPr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1"/>
          <c:spPr>
            <a:ln w="19050">
              <a:noFill/>
            </a:ln>
          </c:spPr>
          <c:marker>
            <c:symbol val="circle"/>
            <c:size val="5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'BLAB-5033'!$N$5:$W$5</c:f>
              <c:numCache>
                <c:formatCode>General</c:formatCode>
                <c:ptCount val="10"/>
                <c:pt idx="0">
                  <c:v>2E-3</c:v>
                </c:pt>
                <c:pt idx="1">
                  <c:v>0.02</c:v>
                </c:pt>
                <c:pt idx="2">
                  <c:v>0.2</c:v>
                </c:pt>
                <c:pt idx="3">
                  <c:v>2</c:v>
                </c:pt>
                <c:pt idx="4">
                  <c:v>20</c:v>
                </c:pt>
                <c:pt idx="5">
                  <c:v>20</c:v>
                </c:pt>
                <c:pt idx="6">
                  <c:v>2</c:v>
                </c:pt>
                <c:pt idx="7">
                  <c:v>0.2</c:v>
                </c:pt>
                <c:pt idx="8">
                  <c:v>0.02</c:v>
                </c:pt>
                <c:pt idx="9">
                  <c:v>2E-3</c:v>
                </c:pt>
              </c:numCache>
            </c:numRef>
          </c:xVal>
          <c:yVal>
            <c:numRef>
              <c:f>'BLAB-5033'!$N$12:$W$12</c:f>
              <c:numCache>
                <c:formatCode>General</c:formatCode>
                <c:ptCount val="10"/>
                <c:pt idx="0">
                  <c:v>0.95689505811574327</c:v>
                </c:pt>
                <c:pt idx="1">
                  <c:v>1.9874387646438256</c:v>
                </c:pt>
                <c:pt idx="2">
                  <c:v>27.226829725590285</c:v>
                </c:pt>
                <c:pt idx="3">
                  <c:v>75.222758397491845</c:v>
                </c:pt>
                <c:pt idx="4">
                  <c:v>101.47326885505845</c:v>
                </c:pt>
                <c:pt idx="5">
                  <c:v>98.526731144941564</c:v>
                </c:pt>
                <c:pt idx="6">
                  <c:v>73.467026211553559</c:v>
                </c:pt>
                <c:pt idx="7">
                  <c:v>11.441434420898945</c:v>
                </c:pt>
                <c:pt idx="8">
                  <c:v>-1.3324598669835637</c:v>
                </c:pt>
                <c:pt idx="9">
                  <c:v>-0.97240814192342406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18-4D78-A794-7834CECD5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480904"/>
        <c:axId val="584481888"/>
      </c:scatterChart>
      <c:scatterChart>
        <c:scatterStyle val="smoothMarker"/>
        <c:varyColors val="0"/>
        <c:ser>
          <c:idx val="1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'BLAB-5033'!$U$18:$U$38</c:f>
              <c:numCache>
                <c:formatCode>General</c:formatCode>
                <c:ptCount val="21"/>
                <c:pt idx="0">
                  <c:v>1E-3</c:v>
                </c:pt>
                <c:pt idx="1">
                  <c:v>1.778279410038923E-3</c:v>
                </c:pt>
                <c:pt idx="2">
                  <c:v>3.1622776601683798E-3</c:v>
                </c:pt>
                <c:pt idx="3">
                  <c:v>5.6234132519034918E-3</c:v>
                </c:pt>
                <c:pt idx="4">
                  <c:v>1.0000000000000004E-2</c:v>
                </c:pt>
                <c:pt idx="5">
                  <c:v>1.7782794100389236E-2</c:v>
                </c:pt>
                <c:pt idx="6">
                  <c:v>3.1622776601683812E-2</c:v>
                </c:pt>
                <c:pt idx="7">
                  <c:v>5.6234132519034946E-2</c:v>
                </c:pt>
                <c:pt idx="8">
                  <c:v>0.10000000000000007</c:v>
                </c:pt>
                <c:pt idx="9">
                  <c:v>0.17782794100389243</c:v>
                </c:pt>
                <c:pt idx="10">
                  <c:v>0.31622776601683822</c:v>
                </c:pt>
                <c:pt idx="11">
                  <c:v>0.56234132519034963</c:v>
                </c:pt>
                <c:pt idx="12">
                  <c:v>1.0000000000000011</c:v>
                </c:pt>
                <c:pt idx="13">
                  <c:v>1.778279410038925</c:v>
                </c:pt>
                <c:pt idx="14">
                  <c:v>3.1622776601683835</c:v>
                </c:pt>
                <c:pt idx="15">
                  <c:v>5.6234132519034992</c:v>
                </c:pt>
                <c:pt idx="16">
                  <c:v>10.000000000000016</c:v>
                </c:pt>
                <c:pt idx="17">
                  <c:v>17.782794100389257</c:v>
                </c:pt>
                <c:pt idx="18">
                  <c:v>31.622776601683849</c:v>
                </c:pt>
                <c:pt idx="19">
                  <c:v>56.234132519035015</c:v>
                </c:pt>
                <c:pt idx="20">
                  <c:v>100.0000000000002</c:v>
                </c:pt>
              </c:numCache>
            </c:numRef>
          </c:xVal>
          <c:yVal>
            <c:numRef>
              <c:f>'BLAB-5033'!$V$18:$V$38</c:f>
              <c:numCache>
                <c:formatCode>General</c:formatCode>
                <c:ptCount val="21"/>
                <c:pt idx="0">
                  <c:v>0.89835343190556216</c:v>
                </c:pt>
                <c:pt idx="1">
                  <c:v>0.97986673530185442</c:v>
                </c:pt>
                <c:pt idx="2">
                  <c:v>1.1276684511114183</c:v>
                </c:pt>
                <c:pt idx="3">
                  <c:v>1.3951781065781006</c:v>
                </c:pt>
                <c:pt idx="4">
                  <c:v>1.8777575979717511</c:v>
                </c:pt>
                <c:pt idx="5">
                  <c:v>2.743165650313216</c:v>
                </c:pt>
                <c:pt idx="6">
                  <c:v>4.2787084010602285</c:v>
                </c:pt>
                <c:pt idx="7">
                  <c:v>6.9526659340456263</c:v>
                </c:pt>
                <c:pt idx="8">
                  <c:v>11.460364561979645</c:v>
                </c:pt>
                <c:pt idx="9">
                  <c:v>18.659106297417054</c:v>
                </c:pt>
                <c:pt idx="10">
                  <c:v>29.217900172571461</c:v>
                </c:pt>
                <c:pt idx="11">
                  <c:v>42.920536625140102</c:v>
                </c:pt>
                <c:pt idx="12">
                  <c:v>58.132177556657659</c:v>
                </c:pt>
                <c:pt idx="13">
                  <c:v>72.351209646771295</c:v>
                </c:pt>
                <c:pt idx="14">
                  <c:v>83.659223013449093</c:v>
                </c:pt>
                <c:pt idx="15">
                  <c:v>91.551426811707188</c:v>
                </c:pt>
                <c:pt idx="16">
                  <c:v>96.571012975767246</c:v>
                </c:pt>
                <c:pt idx="17">
                  <c:v>99.577428897496134</c:v>
                </c:pt>
                <c:pt idx="18">
                  <c:v>101.31369947462085</c:v>
                </c:pt>
                <c:pt idx="19">
                  <c:v>102.29540990743661</c:v>
                </c:pt>
                <c:pt idx="20">
                  <c:v>102.84384135082705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018-4D78-A794-7834CECD5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480904"/>
        <c:axId val="584481888"/>
      </c:scatterChart>
      <c:valAx>
        <c:axId val="584480904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ja-JP"/>
                </a:pPr>
                <a:r>
                  <a:rPr lang="en-US" dirty="0"/>
                  <a:t>Concentration (μM)</a:t>
                </a:r>
                <a:endParaRPr lang="ja-JP" dirty="0"/>
              </a:p>
            </c:rich>
          </c:tx>
          <c:overlay val="0"/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584481888"/>
        <c:crosses val="autoZero"/>
        <c:crossBetween val="midCat"/>
      </c:valAx>
      <c:valAx>
        <c:axId val="584481888"/>
        <c:scaling>
          <c:orientation val="minMax"/>
          <c:min val="-10"/>
        </c:scaling>
        <c:delete val="0"/>
        <c:axPos val="l"/>
        <c:title>
          <c:tx>
            <c:rich>
              <a:bodyPr/>
              <a:lstStyle/>
              <a:p>
                <a:pPr>
                  <a:defRPr lang="ja-JP"/>
                </a:pPr>
                <a:r>
                  <a:rPr lang="en-US" dirty="0"/>
                  <a:t>Calcium mobilization efficacy (%)</a:t>
                </a:r>
                <a:endParaRPr lang="ja-JP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584480904"/>
        <c:crossesAt val="1.0000000000000002E-3"/>
        <c:crossBetween val="midCat"/>
        <c:majorUnit val="10"/>
      </c:valAx>
      <c:spPr>
        <a:noFill/>
      </c:spPr>
    </c:plotArea>
    <c:plotVisOnly val="1"/>
    <c:dispBlanksAs val="gap"/>
    <c:showDLblsOverMax val="0"/>
    <c:extLst/>
  </c:chart>
  <c:spPr>
    <a:noFill/>
    <a:ln>
      <a:noFill/>
    </a:ln>
  </c:spPr>
  <c:txPr>
    <a:bodyPr/>
    <a:lstStyle/>
    <a:p>
      <a:pPr>
        <a:defRPr sz="800">
          <a:solidFill>
            <a:sysClr val="windowText" lastClr="000000"/>
          </a:solidFill>
        </a:defRPr>
      </a:pPr>
      <a:endParaRPr lang="ja-JP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E48B5-A3EB-49CE-9BDB-31DD03EE4BF8}" type="datetimeFigureOut">
              <a:rPr kumimoji="1" lang="ja-JP" altLang="en-US" smtClean="0"/>
              <a:t>2023/5/14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B1772-3F19-4347-870E-511B943290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97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7B1772-3F19-4347-870E-511B9432902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823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7B1772-3F19-4347-870E-511B9432902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61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7B1772-3F19-4347-870E-511B9432902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417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7B1772-3F19-4347-870E-511B9432902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917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7B1772-3F19-4347-870E-511B9432902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4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76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4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43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6E7025-E00D-4286-AD90-E4930FE1A0DF}"/>
              </a:ext>
            </a:extLst>
          </p:cNvPr>
          <p:cNvSpPr/>
          <p:nvPr/>
        </p:nvSpPr>
        <p:spPr>
          <a:xfrm>
            <a:off x="1" y="5108994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</a:rPr>
              <a:t>Supplementary Figure 1 | Expression levels of GPR39 in siRNA-treated CuFi-1 cells.</a:t>
            </a:r>
          </a:p>
          <a:p>
            <a:r>
              <a:rPr lang="en-US" altLang="ja-JP" sz="1200" dirty="0">
                <a:solidFill>
                  <a:srgbClr val="000000"/>
                </a:solidFill>
              </a:rPr>
              <a:t>The expression of GPR39 was analyzed using real-time PCR. Data are shown as mean ± S.E.M. (N=3).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BF20F9FD-2528-45BE-BEF7-D2EDC5FB54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9464442"/>
              </p:ext>
            </p:extLst>
          </p:nvPr>
        </p:nvGraphicFramePr>
        <p:xfrm>
          <a:off x="805815" y="2136140"/>
          <a:ext cx="4857750" cy="265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070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17" y="-82305"/>
            <a:ext cx="6508824" cy="3240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01725" y="184297"/>
            <a:ext cx="298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3061846" y="170475"/>
            <a:ext cx="11576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</a:rPr>
              <a:t>ΔF508/G542X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91127" y="197405"/>
            <a:ext cx="11512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  30 μM Amiloride</a:t>
            </a:r>
          </a:p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↓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867720" y="638379"/>
            <a:ext cx="1225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       ↑</a:t>
            </a:r>
          </a:p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20 μM CFTR</a:t>
            </a:r>
            <a:r>
              <a:rPr lang="en-US" altLang="ja-JP" sz="1000" baseline="-25000" dirty="0">
                <a:solidFill>
                  <a:srgbClr val="000000"/>
                </a:solidFill>
              </a:rPr>
              <a:t>inh</a:t>
            </a:r>
            <a:r>
              <a:rPr lang="en-US" altLang="ja-JP" sz="1000" dirty="0">
                <a:solidFill>
                  <a:srgbClr val="000000"/>
                </a:solidFill>
              </a:rPr>
              <a:t>-172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969445" y="1038489"/>
            <a:ext cx="83227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↑</a:t>
            </a:r>
          </a:p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4 mM BaCl</a:t>
            </a:r>
            <a:r>
              <a:rPr lang="en-US" altLang="ja-JP" sz="1000" baseline="-25000" dirty="0">
                <a:solidFill>
                  <a:srgbClr val="000000"/>
                </a:solidFill>
              </a:rPr>
              <a:t>2</a:t>
            </a:r>
          </a:p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(apical)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287792" y="1792542"/>
            <a:ext cx="9092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       ↑</a:t>
            </a:r>
          </a:p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10 μM ZnSO</a:t>
            </a:r>
            <a:r>
              <a:rPr lang="en-US" altLang="ja-JP" sz="1000" baseline="-2500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2040358" y="214095"/>
            <a:ext cx="8034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Compounds</a:t>
            </a:r>
          </a:p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↓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389874" y="214793"/>
            <a:ext cx="8018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10 μM UTP</a:t>
            </a:r>
          </a:p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↓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5542881" y="692577"/>
            <a:ext cx="8947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000" dirty="0">
                <a:solidFill>
                  <a:srgbClr val="000000"/>
                </a:solidFill>
              </a:rPr>
              <a:t>↑</a:t>
            </a:r>
            <a:endParaRPr lang="en-US" altLang="ja-JP" sz="1000" dirty="0">
              <a:solidFill>
                <a:srgbClr val="000000"/>
              </a:solidFill>
            </a:endParaRPr>
          </a:p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4 mM BaCl</a:t>
            </a:r>
            <a:r>
              <a:rPr lang="en-US" altLang="ja-JP" sz="1000" baseline="-25000" dirty="0">
                <a:solidFill>
                  <a:srgbClr val="000000"/>
                </a:solidFill>
              </a:rPr>
              <a:t>2</a:t>
            </a:r>
          </a:p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(basolateral)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056278" y="1115433"/>
            <a:ext cx="81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↑</a:t>
            </a:r>
          </a:p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10 μM Ani9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5162682" y="144218"/>
            <a:ext cx="1257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20 μM Bumetanide</a:t>
            </a:r>
          </a:p>
          <a:p>
            <a:pPr algn="just"/>
            <a:r>
              <a:rPr lang="en-US" altLang="ja-JP" sz="1000" dirty="0">
                <a:solidFill>
                  <a:srgbClr val="000000"/>
                </a:solidFill>
              </a:rPr>
              <a:t>      </a:t>
            </a:r>
            <a:r>
              <a:rPr lang="ja-JP" altLang="en-US" sz="1000" dirty="0">
                <a:solidFill>
                  <a:srgbClr val="000000"/>
                </a:solidFill>
              </a:rPr>
              <a:t>↓</a:t>
            </a:r>
            <a:endParaRPr lang="en-US" altLang="ja-JP" sz="1000" dirty="0">
              <a:solidFill>
                <a:srgbClr val="000000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5026E93-BD04-44F4-B870-CAD7AF36B498}"/>
              </a:ext>
            </a:extLst>
          </p:cNvPr>
          <p:cNvSpPr/>
          <p:nvPr/>
        </p:nvSpPr>
        <p:spPr>
          <a:xfrm>
            <a:off x="111183" y="143494"/>
            <a:ext cx="6588000" cy="56568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60139D6-3AFF-4559-A2B5-404112F963C1}"/>
              </a:ext>
            </a:extLst>
          </p:cNvPr>
          <p:cNvSpPr/>
          <p:nvPr/>
        </p:nvSpPr>
        <p:spPr>
          <a:xfrm>
            <a:off x="101725" y="2964854"/>
            <a:ext cx="76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b</a:t>
            </a:r>
            <a:endParaRPr lang="ja-JP" alt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58" name="グラフ 57">
            <a:extLst>
              <a:ext uri="{FF2B5EF4-FFF2-40B4-BE49-F238E27FC236}">
                <a16:creationId xmlns:a16="http://schemas.microsoft.com/office/drawing/2014/main" id="{13816224-B394-4A14-A6E8-258FCEDC8B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4348391"/>
              </p:ext>
            </p:extLst>
          </p:nvPr>
        </p:nvGraphicFramePr>
        <p:xfrm>
          <a:off x="2296" y="2959982"/>
          <a:ext cx="3426704" cy="2840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D09945BC-9AD7-47A0-92EF-BCB62986B0B8}"/>
              </a:ext>
            </a:extLst>
          </p:cNvPr>
          <p:cNvSpPr/>
          <p:nvPr/>
        </p:nvSpPr>
        <p:spPr>
          <a:xfrm>
            <a:off x="501686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C3AD2CA6-9188-4B4D-B224-38D5D66D6C49}"/>
              </a:ext>
            </a:extLst>
          </p:cNvPr>
          <p:cNvSpPr/>
          <p:nvPr/>
        </p:nvSpPr>
        <p:spPr>
          <a:xfrm>
            <a:off x="1145110" y="3194833"/>
            <a:ext cx="21337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DS-1039 (μM)</a:t>
            </a:r>
            <a:endParaRPr lang="en-US" altLang="ja-JP" sz="1000" dirty="0">
              <a:solidFill>
                <a:srgbClr val="000000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2F18F36F-CFD6-4F17-9A29-8A4B63C90390}"/>
              </a:ext>
            </a:extLst>
          </p:cNvPr>
          <p:cNvSpPr/>
          <p:nvPr/>
        </p:nvSpPr>
        <p:spPr>
          <a:xfrm>
            <a:off x="2757289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30</a:t>
            </a: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B7FF564C-A50D-495C-9DA5-2C3F6A13FC20}"/>
              </a:ext>
            </a:extLst>
          </p:cNvPr>
          <p:cNvSpPr/>
          <p:nvPr/>
        </p:nvSpPr>
        <p:spPr>
          <a:xfrm>
            <a:off x="822891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0.05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383BDBAE-C312-4059-9020-EB509FF25919}"/>
              </a:ext>
            </a:extLst>
          </p:cNvPr>
          <p:cNvSpPr/>
          <p:nvPr/>
        </p:nvSpPr>
        <p:spPr>
          <a:xfrm>
            <a:off x="1144096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0.15</a:t>
            </a: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BE6FFDB6-2254-4096-BF70-7A0253AA05BD}"/>
              </a:ext>
            </a:extLst>
          </p:cNvPr>
          <p:cNvSpPr/>
          <p:nvPr/>
        </p:nvSpPr>
        <p:spPr>
          <a:xfrm>
            <a:off x="1465301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0.5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1F769B37-3154-48AA-866F-7A787038956B}"/>
              </a:ext>
            </a:extLst>
          </p:cNvPr>
          <p:cNvSpPr/>
          <p:nvPr/>
        </p:nvSpPr>
        <p:spPr>
          <a:xfrm>
            <a:off x="1786506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1.5</a:t>
            </a: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91341307-C0B1-4281-B88D-936BE2F9F5A3}"/>
              </a:ext>
            </a:extLst>
          </p:cNvPr>
          <p:cNvSpPr/>
          <p:nvPr/>
        </p:nvSpPr>
        <p:spPr>
          <a:xfrm>
            <a:off x="2107711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3252C477-22DC-41A7-824E-D620E331A99D}"/>
              </a:ext>
            </a:extLst>
          </p:cNvPr>
          <p:cNvSpPr/>
          <p:nvPr/>
        </p:nvSpPr>
        <p:spPr>
          <a:xfrm>
            <a:off x="2428916" y="3464480"/>
            <a:ext cx="7256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000" dirty="0">
                <a:solidFill>
                  <a:srgbClr val="000000"/>
                </a:solidFill>
              </a:rPr>
              <a:t>15</a:t>
            </a: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CC723363-ACA1-4768-9E17-E08167C9C4D8}"/>
              </a:ext>
            </a:extLst>
          </p:cNvPr>
          <p:cNvCxnSpPr>
            <a:cxnSpLocks/>
          </p:cNvCxnSpPr>
          <p:nvPr/>
        </p:nvCxnSpPr>
        <p:spPr>
          <a:xfrm flipV="1">
            <a:off x="1087455" y="3434027"/>
            <a:ext cx="2185801" cy="198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B70E3D74-ADAF-8E8D-D30D-75B7D37B5420}"/>
              </a:ext>
            </a:extLst>
          </p:cNvPr>
          <p:cNvSpPr/>
          <p:nvPr/>
        </p:nvSpPr>
        <p:spPr>
          <a:xfrm>
            <a:off x="151130" y="6371460"/>
            <a:ext cx="65081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cs typeface="Times New Roman" panose="02020603050405020304" pitchFamily="18" charset="0"/>
              </a:rPr>
              <a:t>Supplementary Figure 2 | Short circuit currents in CFBE cells with ΔF508/G542X mutation</a:t>
            </a:r>
          </a:p>
          <a:p>
            <a:r>
              <a:rPr lang="en-US" altLang="ja-JP" sz="1100" dirty="0"/>
              <a:t>(</a:t>
            </a:r>
            <a:r>
              <a:rPr lang="en-US" altLang="ja-JP" sz="1100" b="1" dirty="0"/>
              <a:t>a</a:t>
            </a:r>
            <a:r>
              <a:rPr lang="en-US" altLang="ja-JP" sz="1100" dirty="0"/>
              <a:t>) Currents were recorded from CFBE cells carrying ΔF508/G542X mutation (class II/I). (</a:t>
            </a:r>
            <a:r>
              <a:rPr lang="en-US" altLang="ja-JP" sz="1100" b="1" dirty="0"/>
              <a:t>b</a:t>
            </a:r>
            <a:r>
              <a:rPr lang="en-US" altLang="ja-JP" sz="1100" dirty="0"/>
              <a:t>) DS-1039 significantly induced a Cl</a:t>
            </a:r>
            <a:r>
              <a:rPr lang="en-US" altLang="ja-JP" sz="1100" baseline="30000" dirty="0"/>
              <a:t>−</a:t>
            </a:r>
            <a:r>
              <a:rPr lang="en-US" altLang="ja-JP" sz="1100" dirty="0"/>
              <a:t> current at concentrations as low as 0.05 μM. **P &lt; 0.01 versus the vehicle group (Dunnett's test). Data are shown as mean </a:t>
            </a:r>
            <a:r>
              <a:rPr lang="en-US" altLang="ja-JP" sz="1100" dirty="0">
                <a:ea typeface="Meiryo UI" panose="020B0604030504040204" pitchFamily="50" charset="-128"/>
                <a:cs typeface="Meiryo UI" panose="020B0604030504040204" pitchFamily="50" charset="-128"/>
              </a:rPr>
              <a:t>±</a:t>
            </a:r>
            <a:r>
              <a:rPr lang="en-US" altLang="ja-JP" sz="1100" dirty="0"/>
              <a:t> S.E.M. (N=3).</a:t>
            </a:r>
            <a:r>
              <a:rPr lang="en-US" altLang="ja-JP" sz="11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endParaRPr lang="en-US" altLang="ja-JP" sz="1100" dirty="0"/>
          </a:p>
        </p:txBody>
      </p:sp>
    </p:spTree>
    <p:extLst>
      <p:ext uri="{BB962C8B-B14F-4D97-AF65-F5344CB8AC3E}">
        <p14:creationId xmlns:p14="http://schemas.microsoft.com/office/powerpoint/2010/main" val="156658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82133" y="4798873"/>
            <a:ext cx="66461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Supplementary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Figure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|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GPR39 agonists dose-dependently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enhance tear secretion through GPR39.</a:t>
            </a:r>
          </a:p>
          <a:p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(a) Structure of DS-1039 analog [</a:t>
            </a:r>
            <a:r>
              <a:rPr lang="en-US" altLang="ja-JP" sz="1200" dirty="0">
                <a:solidFill>
                  <a:srgbClr val="000000"/>
                </a:solidFill>
              </a:rPr>
              <a:t>5-(2-chlorobenzyl)-4-methoxy-6-ethylpyrimidine-2-carboxylic acid]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(b) Concentration-response curve of ASB25485 with 10 μM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ZnSO</a:t>
            </a:r>
            <a:r>
              <a:rPr lang="en-US" altLang="ja-JP" sz="1200" baseline="-25000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in calcium mobilization in mouse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bronchial cells.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(c)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Effects of ASB25485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on tear secretion in mice.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Data are mean ± S.E.M., n = 8. Statistical significance was determined using Dunnett’s test. **P&lt;0.01.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(d)</a:t>
            </a:r>
            <a:r>
              <a:rPr lang="ja-JP" altLang="en-US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The mechanism of GPR39 agonist activity on tear secretion in mice was analyzed. The tear secretion-enhancing activity of GPR39 agonists was observed in WT mice, but not in GPR39 KO mice. Data are mean ± S.E.M., n = 8. Statistical significance was determined using Dunnett’s test. **: P &lt; 0.01. 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11183" y="143494"/>
            <a:ext cx="298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/>
              <a:t>a</a:t>
            </a:r>
            <a:endParaRPr lang="ja-JP" altLang="en-US" sz="16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126841" y="2092058"/>
            <a:ext cx="298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/>
              <a:t>c</a:t>
            </a:r>
            <a:endParaRPr lang="ja-JP" altLang="en-US" sz="1600" b="1" dirty="0"/>
          </a:p>
        </p:txBody>
      </p:sp>
      <p:sp>
        <p:nvSpPr>
          <p:cNvPr id="7" name="正方形/長方形 6"/>
          <p:cNvSpPr/>
          <p:nvPr/>
        </p:nvSpPr>
        <p:spPr>
          <a:xfrm>
            <a:off x="3087464" y="2087718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d</a:t>
            </a:r>
            <a:endParaRPr lang="ja-JP" altLang="en-US" sz="1600" b="1" dirty="0"/>
          </a:p>
        </p:txBody>
      </p:sp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415808"/>
              </p:ext>
            </p:extLst>
          </p:nvPr>
        </p:nvGraphicFramePr>
        <p:xfrm>
          <a:off x="126841" y="2261335"/>
          <a:ext cx="3049151" cy="220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オブジェクト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645407"/>
              </p:ext>
            </p:extLst>
          </p:nvPr>
        </p:nvGraphicFramePr>
        <p:xfrm>
          <a:off x="604034" y="411480"/>
          <a:ext cx="1882503" cy="1341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S ChemDraw Drawing" r:id="rId5" imgW="1429053" imgH="1007083" progId="ChemDraw.Document.6.0">
                  <p:embed/>
                </p:oleObj>
              </mc:Choice>
              <mc:Fallback>
                <p:oleObj name="CS ChemDraw Drawing" r:id="rId5" imgW="1429053" imgH="1007083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34" y="411480"/>
                        <a:ext cx="1882503" cy="13419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正方形/長方形 12"/>
          <p:cNvSpPr/>
          <p:nvPr/>
        </p:nvSpPr>
        <p:spPr>
          <a:xfrm>
            <a:off x="111183" y="143494"/>
            <a:ext cx="6588000" cy="449538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740225" y="143494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/>
              <a:t>b</a:t>
            </a:r>
            <a:endParaRPr lang="ja-JP" altLang="en-US" sz="1600" b="1" dirty="0"/>
          </a:p>
        </p:txBody>
      </p:sp>
      <p:sp>
        <p:nvSpPr>
          <p:cNvPr id="17" name="正方形/長方形 16"/>
          <p:cNvSpPr/>
          <p:nvPr/>
        </p:nvSpPr>
        <p:spPr>
          <a:xfrm>
            <a:off x="1395554" y="4424233"/>
            <a:ext cx="156008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ASB25485</a:t>
            </a:r>
            <a:r>
              <a:rPr lang="ja-JP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(mg/kg)</a:t>
            </a:r>
            <a:endParaRPr lang="en-US" altLang="ja-JP" sz="800" dirty="0">
              <a:solidFill>
                <a:srgbClr val="000000"/>
              </a:solidFill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>
            <a:off x="1401163" y="4424233"/>
            <a:ext cx="15410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5898372" y="4212223"/>
            <a:ext cx="7348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ASB25485</a:t>
            </a:r>
            <a:endParaRPr lang="en-US" altLang="ja-JP" sz="800" dirty="0">
              <a:solidFill>
                <a:srgbClr val="000000"/>
              </a:solidFill>
            </a:endParaRPr>
          </a:p>
        </p:txBody>
      </p:sp>
      <p:graphicFrame>
        <p:nvGraphicFramePr>
          <p:cNvPr id="21" name="グラフ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794674"/>
              </p:ext>
            </p:extLst>
          </p:nvPr>
        </p:nvGraphicFramePr>
        <p:xfrm>
          <a:off x="3087464" y="2271500"/>
          <a:ext cx="3052740" cy="219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4" name="直線コネクタ 23"/>
          <p:cNvCxnSpPr/>
          <p:nvPr/>
        </p:nvCxnSpPr>
        <p:spPr>
          <a:xfrm>
            <a:off x="3778986" y="4424233"/>
            <a:ext cx="9217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/>
          <p:cNvSpPr/>
          <p:nvPr/>
        </p:nvSpPr>
        <p:spPr>
          <a:xfrm>
            <a:off x="3778986" y="4425027"/>
            <a:ext cx="921783" cy="21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Wild type</a:t>
            </a:r>
            <a:endParaRPr lang="en-US" altLang="ja-JP" sz="800" dirty="0">
              <a:solidFill>
                <a:srgbClr val="000000"/>
              </a:solidFill>
            </a:endParaRPr>
          </a:p>
        </p:txBody>
      </p:sp>
      <p:cxnSp>
        <p:nvCxnSpPr>
          <p:cNvPr id="28" name="直線コネクタ 27"/>
          <p:cNvCxnSpPr/>
          <p:nvPr/>
        </p:nvCxnSpPr>
        <p:spPr>
          <a:xfrm>
            <a:off x="4959595" y="4423439"/>
            <a:ext cx="9217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/>
          <p:cNvSpPr/>
          <p:nvPr/>
        </p:nvSpPr>
        <p:spPr>
          <a:xfrm>
            <a:off x="4959595" y="4424233"/>
            <a:ext cx="921783" cy="21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GPR39</a:t>
            </a:r>
            <a:r>
              <a:rPr lang="ja-JP" alt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knockout</a:t>
            </a:r>
            <a:endParaRPr lang="en-US" altLang="ja-JP" sz="800" dirty="0">
              <a:solidFill>
                <a:srgbClr val="000000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642842" y="205049"/>
            <a:ext cx="9236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solidFill>
                  <a:srgbClr val="000000"/>
                </a:solidFill>
                <a:cs typeface="Times New Roman" panose="02020603050405020304" pitchFamily="18" charset="0"/>
              </a:rPr>
              <a:t>mEC</a:t>
            </a:r>
            <a:r>
              <a:rPr lang="en-US" altLang="ja-JP" sz="800" baseline="-25000" dirty="0">
                <a:solidFill>
                  <a:srgbClr val="000000"/>
                </a:solidFill>
                <a:cs typeface="Times New Roman" panose="02020603050405020304" pitchFamily="18" charset="0"/>
              </a:rPr>
              <a:t>50</a:t>
            </a:r>
            <a:r>
              <a:rPr lang="en-US" altLang="ja-JP" sz="800" dirty="0">
                <a:solidFill>
                  <a:srgbClr val="000000"/>
                </a:solidFill>
                <a:cs typeface="Times New Roman" panose="02020603050405020304" pitchFamily="18" charset="0"/>
              </a:rPr>
              <a:t> = 0.72 μM</a:t>
            </a:r>
            <a:endParaRPr lang="ja-JP" altLang="en-US" sz="800" dirty="0"/>
          </a:p>
        </p:txBody>
      </p:sp>
      <p:graphicFrame>
        <p:nvGraphicFramePr>
          <p:cNvPr id="22" name="グラフ 21">
            <a:extLst>
              <a:ext uri="{FF2B5EF4-FFF2-40B4-BE49-F238E27FC236}">
                <a16:creationId xmlns:a16="http://schemas.microsoft.com/office/drawing/2014/main" id="{5D5C487C-3E13-4EFA-8D4F-65895F7FA5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010006"/>
              </p:ext>
            </p:extLst>
          </p:nvPr>
        </p:nvGraphicFramePr>
        <p:xfrm>
          <a:off x="2979388" y="235664"/>
          <a:ext cx="3554718" cy="21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0296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552821"/>
              </p:ext>
            </p:extLst>
          </p:nvPr>
        </p:nvGraphicFramePr>
        <p:xfrm>
          <a:off x="431800" y="460359"/>
          <a:ext cx="1746122" cy="71760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GPCR 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Agonist activity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Antagonist activity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ADCYAP1R1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ADORA3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ADRA1B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ADRA2A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ADRA2B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ADRA2C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ADRB1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ADRB2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AGTR1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AGTRL1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AVPR1A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AVPR1B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AVPR2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BDKRB1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BDKRB2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BRS3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C3AR1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C5AR1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C5L2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CALCR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CALCRL-RAMP1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CALCRL-RAMP2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CALCRL-RAMP3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CALCR-RAMP2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CALCR-RAMP3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CCKAR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CCKBR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CCR9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CHRM1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CHRM2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CHRM3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CHRM4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CHRM5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CMKLR1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CNR1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CNR2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CRHR1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CRHR2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CRTH2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CX3CR1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CXCR7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</a:tbl>
          </a:graphicData>
        </a:graphic>
      </p:graphicFrame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771610"/>
              </p:ext>
            </p:extLst>
          </p:nvPr>
        </p:nvGraphicFramePr>
        <p:xfrm>
          <a:off x="4778870" y="460359"/>
          <a:ext cx="1746122" cy="71760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GPCR 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Agonist activity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Antagonist activity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MC4R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MC5R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MCHR1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MCHR2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MLNR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MRGPRX1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MRGPRX2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MTNR1A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NMBR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NMU1R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NPBWR1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NPBWR2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NPFFR1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NPSR1B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NPY1R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NPY2R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NTSR1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OPRD1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OPRK1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OPRL1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OPRM1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OXER1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OXTR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P2RY1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P2RY11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P2RY12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P2RY2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P2RY4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P2RY6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PPYR1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PRLHR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PROKR1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PROKR2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PTAFR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PTGER2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PTGER3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PTGER4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PTGFR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PTGIR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PTHR1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PTHR2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RXFP3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SCTR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SSTR1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SSTR2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SSTR3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SSTR5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TACR1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TACR2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TACR3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TBXA2R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TRHR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8%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TSHR(L)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UTR2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VIPR1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VIPR2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</a:tbl>
          </a:graphicData>
        </a:graphic>
      </p:graphicFrame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307909"/>
              </p:ext>
            </p:extLst>
          </p:nvPr>
        </p:nvGraphicFramePr>
        <p:xfrm>
          <a:off x="2605335" y="460359"/>
          <a:ext cx="1746122" cy="71760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GPCR 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Agonist activity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Antagonist activity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DRD1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DRD2L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DRD2S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DRD3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DRD4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DRD5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EBI2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EDG1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EDG3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EDG4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EDG5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EDG6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EDG7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EDNRA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EDNRB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F2R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F2RL1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F2RL3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FFAR1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FPR1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FPRL1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FSHR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GALR1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GALR2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GCGR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GHSR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GIPR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GLP1R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GLP2R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GPR103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GPR109A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GPR109B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GPR119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GPR120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GPR35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GPR92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GRPR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9%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HCRTR1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HCRTR2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HRH1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HRH2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16%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HRH3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HRH4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HTR1A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HTR1B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HTR1E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-4%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HTR1F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HTR2A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HTR2C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HTR5A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KISS1R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LHCGR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-3%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-7%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LTB4R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0%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12%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MC1R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2%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MC3R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-1%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u="none" strike="noStrike" dirty="0">
                          <a:effectLst/>
                        </a:rPr>
                        <a:t>5%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1836" marR="1836" marT="183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207450" y="7986966"/>
            <a:ext cx="5987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Supplementary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Table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1 | Agonist and antagonist activities of 30 μM DS-1039 for 168 GPCRs</a:t>
            </a:r>
          </a:p>
          <a:p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Percentage activity was calculated relative to the basal and maximal (for agonist) or EC80 (for antagonist) control agonist values for each GPCR target.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9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730473"/>
              </p:ext>
            </p:extLst>
          </p:nvPr>
        </p:nvGraphicFramePr>
        <p:xfrm>
          <a:off x="1249144" y="131596"/>
          <a:ext cx="2657040" cy="8652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68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 dirty="0">
                          <a:effectLst/>
                        </a:rPr>
                        <a:t>　</a:t>
                      </a:r>
                      <a:endParaRPr lang="ja-JP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Spec.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%Inhibition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ATPase, Na+/K+, Heart, Pig 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pig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Cholinesterase, Acetyl, ACES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Cyclooxygenase COX-1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Cyclooxygenase COX-2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Monoamine Oxidase MAO-A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Monoamine Oxidase MAO-B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Peptidase, Angiotensin Converting Enzyme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rabbit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Peptidase, CTSG (Cathepsin G)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Phosphodiesterase PDE3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Phosphodiesterase PDE4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-6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51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Protein Serine/Threonine Kinase, PKC, Non-Selective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-24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5135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600" u="none" strike="noStrike">
                          <a:effectLst/>
                        </a:rPr>
                        <a:t>Protein Tyrosine Kinase, Insulin Receptor   </a:t>
                      </a:r>
                      <a:endParaRPr lang="fi-FI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Protein Tyrosine Kinase, LCK 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Adenosine A1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Adenosine A2A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α1</a:t>
                      </a:r>
                      <a:r>
                        <a:rPr lang="en-US" sz="600" u="none" strike="noStrike" dirty="0">
                          <a:effectLst/>
                        </a:rPr>
                        <a:t>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α1</a:t>
                      </a:r>
                      <a:r>
                        <a:rPr lang="en-US" sz="600" u="none" strike="noStrike" dirty="0">
                          <a:effectLst/>
                        </a:rPr>
                        <a:t>B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α1</a:t>
                      </a:r>
                      <a:r>
                        <a:rPr lang="en-US" sz="600" u="none" strike="noStrike" dirty="0">
                          <a:effectLst/>
                        </a:rPr>
                        <a:t>D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α2</a:t>
                      </a:r>
                      <a:r>
                        <a:rPr lang="en-US" sz="600" u="none" strike="noStrike" dirty="0">
                          <a:effectLst/>
                        </a:rPr>
                        <a:t>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6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α2</a:t>
                      </a:r>
                      <a:r>
                        <a:rPr lang="en-US" sz="600" u="none" strike="noStrike" dirty="0">
                          <a:effectLst/>
                        </a:rPr>
                        <a:t>B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6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β1  </a:t>
                      </a:r>
                      <a:endParaRPr lang="el-GR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Adrenergic </a:t>
                      </a:r>
                      <a:r>
                        <a:rPr lang="el-GR" sz="600" u="none" strike="noStrike">
                          <a:effectLst/>
                        </a:rPr>
                        <a:t>β2  </a:t>
                      </a:r>
                      <a:endParaRPr lang="el-GR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Androgen (Testosterone)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Angiotensin AT1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Bradykinin B2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51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Calcium Channel L-Type, Benzothiazepine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51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Calcium Channel L-Type, Dihydropyridine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51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Calcium Channel L-Type, Phenylalkylamine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7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Calcium Channel N-Type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Cannabinoid CB1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Cannabinoid CB2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Chemokine CCR1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Chemokine CXCR2 (IL-8RB)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Cholecystokinin CCK1 (CCKA)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Cholecystokinin CCK2 (CCKB)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Dopamine D1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6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Dopamine D2L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Dopamine D2S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Endothelin ETA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Estrogen ER</a:t>
                      </a:r>
                      <a:r>
                        <a:rPr lang="el-GR" sz="600" u="none" strike="noStrike">
                          <a:effectLst/>
                        </a:rPr>
                        <a:t>α  </a:t>
                      </a:r>
                      <a:endParaRPr lang="el-GR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GABAA, Chloride Channel, TBOB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6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GABAA, Flunitrazepam, Central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GABAA, Ro-15-1788, Hippocampus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GABAB1A 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Glucocorticoid 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AMPA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-16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Kainate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Metabotropic, mGlu5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NMDA, Agonism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NMDA, Glycine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NMDA, Phencyclidine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Glutamate, NMDA, Polyamine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Glycine, Strychnine-Sensitive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Histamine H1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Histamine H2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Leukotriene, Cysteinyl CysLT1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Melanocortin MC1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Melanocortin MC4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8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Muscarinic M1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9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Muscarinic M2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0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Muscarinic M3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0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1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Muscarinic M4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2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Neuropeptide Y Y1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-12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3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Nicotinic Acetylcholine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0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4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Nicotinic Acetylcholine </a:t>
                      </a:r>
                      <a:r>
                        <a:rPr lang="el-GR" sz="600" u="none" strike="noStrike">
                          <a:effectLst/>
                        </a:rPr>
                        <a:t>α1, </a:t>
                      </a:r>
                      <a:r>
                        <a:rPr lang="en-US" sz="600" u="none" strike="noStrike" dirty="0">
                          <a:effectLst/>
                        </a:rPr>
                        <a:t>Bungarotoxin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5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Opiate </a:t>
                      </a:r>
                      <a:r>
                        <a:rPr lang="el-GR" sz="600" u="none" strike="noStrike">
                          <a:effectLst/>
                        </a:rPr>
                        <a:t>δ1 (</a:t>
                      </a:r>
                      <a:r>
                        <a:rPr lang="en-US" sz="600" u="none" strike="noStrike" dirty="0">
                          <a:effectLst/>
                        </a:rPr>
                        <a:t>OP1, DOP)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5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6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Opiate </a:t>
                      </a:r>
                      <a:r>
                        <a:rPr lang="el-GR" sz="600" u="none" strike="noStrike">
                          <a:effectLst/>
                        </a:rPr>
                        <a:t>κ(</a:t>
                      </a:r>
                      <a:r>
                        <a:rPr lang="en-US" sz="600" u="none" strike="noStrike" dirty="0">
                          <a:effectLst/>
                        </a:rPr>
                        <a:t>OP2, KOP)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7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Opiate </a:t>
                      </a:r>
                      <a:r>
                        <a:rPr lang="el-GR" sz="600" u="none" strike="noStrike">
                          <a:effectLst/>
                        </a:rPr>
                        <a:t>μ(</a:t>
                      </a:r>
                      <a:r>
                        <a:rPr lang="en-US" sz="600" u="none" strike="noStrike" dirty="0">
                          <a:effectLst/>
                        </a:rPr>
                        <a:t>OP3, MOP)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7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8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Platelet Activating Factor (PAF)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9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Potassium Channel [KATP]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hamster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0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Potassium Channel hERG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1"/>
                  </a:ext>
                </a:extLst>
              </a:tr>
              <a:tr h="312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PPAR</a:t>
                      </a:r>
                      <a:r>
                        <a:rPr lang="el-GR" sz="600" u="none" strike="noStrike">
                          <a:effectLst/>
                        </a:rPr>
                        <a:t>γ   </a:t>
                      </a:r>
                      <a:endParaRPr lang="el-GR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14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2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Progesterone PR-B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3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Serotonin (5-Hydroxytryptamine) 5-HT1A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0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4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Serotonin (5-Hydroxytryptamine) 5-HT1B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5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Serotonin (5-Hydroxytryptamine) 5-HT2A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6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Serotonin (5-Hydroxytryptamine) 5-HT2B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7"/>
                  </a:ext>
                </a:extLst>
              </a:tr>
              <a:tr h="1004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Serotonin (5-Hydroxytryptamine) 5-HT2C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-13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Serotonin (5-Hydroxytryptamine) 5-HT3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0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9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Sodium Channel, Site 2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-21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0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Tachykinin NK1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9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1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Transporter, Adenosine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guinia pig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2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Transporter, Dopamine (DAT)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13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3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Transporter, GABA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rat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"/>
                  </a:ext>
                </a:extLst>
              </a:tr>
              <a:tr h="757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Transporter, Norepinephrine (NET)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5"/>
                  </a:ext>
                </a:extLst>
              </a:tr>
              <a:tr h="1251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Transporter, Serotonin (5-Hydroxytryptamine) (SERT)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8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6"/>
                  </a:ext>
                </a:extLst>
              </a:tr>
              <a:tr h="510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Vasopressin V1A 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600" u="none" strike="noStrike" dirty="0">
                          <a:effectLst/>
                        </a:rPr>
                        <a:t>human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600" u="none" strike="noStrike" dirty="0">
                          <a:effectLst/>
                        </a:rPr>
                        <a:t>3</a:t>
                      </a:r>
                      <a:endParaRPr lang="en-US" altLang="ja-JP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1647" marR="1647" marT="164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7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4093651" y="6043866"/>
            <a:ext cx="27643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Supplementary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Table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2 | Activities of 10 μM DS-1039 for 87 primary targets in enzyme and radioligand binding assay</a:t>
            </a:r>
          </a:p>
          <a:p>
            <a:r>
              <a:rPr lang="en-US" altLang="ja-JP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Percentage activity was calculated relative to the basal and maximal positive control values for each target.</a:t>
            </a:r>
            <a:endParaRPr lang="ja-JP" altLang="en-US" sz="1200" dirty="0">
              <a:solidFill>
                <a:srgbClr val="000000"/>
              </a:solidFill>
            </a:endParaRPr>
          </a:p>
          <a:p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6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7605" y="6899685"/>
            <a:ext cx="6646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Supplementary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Table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3 |</a:t>
            </a:r>
            <a:r>
              <a:rPr lang="ja-JP" altLang="en-US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1200" b="1" dirty="0">
                <a:solidFill>
                  <a:srgbClr val="000000"/>
                </a:solidFill>
                <a:cs typeface="Times New Roman" panose="02020603050405020304" pitchFamily="18" charset="0"/>
              </a:rPr>
              <a:t>PK parameters in animals and estimated PK parameters in human</a:t>
            </a:r>
          </a:p>
          <a:p>
            <a:endParaRPr lang="en-US" altLang="ja-JP" sz="12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684163"/>
              </p:ext>
            </p:extLst>
          </p:nvPr>
        </p:nvGraphicFramePr>
        <p:xfrm>
          <a:off x="1152495" y="3411333"/>
          <a:ext cx="4274912" cy="1858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9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4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62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 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 err="1">
                          <a:effectLst/>
                        </a:rPr>
                        <a:t>CL,plasma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 err="1">
                          <a:effectLst/>
                        </a:rPr>
                        <a:t>Vdss,plasma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62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 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(mL/min/kg)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(L/kg)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627"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Mouse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2.0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0.2</a:t>
                      </a:r>
                      <a:endParaRPr lang="ja-JP" sz="1200" u="none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627"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Rat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0.3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0.2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627">
                <a:tc>
                  <a:txBody>
                    <a:bodyPr/>
                    <a:lstStyle/>
                    <a:p>
                      <a:pPr algn="r" latinLnBrk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Cynomolgus monkey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4.1</a:t>
                      </a:r>
                      <a:endParaRPr lang="ja-JP" sz="1200" u="none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0.3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627">
                <a:tc>
                  <a:txBody>
                    <a:bodyPr/>
                    <a:lstStyle/>
                    <a:p>
                      <a:pPr algn="r" latinLnBrk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Human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1.16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kern="0" dirty="0">
                          <a:effectLst/>
                        </a:rPr>
                        <a:t>0.364</a:t>
                      </a:r>
                      <a:endParaRPr lang="ja-JP" sz="1200" u="none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明朝" panose="02020600040205080304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11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"/>
        <a:ea typeface="メイリオ"/>
        <a:cs typeface=""/>
      </a:majorFont>
      <a:minorFont>
        <a:latin typeface="Arial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.pptx" id="{1E39CEC3-E423-4FB3-BDE8-ECFA3A5FB86C}" vid="{AA5D0353-88DC-447E-A034-4D9D51FBF585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</TotalTime>
  <Words>2021</Words>
  <Application>Microsoft Office PowerPoint</Application>
  <PresentationFormat>画面に合わせる (4:3)</PresentationFormat>
  <Paragraphs>868</Paragraphs>
  <Slides>6</Slides>
  <Notes>5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ＭＳ Ｐゴシック</vt:lpstr>
      <vt:lpstr>游ゴシック</vt:lpstr>
      <vt:lpstr>Arial</vt:lpstr>
      <vt:lpstr>Times New Roman</vt:lpstr>
      <vt:lpstr>Office テーマ</vt:lpstr>
      <vt:lpstr>CS ChemDraw Drawing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TOMIMORI YOSHIAKI / 冨森 嘉晃</dc:creator>
  <cp:lastModifiedBy>TOMIMORI YOSHIAKI / 冨森 嘉晃</cp:lastModifiedBy>
  <cp:revision>6</cp:revision>
  <dcterms:created xsi:type="dcterms:W3CDTF">2023-02-09T01:56:33Z</dcterms:created>
  <dcterms:modified xsi:type="dcterms:W3CDTF">2023-05-14T02:51:21Z</dcterms:modified>
</cp:coreProperties>
</file>