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9" r:id="rId2"/>
    <p:sldId id="270" r:id="rId3"/>
    <p:sldId id="259" r:id="rId4"/>
    <p:sldId id="264" r:id="rId5"/>
    <p:sldId id="265" r:id="rId6"/>
    <p:sldId id="257" r:id="rId7"/>
    <p:sldId id="256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-137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Vgl.%20Kalzif-Gene%20+OM%20B6N_B6J_Aim2k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Vgl.%20Kalzif-Gene%20+OM%20B6N_B6J_Aim2k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Vgl.%20Kalzif-Gene%20+OM%20B6N_B6J_Aim2k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ELISA\ELISA%20IL1-&#223;%20%20Maus-Serum%20WT%20vs%20Aim2ko%2028d%20AngII%2029%2008%2020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ELISA\ELISA%20IL-6%20%20Maus-Serum%20WT%20vs%20Aim2ko%2028d%20AngII%2029%2008%2020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Proteindaten\Densitometrie%20WB-WT%20vs%20Aim2ko%20Maus_Aorta%20gesam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'Vergleich Aim2ko B6J'!$AW$6</c:f>
              <c:strCache>
                <c:ptCount val="1"/>
                <c:pt idx="0">
                  <c:v>WT Bl6J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'Vergleich Aim2ko B6J'!$AX$13:$BA$13</c:f>
                <c:numCache>
                  <c:formatCode>General</c:formatCode>
                  <c:ptCount val="4"/>
                  <c:pt idx="0">
                    <c:v>0.51936213421603328</c:v>
                  </c:pt>
                  <c:pt idx="1">
                    <c:v>0.64501753991396304</c:v>
                  </c:pt>
                  <c:pt idx="2">
                    <c:v>1.6172281435620532</c:v>
                  </c:pt>
                  <c:pt idx="3">
                    <c:v>0.68937333900168973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'Vergleich Aim2ko B6J'!$AX$4:$BA$5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'Vergleich Aim2ko B6J'!$AX$6:$BA$6</c:f>
              <c:numCache>
                <c:formatCode>0.00</c:formatCode>
                <c:ptCount val="4"/>
                <c:pt idx="0">
                  <c:v>8.0068106561572439</c:v>
                </c:pt>
                <c:pt idx="1">
                  <c:v>3.6233523463233337</c:v>
                </c:pt>
                <c:pt idx="2">
                  <c:v>7.2846032222400297</c:v>
                </c:pt>
                <c:pt idx="3">
                  <c:v>5.5223508450580958</c:v>
                </c:pt>
              </c:numCache>
            </c:numRef>
          </c:val>
        </c:ser>
        <c:ser>
          <c:idx val="1"/>
          <c:order val="1"/>
          <c:tx>
            <c:strRef>
              <c:f>'Vergleich Aim2ko B6J'!$AW$7</c:f>
              <c:strCache>
                <c:ptCount val="1"/>
                <c:pt idx="0">
                  <c:v>Aim2-/-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'Vergleich Aim2ko B6J'!$AX$14:$BA$14</c:f>
                <c:numCache>
                  <c:formatCode>General</c:formatCode>
                  <c:ptCount val="4"/>
                  <c:pt idx="0">
                    <c:v>1.9029285974108443</c:v>
                  </c:pt>
                  <c:pt idx="1">
                    <c:v>0.65833477193616596</c:v>
                  </c:pt>
                  <c:pt idx="2">
                    <c:v>2.1180651076469243</c:v>
                  </c:pt>
                  <c:pt idx="3">
                    <c:v>5.3223622555433074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'Vergleich Aim2ko B6J'!$AX$4:$BA$5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'Vergleich Aim2ko B6J'!$AX$7:$BA$7</c:f>
              <c:numCache>
                <c:formatCode>0.00</c:formatCode>
                <c:ptCount val="4"/>
                <c:pt idx="0">
                  <c:v>5.01147688210109</c:v>
                </c:pt>
                <c:pt idx="1">
                  <c:v>1.8265774398746168</c:v>
                </c:pt>
                <c:pt idx="2">
                  <c:v>6.3465590024101886</c:v>
                </c:pt>
                <c:pt idx="3">
                  <c:v>10.460126421843251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563648"/>
        <c:axId val="85569536"/>
      </c:barChart>
      <c:catAx>
        <c:axId val="85563648"/>
        <c:scaling>
          <c:orientation val="minMax"/>
        </c:scaling>
        <c:delete val="0"/>
        <c:axPos val="b"/>
        <c:majorTickMark val="out"/>
        <c:minorTickMark val="none"/>
        <c:tickLblPos val="nextTo"/>
        <c:crossAx val="85569536"/>
        <c:crosses val="autoZero"/>
        <c:auto val="1"/>
        <c:lblAlgn val="ctr"/>
        <c:lblOffset val="100"/>
        <c:noMultiLvlLbl val="0"/>
      </c:catAx>
      <c:valAx>
        <c:axId val="85569536"/>
        <c:scaling>
          <c:orientation val="minMax"/>
          <c:max val="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rel. mRNA (a.u.)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85563648"/>
        <c:crosses val="autoZero"/>
        <c:crossBetween val="between"/>
        <c:majorUnit val="5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'Vergl Aim2ko B6J inflam'!$X$6</c:f>
              <c:strCache>
                <c:ptCount val="1"/>
                <c:pt idx="0">
                  <c:v>WT Bl6J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inflam'!$Y$13:$AB$13</c:f>
                <c:numCache>
                  <c:formatCode>General</c:formatCode>
                  <c:ptCount val="4"/>
                  <c:pt idx="0">
                    <c:v>2.0603327017046008E-2</c:v>
                  </c:pt>
                  <c:pt idx="1">
                    <c:v>1.7819314147528756E-2</c:v>
                  </c:pt>
                  <c:pt idx="2">
                    <c:v>7.8748584057261276E-2</c:v>
                  </c:pt>
                  <c:pt idx="3">
                    <c:v>0.1080446748374113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inflam'!$Y$4:$AB$5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inflam'!$Y$6:$AB$6</c:f>
              <c:numCache>
                <c:formatCode>0.000</c:formatCode>
                <c:ptCount val="4"/>
                <c:pt idx="0">
                  <c:v>6.0017109144187814E-2</c:v>
                </c:pt>
                <c:pt idx="1">
                  <c:v>9.4599033373616026E-2</c:v>
                </c:pt>
                <c:pt idx="2">
                  <c:v>0.36917192226589118</c:v>
                </c:pt>
                <c:pt idx="3">
                  <c:v>0.46811626967197156</c:v>
                </c:pt>
              </c:numCache>
            </c:numRef>
          </c:val>
        </c:ser>
        <c:ser>
          <c:idx val="1"/>
          <c:order val="1"/>
          <c:tx>
            <c:strRef>
              <c:f>'Vergl Aim2ko B6J inflam'!$X$7</c:f>
              <c:strCache>
                <c:ptCount val="1"/>
                <c:pt idx="0">
                  <c:v>Aim2-/-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inflam'!$Y$14:$AB$14</c:f>
                <c:numCache>
                  <c:formatCode>General</c:formatCode>
                  <c:ptCount val="4"/>
                  <c:pt idx="0">
                    <c:v>8.6732486105494146E-3</c:v>
                  </c:pt>
                  <c:pt idx="1">
                    <c:v>1.1790452297036073E-2</c:v>
                  </c:pt>
                  <c:pt idx="2">
                    <c:v>3.423810901906419E-2</c:v>
                  </c:pt>
                  <c:pt idx="3">
                    <c:v>1.8532715884364132E-2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inflam'!$Y$4:$AB$5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inflam'!$Y$7:$AB$7</c:f>
              <c:numCache>
                <c:formatCode>0.000</c:formatCode>
                <c:ptCount val="4"/>
                <c:pt idx="0">
                  <c:v>8.0507370583176072E-2</c:v>
                </c:pt>
                <c:pt idx="1">
                  <c:v>8.1245487986686279E-2</c:v>
                </c:pt>
                <c:pt idx="2">
                  <c:v>0.25841210218363958</c:v>
                </c:pt>
                <c:pt idx="3">
                  <c:v>0.17161296556323355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942080"/>
        <c:axId val="90947968"/>
      </c:barChart>
      <c:catAx>
        <c:axId val="90942080"/>
        <c:scaling>
          <c:orientation val="minMax"/>
        </c:scaling>
        <c:delete val="0"/>
        <c:axPos val="b"/>
        <c:majorTickMark val="out"/>
        <c:minorTickMark val="none"/>
        <c:tickLblPos val="nextTo"/>
        <c:crossAx val="90947968"/>
        <c:crosses val="autoZero"/>
        <c:auto val="1"/>
        <c:lblAlgn val="ctr"/>
        <c:lblOffset val="100"/>
        <c:noMultiLvlLbl val="0"/>
      </c:catAx>
      <c:valAx>
        <c:axId val="90947968"/>
        <c:scaling>
          <c:orientation val="minMax"/>
          <c:max val="0.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rel. mRNA (a.u.)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909420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'Vergl Aim2ko B6J inflam'!$AE$6</c:f>
              <c:strCache>
                <c:ptCount val="1"/>
                <c:pt idx="0">
                  <c:v>WT Bl6J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inflam'!$AF$13:$AI$13</c:f>
                <c:numCache>
                  <c:formatCode>General</c:formatCode>
                  <c:ptCount val="4"/>
                  <c:pt idx="0">
                    <c:v>0.22662969595393836</c:v>
                  </c:pt>
                  <c:pt idx="1">
                    <c:v>0.10361549326468314</c:v>
                  </c:pt>
                  <c:pt idx="2">
                    <c:v>0.19796200704094929</c:v>
                  </c:pt>
                  <c:pt idx="3">
                    <c:v>1.2058640180815386E-2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inflam'!$AF$4:$AI$5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inflam'!$AF$6:$AI$6</c:f>
              <c:numCache>
                <c:formatCode>0.000</c:formatCode>
                <c:ptCount val="4"/>
                <c:pt idx="0">
                  <c:v>0.57412089819667789</c:v>
                </c:pt>
                <c:pt idx="1">
                  <c:v>0.22875712517291216</c:v>
                </c:pt>
                <c:pt idx="2">
                  <c:v>0.68654804041236039</c:v>
                </c:pt>
                <c:pt idx="3">
                  <c:v>7.5181208862428087E-2</c:v>
                </c:pt>
              </c:numCache>
            </c:numRef>
          </c:val>
        </c:ser>
        <c:ser>
          <c:idx val="1"/>
          <c:order val="1"/>
          <c:tx>
            <c:strRef>
              <c:f>'Vergl Aim2ko B6J inflam'!$AE$7</c:f>
              <c:strCache>
                <c:ptCount val="1"/>
                <c:pt idx="0">
                  <c:v>Aim2-/-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inflam'!$AF$14:$AI$14</c:f>
                <c:numCache>
                  <c:formatCode>General</c:formatCode>
                  <c:ptCount val="4"/>
                  <c:pt idx="0">
                    <c:v>8.5559622678664057E-2</c:v>
                  </c:pt>
                  <c:pt idx="1">
                    <c:v>0.21517371105004504</c:v>
                  </c:pt>
                  <c:pt idx="2">
                    <c:v>7.8940499090815366E-2</c:v>
                  </c:pt>
                  <c:pt idx="3">
                    <c:v>8.5202920929592071E-2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inflam'!$AF$4:$AI$5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inflam'!$AF$7:$AI$7</c:f>
              <c:numCache>
                <c:formatCode>0.000</c:formatCode>
                <c:ptCount val="4"/>
                <c:pt idx="0">
                  <c:v>0.98767131532439179</c:v>
                </c:pt>
                <c:pt idx="1">
                  <c:v>1.4585318873118938</c:v>
                </c:pt>
                <c:pt idx="2">
                  <c:v>0.81549906656489035</c:v>
                </c:pt>
                <c:pt idx="3">
                  <c:v>0.46451146633935764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986368"/>
        <c:axId val="90987904"/>
      </c:barChart>
      <c:catAx>
        <c:axId val="90986368"/>
        <c:scaling>
          <c:orientation val="minMax"/>
        </c:scaling>
        <c:delete val="0"/>
        <c:axPos val="b"/>
        <c:majorTickMark val="out"/>
        <c:minorTickMark val="none"/>
        <c:tickLblPos val="nextTo"/>
        <c:crossAx val="90987904"/>
        <c:crosses val="autoZero"/>
        <c:auto val="1"/>
        <c:lblAlgn val="ctr"/>
        <c:lblOffset val="100"/>
        <c:noMultiLvlLbl val="0"/>
      </c:catAx>
      <c:valAx>
        <c:axId val="90987904"/>
        <c:scaling>
          <c:orientation val="minMax"/>
          <c:max val="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rel. mRNA (a.u.)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90986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Il-1</a:t>
            </a:r>
            <a:r>
              <a:rPr lang="el-GR" sz="1200"/>
              <a:t>β</a:t>
            </a:r>
            <a:endParaRPr lang="en-US" sz="12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Callibration!$J$34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plus"/>
            <c:errValType val="cust"/>
            <c:noEndCap val="0"/>
            <c:plus>
              <c:numRef>
                <c:f>Callibration!$K$35:$K$36</c:f>
                <c:numCache>
                  <c:formatCode>General</c:formatCode>
                  <c:ptCount val="2"/>
                  <c:pt idx="0">
                    <c:v>605.30861200708557</c:v>
                  </c:pt>
                  <c:pt idx="1">
                    <c:v>1025.5664618726553</c:v>
                  </c:pt>
                </c:numCache>
              </c:numRef>
            </c:plus>
            <c:minus>
              <c:numRef>
                <c:f>Callibration!$K$35:$K$36</c:f>
                <c:numCache>
                  <c:formatCode>General</c:formatCode>
                  <c:ptCount val="2"/>
                  <c:pt idx="0">
                    <c:v>605.30861200708557</c:v>
                  </c:pt>
                  <c:pt idx="1">
                    <c:v>1025.5664618726553</c:v>
                  </c:pt>
                </c:numCache>
              </c:numRef>
            </c:minus>
          </c:errBars>
          <c:cat>
            <c:strRef>
              <c:f>Callibration!$I$35:$I$36</c:f>
              <c:strCache>
                <c:ptCount val="2"/>
                <c:pt idx="0">
                  <c:v>WT Bl6J</c:v>
                </c:pt>
                <c:pt idx="1">
                  <c:v>Aim2-/-</c:v>
                </c:pt>
              </c:strCache>
            </c:strRef>
          </c:cat>
          <c:val>
            <c:numRef>
              <c:f>Callibration!$J$35:$J$36</c:f>
              <c:numCache>
                <c:formatCode>0</c:formatCode>
                <c:ptCount val="2"/>
                <c:pt idx="0">
                  <c:v>309.35064935064946</c:v>
                </c:pt>
                <c:pt idx="1">
                  <c:v>806.75324675324691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149440"/>
        <c:axId val="91150976"/>
      </c:barChart>
      <c:catAx>
        <c:axId val="91149440"/>
        <c:scaling>
          <c:orientation val="minMax"/>
        </c:scaling>
        <c:delete val="0"/>
        <c:axPos val="b"/>
        <c:majorTickMark val="out"/>
        <c:minorTickMark val="none"/>
        <c:tickLblPos val="nextTo"/>
        <c:crossAx val="91150976"/>
        <c:crosses val="autoZero"/>
        <c:auto val="1"/>
        <c:lblAlgn val="ctr"/>
        <c:lblOffset val="100"/>
        <c:noMultiLvlLbl val="0"/>
      </c:catAx>
      <c:valAx>
        <c:axId val="91150976"/>
        <c:scaling>
          <c:orientation val="minMax"/>
          <c:max val="25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Plasma level Il-1</a:t>
                </a:r>
                <a:r>
                  <a:rPr lang="el-GR" dirty="0" smtClean="0"/>
                  <a:t>β</a:t>
                </a:r>
                <a:r>
                  <a:rPr lang="en-US" dirty="0" smtClean="0"/>
                  <a:t> [</a:t>
                </a:r>
                <a:r>
                  <a:rPr lang="en-US" dirty="0" err="1" smtClean="0"/>
                  <a:t>pg</a:t>
                </a:r>
                <a:r>
                  <a:rPr lang="en-US" dirty="0" smtClean="0"/>
                  <a:t>/ml</a:t>
                </a:r>
                <a:r>
                  <a:rPr lang="en-US" dirty="0"/>
                  <a:t>]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91149440"/>
        <c:crosses val="autoZero"/>
        <c:crossBetween val="between"/>
        <c:majorUnit val="50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IL-6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Callibration!$K$34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plus"/>
            <c:errValType val="cust"/>
            <c:noEndCap val="0"/>
            <c:plus>
              <c:numRef>
                <c:f>Callibration!$L$35:$L$36</c:f>
                <c:numCache>
                  <c:formatCode>General</c:formatCode>
                  <c:ptCount val="2"/>
                  <c:pt idx="0">
                    <c:v>94.891900219527315</c:v>
                  </c:pt>
                  <c:pt idx="1">
                    <c:v>56.281112607726911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Callibration!$J$35:$J$36</c:f>
              <c:strCache>
                <c:ptCount val="2"/>
                <c:pt idx="0">
                  <c:v>WT Bl6J</c:v>
                </c:pt>
                <c:pt idx="1">
                  <c:v>Aim2-/-</c:v>
                </c:pt>
              </c:strCache>
            </c:strRef>
          </c:cat>
          <c:val>
            <c:numRef>
              <c:f>Callibration!$K$35:$K$36</c:f>
              <c:numCache>
                <c:formatCode>0</c:formatCode>
                <c:ptCount val="2"/>
                <c:pt idx="0">
                  <c:v>122.9545454545455</c:v>
                </c:pt>
                <c:pt idx="1">
                  <c:v>124.00000000000004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124096"/>
        <c:axId val="91125632"/>
      </c:barChart>
      <c:catAx>
        <c:axId val="91124096"/>
        <c:scaling>
          <c:orientation val="minMax"/>
        </c:scaling>
        <c:delete val="0"/>
        <c:axPos val="b"/>
        <c:majorTickMark val="out"/>
        <c:minorTickMark val="none"/>
        <c:tickLblPos val="nextTo"/>
        <c:crossAx val="91125632"/>
        <c:crosses val="autoZero"/>
        <c:auto val="1"/>
        <c:lblAlgn val="ctr"/>
        <c:lblOffset val="100"/>
        <c:noMultiLvlLbl val="0"/>
      </c:catAx>
      <c:valAx>
        <c:axId val="91125632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Plasma level Il-6 [</a:t>
                </a:r>
                <a:r>
                  <a:rPr lang="en-US" dirty="0" err="1" smtClean="0"/>
                  <a:t>pg</a:t>
                </a:r>
                <a:r>
                  <a:rPr lang="en-US" dirty="0" smtClean="0"/>
                  <a:t>/ml</a:t>
                </a:r>
                <a:r>
                  <a:rPr lang="en-US" dirty="0"/>
                  <a:t>]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911240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090402309362301"/>
          <c:y val="3.788309684908283E-2"/>
          <c:w val="0.47394094585245211"/>
          <c:h val="0.62101812961067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Tabelle1!$M$34</c:f>
              <c:strCache>
                <c:ptCount val="1"/>
                <c:pt idx="0">
                  <c:v>p16ink4A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Tabelle1!$N$35:$N$36</c:f>
                <c:numCache>
                  <c:formatCode>General</c:formatCode>
                  <c:ptCount val="2"/>
                  <c:pt idx="0">
                    <c:v>55.596745780421699</c:v>
                  </c:pt>
                  <c:pt idx="1">
                    <c:v>24.347752940035598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Tabelle1!$L$35:$L$36</c:f>
              <c:strCache>
                <c:ptCount val="2"/>
                <c:pt idx="0">
                  <c:v>AAA</c:v>
                </c:pt>
                <c:pt idx="1">
                  <c:v>non-AAA</c:v>
                </c:pt>
              </c:strCache>
            </c:strRef>
          </c:cat>
          <c:val>
            <c:numRef>
              <c:f>Tabelle1!$M$35:$M$36</c:f>
              <c:numCache>
                <c:formatCode>0.00</c:formatCode>
                <c:ptCount val="2"/>
                <c:pt idx="0">
                  <c:v>160.4370640652383</c:v>
                </c:pt>
                <c:pt idx="1">
                  <c:v>26.12492442041609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264896"/>
        <c:axId val="113270784"/>
      </c:barChart>
      <c:catAx>
        <c:axId val="1132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270784"/>
        <c:crosses val="autoZero"/>
        <c:auto val="1"/>
        <c:lblAlgn val="ctr"/>
        <c:lblOffset val="100"/>
        <c:noMultiLvlLbl val="0"/>
      </c:catAx>
      <c:valAx>
        <c:axId val="1132707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p16ink4A /Vinculin</a:t>
                </a:r>
              </a:p>
            </c:rich>
          </c:tx>
          <c:layout>
            <c:manualLayout>
              <c:xMode val="edge"/>
              <c:yMode val="edge"/>
              <c:x val="0.10110027075761259"/>
              <c:y val="4.7077111742506013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132648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en-US" sz="1000" i="1" dirty="0" smtClean="0"/>
              <a:t>Nlrp3</a:t>
            </a:r>
            <a:r>
              <a:rPr lang="en-US" sz="1000" dirty="0" smtClean="0"/>
              <a:t> </a:t>
            </a:r>
            <a:endParaRPr lang="en-US" sz="10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nlrp3!$P$133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both"/>
            <c:errValType val="cust"/>
            <c:noEndCap val="0"/>
            <c:plus>
              <c:numRef>
                <c:f>nlrp3!$T$134:$T$135</c:f>
                <c:numCache>
                  <c:formatCode>General</c:formatCode>
                  <c:ptCount val="2"/>
                  <c:pt idx="0">
                    <c:v>6.4520343931198779E-2</c:v>
                  </c:pt>
                  <c:pt idx="1">
                    <c:v>7.0443729539901648E-2</c:v>
                  </c:pt>
                </c:numCache>
              </c:numRef>
            </c:plus>
            <c:minus>
              <c:numRef>
                <c:f>nlrp3!$T$134:$T$135</c:f>
                <c:numCache>
                  <c:formatCode>General</c:formatCode>
                  <c:ptCount val="2"/>
                  <c:pt idx="0">
                    <c:v>6.4520343931198779E-2</c:v>
                  </c:pt>
                  <c:pt idx="1">
                    <c:v>7.0443729539901648E-2</c:v>
                  </c:pt>
                </c:numCache>
              </c:numRef>
            </c:minus>
          </c:errBars>
          <c:cat>
            <c:strRef>
              <c:f>nlrp3!$O$134:$O$135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nlrp3!$P$134:$P$135</c:f>
              <c:numCache>
                <c:formatCode>0.000</c:formatCode>
                <c:ptCount val="2"/>
                <c:pt idx="0">
                  <c:v>9.4720429283454574E-2</c:v>
                </c:pt>
                <c:pt idx="1">
                  <c:v>9.2943425870530283E-2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04320"/>
        <c:axId val="113305856"/>
      </c:barChart>
      <c:catAx>
        <c:axId val="113304320"/>
        <c:scaling>
          <c:orientation val="minMax"/>
        </c:scaling>
        <c:delete val="0"/>
        <c:axPos val="b"/>
        <c:majorTickMark val="out"/>
        <c:minorTickMark val="none"/>
        <c:tickLblPos val="nextTo"/>
        <c:crossAx val="113305856"/>
        <c:crosses val="autoZero"/>
        <c:auto val="1"/>
        <c:lblAlgn val="ctr"/>
        <c:lblOffset val="100"/>
        <c:noMultiLvlLbl val="0"/>
      </c:catAx>
      <c:valAx>
        <c:axId val="113305856"/>
        <c:scaling>
          <c:orientation val="minMax"/>
          <c:max val="0.3000000000000000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rel. mRNA in VSMC </a:t>
                </a:r>
                <a:r>
                  <a:rPr lang="en-US" dirty="0"/>
                  <a:t>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9.3917418555043208E-2"/>
              <c:y val="0.13202399197314846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304320"/>
        <c:crosses val="autoZero"/>
        <c:crossBetween val="between"/>
        <c:majorUnit val="0.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 dirty="0" smtClean="0"/>
              <a:t>Il1b</a:t>
            </a:r>
            <a:endParaRPr lang="en-US" sz="1000" i="1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Il1b!$P$133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both"/>
            <c:errValType val="cust"/>
            <c:noEndCap val="0"/>
            <c:plus>
              <c:numRef>
                <c:f>Il1b!$T$134:$T$135</c:f>
                <c:numCache>
                  <c:formatCode>General</c:formatCode>
                  <c:ptCount val="2"/>
                  <c:pt idx="0">
                    <c:v>3.375574420241158E-3</c:v>
                  </c:pt>
                  <c:pt idx="1">
                    <c:v>5.1365364960951794E-3</c:v>
                  </c:pt>
                </c:numCache>
              </c:numRef>
            </c:plus>
            <c:minus>
              <c:numRef>
                <c:f>Il1b!$T$134:$T$135</c:f>
                <c:numCache>
                  <c:formatCode>General</c:formatCode>
                  <c:ptCount val="2"/>
                  <c:pt idx="0">
                    <c:v>3.375574420241158E-3</c:v>
                  </c:pt>
                  <c:pt idx="1">
                    <c:v>5.1365364960951794E-3</c:v>
                  </c:pt>
                </c:numCache>
              </c:numRef>
            </c:minus>
          </c:errBars>
          <c:cat>
            <c:strRef>
              <c:f>Il1b!$O$134:$O$135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Il1b!$P$134:$P$135</c:f>
              <c:numCache>
                <c:formatCode>0.000</c:formatCode>
                <c:ptCount val="2"/>
                <c:pt idx="0">
                  <c:v>1.3758371604939715E-2</c:v>
                </c:pt>
                <c:pt idx="1">
                  <c:v>6.7473955608815658E-3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31584"/>
        <c:axId val="113353856"/>
      </c:barChart>
      <c:catAx>
        <c:axId val="113331584"/>
        <c:scaling>
          <c:orientation val="minMax"/>
        </c:scaling>
        <c:delete val="0"/>
        <c:axPos val="b"/>
        <c:majorTickMark val="out"/>
        <c:minorTickMark val="none"/>
        <c:tickLblPos val="nextTo"/>
        <c:crossAx val="113353856"/>
        <c:crosses val="autoZero"/>
        <c:auto val="1"/>
        <c:lblAlgn val="ctr"/>
        <c:lblOffset val="100"/>
        <c:noMultiLvlLbl val="0"/>
      </c:catAx>
      <c:valAx>
        <c:axId val="113353856"/>
        <c:scaling>
          <c:orientation val="minMax"/>
          <c:max val="4.0000000000000008E-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rel. mRNA in VSMC (</a:t>
                </a:r>
                <a:r>
                  <a:rPr lang="en-US" dirty="0" err="1" smtClean="0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6.5598877071190928E-2"/>
              <c:y val="0.13816376287576443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331584"/>
        <c:crosses val="autoZero"/>
        <c:crossBetween val="between"/>
        <c:majorUnit val="1.000000000000000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/>
              <a:t>Casp1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Casp1!$P$133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both"/>
            <c:errValType val="cust"/>
            <c:noEndCap val="0"/>
            <c:plus>
              <c:numRef>
                <c:f>Casp1!$T$134:$T$135</c:f>
                <c:numCache>
                  <c:formatCode>General</c:formatCode>
                  <c:ptCount val="2"/>
                  <c:pt idx="0">
                    <c:v>0.37461711238291373</c:v>
                  </c:pt>
                  <c:pt idx="1">
                    <c:v>0.55007793452869447</c:v>
                  </c:pt>
                </c:numCache>
              </c:numRef>
            </c:plus>
            <c:minus>
              <c:numRef>
                <c:f>Casp1!$T$134:$T$135</c:f>
                <c:numCache>
                  <c:formatCode>General</c:formatCode>
                  <c:ptCount val="2"/>
                  <c:pt idx="0">
                    <c:v>0.37461711238291373</c:v>
                  </c:pt>
                  <c:pt idx="1">
                    <c:v>0.55007793452869447</c:v>
                  </c:pt>
                </c:numCache>
              </c:numRef>
            </c:minus>
          </c:errBars>
          <c:cat>
            <c:strRef>
              <c:f>Casp1!$O$134:$O$135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Casp1!$P$134:$P$135</c:f>
              <c:numCache>
                <c:formatCode>0.000</c:formatCode>
                <c:ptCount val="2"/>
                <c:pt idx="0">
                  <c:v>0.97879748167721592</c:v>
                </c:pt>
                <c:pt idx="1">
                  <c:v>0.67970770111155543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79584"/>
        <c:axId val="113385472"/>
      </c:barChart>
      <c:catAx>
        <c:axId val="113379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de-DE"/>
          </a:p>
        </c:txPr>
        <c:crossAx val="113385472"/>
        <c:crosses val="autoZero"/>
        <c:auto val="1"/>
        <c:lblAlgn val="ctr"/>
        <c:lblOffset val="100"/>
        <c:noMultiLvlLbl val="0"/>
      </c:catAx>
      <c:valAx>
        <c:axId val="113385472"/>
        <c:scaling>
          <c:orientation val="minMax"/>
          <c:max val="2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rel. mRNA in</a:t>
                </a:r>
                <a:r>
                  <a:rPr lang="en-US" baseline="0" dirty="0" smtClean="0"/>
                  <a:t> VSMC</a:t>
                </a:r>
                <a:r>
                  <a:rPr lang="en-US" dirty="0" smtClean="0"/>
                  <a:t> </a:t>
                </a:r>
                <a:r>
                  <a:rPr lang="en-US" dirty="0"/>
                  <a:t>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5.6625574376959441E-2"/>
              <c:y val="0.10866480011939346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crossAx val="1133795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/>
              <a:t>Asc (Pycard)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Asc!$P$133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both"/>
            <c:errValType val="cust"/>
            <c:noEndCap val="0"/>
            <c:plus>
              <c:numRef>
                <c:f>Asc!$T$134:$T$135</c:f>
                <c:numCache>
                  <c:formatCode>General</c:formatCode>
                  <c:ptCount val="2"/>
                  <c:pt idx="0">
                    <c:v>1.7943564440396811E-2</c:v>
                  </c:pt>
                  <c:pt idx="1">
                    <c:v>1.8735149152903856E-2</c:v>
                  </c:pt>
                </c:numCache>
              </c:numRef>
            </c:plus>
            <c:minus>
              <c:numRef>
                <c:f>Asc!$T$134:$T$135</c:f>
                <c:numCache>
                  <c:formatCode>General</c:formatCode>
                  <c:ptCount val="2"/>
                  <c:pt idx="0">
                    <c:v>1.7943564440396811E-2</c:v>
                  </c:pt>
                  <c:pt idx="1">
                    <c:v>1.8735149152903856E-2</c:v>
                  </c:pt>
                </c:numCache>
              </c:numRef>
            </c:minus>
          </c:errBars>
          <c:cat>
            <c:strRef>
              <c:f>Asc!$O$134:$O$135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Asc!$P$134:$P$135</c:f>
              <c:numCache>
                <c:formatCode>0.000</c:formatCode>
                <c:ptCount val="2"/>
                <c:pt idx="0">
                  <c:v>4.9604522435545022E-2</c:v>
                </c:pt>
                <c:pt idx="1">
                  <c:v>6.9642590015517647E-2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599616"/>
        <c:axId val="113601152"/>
      </c:barChart>
      <c:catAx>
        <c:axId val="113599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de-DE"/>
          </a:p>
        </c:txPr>
        <c:crossAx val="113601152"/>
        <c:crosses val="autoZero"/>
        <c:auto val="1"/>
        <c:lblAlgn val="ctr"/>
        <c:lblOffset val="100"/>
        <c:noMultiLvlLbl val="0"/>
      </c:catAx>
      <c:valAx>
        <c:axId val="1136011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rel.  </a:t>
                </a:r>
                <a:r>
                  <a:rPr lang="en-US" dirty="0"/>
                  <a:t>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8.9294046509606304E-2"/>
              <c:y val="0.14902688592481633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599616"/>
        <c:crosses val="autoZero"/>
        <c:crossBetween val="between"/>
        <c:majorUnit val="5.000000000000001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 dirty="0" smtClean="0"/>
              <a:t>Il18</a:t>
            </a:r>
            <a:endParaRPr lang="en-US" sz="1000" i="1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'Il18'!$P$133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both"/>
            <c:errValType val="cust"/>
            <c:noEndCap val="0"/>
            <c:plus>
              <c:numRef>
                <c:f>'Il18'!$T$134:$T$135</c:f>
                <c:numCache>
                  <c:formatCode>General</c:formatCode>
                  <c:ptCount val="2"/>
                  <c:pt idx="0">
                    <c:v>7.8920050594935608E-4</c:v>
                  </c:pt>
                  <c:pt idx="1">
                    <c:v>4.7816657661499066E-3</c:v>
                  </c:pt>
                </c:numCache>
              </c:numRef>
            </c:plus>
            <c:minus>
              <c:numRef>
                <c:f>'Il18'!$T$134:$T$135</c:f>
                <c:numCache>
                  <c:formatCode>General</c:formatCode>
                  <c:ptCount val="2"/>
                  <c:pt idx="0">
                    <c:v>7.8920050594935608E-4</c:v>
                  </c:pt>
                  <c:pt idx="1">
                    <c:v>4.7816657661499066E-3</c:v>
                  </c:pt>
                </c:numCache>
              </c:numRef>
            </c:minus>
          </c:errBars>
          <c:cat>
            <c:strRef>
              <c:f>'Il18'!$O$134:$O$135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'Il18'!$P$134:$P$135</c:f>
              <c:numCache>
                <c:formatCode>0.000</c:formatCode>
                <c:ptCount val="2"/>
                <c:pt idx="0">
                  <c:v>9.6034032166002203E-3</c:v>
                </c:pt>
                <c:pt idx="1">
                  <c:v>1.3055823064769753E-2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7649408"/>
        <c:axId val="117650944"/>
      </c:barChart>
      <c:catAx>
        <c:axId val="117649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17650944"/>
        <c:crosses val="autoZero"/>
        <c:auto val="1"/>
        <c:lblAlgn val="ctr"/>
        <c:lblOffset val="100"/>
        <c:noMultiLvlLbl val="0"/>
      </c:catAx>
      <c:valAx>
        <c:axId val="1176509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  mRNA in VSMC (a.u.)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crossAx val="117649408"/>
        <c:crosses val="autoZero"/>
        <c:crossBetween val="between"/>
        <c:majorUnit val="1.000000000000000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8E0BD-A30C-48F6-BA9F-C99DFBBEF13E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8602-5D3E-4788-B45E-8F5BFFA1C5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1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27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29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94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00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3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496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0344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33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83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21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4524A-F216-447E-B744-AAB8DF386256}" type="datetimeFigureOut">
              <a:rPr lang="de-DE" smtClean="0"/>
              <a:t>06.05.2020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6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chart" Target="../charts/chart11.xml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12" Type="http://schemas.openxmlformats.org/officeDocument/2006/relationships/chart" Target="../charts/chart1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chart" Target="../charts/chart9.xml"/><Relationship Id="rId5" Type="http://schemas.microsoft.com/office/2007/relationships/hdphoto" Target="../media/hdphoto1.wdp"/><Relationship Id="rId10" Type="http://schemas.openxmlformats.org/officeDocument/2006/relationships/chart" Target="../charts/chart8.xml"/><Relationship Id="rId4" Type="http://schemas.openxmlformats.org/officeDocument/2006/relationships/image" Target="../media/image9.png"/><Relationship Id="rId9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9929" y="1028343"/>
            <a:ext cx="772757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Supplemental material to</a:t>
            </a:r>
            <a:endParaRPr lang="de-DE" sz="1400" dirty="0"/>
          </a:p>
          <a:p>
            <a:r>
              <a:rPr lang="en-US" sz="1400" b="1" dirty="0"/>
              <a:t> </a:t>
            </a:r>
            <a:endParaRPr lang="de-DE" sz="1400" dirty="0"/>
          </a:p>
          <a:p>
            <a:r>
              <a:rPr lang="en-US" sz="1400" b="1" dirty="0"/>
              <a:t>Deficiency in Aim2 affects viability and calcification of vascular smooth muscle cells from murine aortas and Angiotensin-II induced aortic aneurysms</a:t>
            </a:r>
            <a:endParaRPr lang="de-DE" sz="1400" dirty="0"/>
          </a:p>
          <a:p>
            <a:endParaRPr lang="en-US" sz="1400" dirty="0" smtClean="0"/>
          </a:p>
          <a:p>
            <a:r>
              <a:rPr lang="en-US" sz="1400" dirty="0" smtClean="0"/>
              <a:t>by </a:t>
            </a:r>
            <a:r>
              <a:rPr lang="en-US" sz="1400" dirty="0"/>
              <a:t>Markus Wortmann</a:t>
            </a:r>
            <a:r>
              <a:rPr lang="en-US" sz="1400" baseline="30000" dirty="0"/>
              <a:t>1</a:t>
            </a:r>
            <a:r>
              <a:rPr lang="en-US" sz="1400" dirty="0"/>
              <a:t>, Muhammad Arshad</a:t>
            </a:r>
            <a:r>
              <a:rPr lang="en-US" sz="1400" baseline="30000" dirty="0"/>
              <a:t>1</a:t>
            </a:r>
            <a:r>
              <a:rPr lang="en-US" sz="1400" dirty="0"/>
              <a:t>, Maani Hakimi</a:t>
            </a:r>
            <a:r>
              <a:rPr lang="en-US" sz="1400" baseline="30000" dirty="0"/>
              <a:t>1, 2</a:t>
            </a:r>
            <a:r>
              <a:rPr lang="en-US" sz="1400" dirty="0"/>
              <a:t>, Dittmar Böckler</a:t>
            </a:r>
            <a:r>
              <a:rPr lang="en-US" sz="1400" baseline="30000" dirty="0"/>
              <a:t>1</a:t>
            </a:r>
            <a:r>
              <a:rPr lang="en-US" sz="1400" dirty="0"/>
              <a:t> and Susanne Dihlmann</a:t>
            </a:r>
            <a:r>
              <a:rPr lang="en-US" sz="1400" baseline="30000" dirty="0"/>
              <a:t>1</a:t>
            </a:r>
            <a:r>
              <a:rPr lang="en-US" sz="1400" dirty="0"/>
              <a:t> </a:t>
            </a:r>
            <a:endParaRPr lang="de-DE" sz="1400" dirty="0"/>
          </a:p>
          <a:p>
            <a:pPr lvl="0"/>
            <a:endParaRPr lang="en-US" sz="1400" dirty="0" smtClean="0"/>
          </a:p>
          <a:p>
            <a:pPr lvl="0"/>
            <a:endParaRPr lang="en-US" sz="1400" dirty="0"/>
          </a:p>
          <a:p>
            <a:pPr lvl="0"/>
            <a:r>
              <a:rPr lang="en-US" sz="1400" dirty="0" smtClean="0"/>
              <a:t>1: University </a:t>
            </a:r>
            <a:r>
              <a:rPr lang="en-US" sz="1400" dirty="0"/>
              <a:t>Hospital Heidelberg, Department of vascular and endovascular surgery, </a:t>
            </a:r>
            <a:r>
              <a:rPr lang="en-US" sz="1400" dirty="0" err="1"/>
              <a:t>Im</a:t>
            </a:r>
            <a:r>
              <a:rPr lang="en-US" sz="1400" dirty="0"/>
              <a:t> </a:t>
            </a:r>
            <a:r>
              <a:rPr lang="en-US" sz="1400" dirty="0" err="1"/>
              <a:t>Neuenheimer</a:t>
            </a:r>
            <a:r>
              <a:rPr lang="en-US" sz="1400" dirty="0"/>
              <a:t> Feld 110, 69120 Heidelberg, Germany</a:t>
            </a:r>
            <a:endParaRPr lang="de-DE" sz="1400" dirty="0"/>
          </a:p>
          <a:p>
            <a:pPr lvl="0"/>
            <a:r>
              <a:rPr lang="en-US" sz="1400" dirty="0" smtClean="0"/>
              <a:t>2: </a:t>
            </a:r>
            <a:r>
              <a:rPr lang="en-US" sz="1400" dirty="0" err="1" smtClean="0"/>
              <a:t>Luzerner</a:t>
            </a:r>
            <a:r>
              <a:rPr lang="en-US" sz="1400" dirty="0" smtClean="0"/>
              <a:t> </a:t>
            </a:r>
            <a:r>
              <a:rPr lang="en-US" sz="1400" dirty="0" err="1"/>
              <a:t>Kantonsspital</a:t>
            </a:r>
            <a:r>
              <a:rPr lang="en-US" sz="1400" dirty="0"/>
              <a:t>, Department of vascular surgery, </a:t>
            </a:r>
            <a:r>
              <a:rPr lang="en-US" sz="1400" dirty="0" err="1"/>
              <a:t>Spitalstrasse</a:t>
            </a:r>
            <a:r>
              <a:rPr lang="en-US" sz="1400" dirty="0"/>
              <a:t>,  6000 Luzern 16, Switzerland </a:t>
            </a:r>
            <a:br>
              <a:rPr lang="en-US" sz="1400" dirty="0"/>
            </a:br>
            <a:endParaRPr lang="de-DE" sz="1400" dirty="0"/>
          </a:p>
          <a:p>
            <a:r>
              <a:rPr lang="en-US" sz="1400" dirty="0"/>
              <a:t> 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46271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86894" y="1321502"/>
            <a:ext cx="501727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table 1: primer sequences for real-time PCR</a:t>
            </a:r>
            <a:endParaRPr kumimoji="0" lang="en-US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238599"/>
              </p:ext>
            </p:extLst>
          </p:nvPr>
        </p:nvGraphicFramePr>
        <p:xfrm>
          <a:off x="1486894" y="1634239"/>
          <a:ext cx="5179804" cy="3429000"/>
        </p:xfrm>
        <a:graphic>
          <a:graphicData uri="http://schemas.openxmlformats.org/drawingml/2006/table">
            <a:tbl>
              <a:tblPr firstRow="1" firstCol="1" bandRow="1"/>
              <a:tblGrid>
                <a:gridCol w="1256715"/>
                <a:gridCol w="1961264"/>
                <a:gridCol w="1961825"/>
              </a:tblGrid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Gene/</a:t>
                      </a: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transcript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Sequence</a:t>
                      </a: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forward</a:t>
                      </a: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primer (5`-3`)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Sequence reverse primer (5`-3`)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Acta2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TCAAGATCATTGCCCCTCCA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CCCAGCTTCGTCGTATTCCT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Actb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CACCATGTACCCTGGCATTG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AGTACTTGCGCTCAGGAGG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Aim2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AGTTGAAATCTGGACCTTGTAGC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TCACTCCACACTTTTCATGTCAG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Asc/Pycard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GCAGAGCTGAGGTATCTTTTCC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ACATCCCAGAGAGTAAACACAA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B2m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ACTGGGATCGAGACATGTGA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TGCTATTTCTTTCTGCGTGCA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Bmp4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TGCAGCTTTCTAGAGGTCCC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CGAATGGCACTACGGAATGG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Casp1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GGTGACCCTGACAAAACGTT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GGCACGATTCTCAGCATAGG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Cdkn2a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CCGACGGGCATAGCTTCA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CTGAGGCCGGATTTAGCTCT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Gapdh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TGTCAAGCTCATTTCCTGGT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TGGTCCAGGGTTTCTTACTCC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Il1b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AAAATACCTGTGGCCTTGGG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TGGGTATTGCTTGGGATCCA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Nlrp3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TCCTGCAGAGCCTACAGTTG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CTTTTCTTCCTGGAGCGCTT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Runx2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AGCCAGGTTCAACGATCTGA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TAGCTCTGTGGTAAGTGGCC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Sox9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AGCACTCTGGGCAATCTCAG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CCCCTCTCGCTTCAGATCAA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Tnfsf11 (Rankl)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CCATTTGCACACCTCACCAT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GTTAGAGATCTTGGCCCAGC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67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MAoSMC B11 p3 Alizarinred ohne osteo sn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1813455"/>
            <a:ext cx="2736851" cy="20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B13 p3 Alizarin red 27d osteogenic medium 2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13455"/>
            <a:ext cx="2736850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49802" y="1487805"/>
            <a:ext cx="2028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a. SMC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growth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medium 2</a:t>
            </a:r>
            <a:endParaRPr lang="de-DE" sz="12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feld 6"/>
          <p:cNvSpPr txBox="1"/>
          <p:nvPr/>
        </p:nvSpPr>
        <p:spPr>
          <a:xfrm>
            <a:off x="4482259" y="1487805"/>
            <a:ext cx="2849880" cy="310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b</a:t>
            </a: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Osteoblast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mineralization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medium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105424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S1: </a:t>
            </a:r>
            <a:endParaRPr kumimoji="0" lang="de-DE" alt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1749802" y="3995028"/>
            <a:ext cx="555904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 VSMC (C57Bl/6N) were grown for 27 days in Smooth muscle cell growth medium or in osteoblast mineralization medium. Subsequently calcification was visualized in both cultures by staining with Alizarin Red S as described in Materials and methods. Images were taken using a light microscope with phase contrast (a) or bright field (b).</a:t>
            </a:r>
            <a:endParaRPr kumimoji="0" lang="de-DE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6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pieren 48"/>
          <p:cNvGrpSpPr/>
          <p:nvPr/>
        </p:nvGrpSpPr>
        <p:grpSpPr>
          <a:xfrm>
            <a:off x="1880737" y="1674656"/>
            <a:ext cx="2891157" cy="2317527"/>
            <a:chOff x="5962099" y="1284457"/>
            <a:chExt cx="2891157" cy="2317527"/>
          </a:xfrm>
        </p:grpSpPr>
        <p:grpSp>
          <p:nvGrpSpPr>
            <p:cNvPr id="21" name="Gruppieren 20"/>
            <p:cNvGrpSpPr/>
            <p:nvPr/>
          </p:nvGrpSpPr>
          <p:grpSpPr>
            <a:xfrm>
              <a:off x="5962099" y="1284457"/>
              <a:ext cx="2891157" cy="2317527"/>
              <a:chOff x="5962099" y="718065"/>
              <a:chExt cx="2891157" cy="2317527"/>
            </a:xfrm>
          </p:grpSpPr>
          <p:graphicFrame>
            <p:nvGraphicFramePr>
              <p:cNvPr id="22" name="Diagramm 2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95042474"/>
                  </p:ext>
                </p:extLst>
              </p:nvPr>
            </p:nvGraphicFramePr>
            <p:xfrm>
              <a:off x="5962099" y="718065"/>
              <a:ext cx="2891157" cy="23175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3" name="Textfeld 22"/>
              <p:cNvSpPr txBox="1"/>
              <p:nvPr/>
            </p:nvSpPr>
            <p:spPr>
              <a:xfrm>
                <a:off x="6981077" y="1825954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**</a:t>
                </a:r>
                <a:endParaRPr lang="de-DE" sz="1000" dirty="0"/>
              </a:p>
            </p:txBody>
          </p:sp>
          <p:sp>
            <p:nvSpPr>
              <p:cNvPr id="24" name="Textfeld 23"/>
              <p:cNvSpPr txBox="1"/>
              <p:nvPr/>
            </p:nvSpPr>
            <p:spPr>
              <a:xfrm>
                <a:off x="6626501" y="1590394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*</a:t>
                </a:r>
                <a:endParaRPr lang="de-DE" sz="1000" dirty="0"/>
              </a:p>
            </p:txBody>
          </p:sp>
          <p:cxnSp>
            <p:nvCxnSpPr>
              <p:cNvPr id="25" name="Gerade Verbindung 24"/>
              <p:cNvCxnSpPr/>
              <p:nvPr/>
            </p:nvCxnSpPr>
            <p:spPr>
              <a:xfrm>
                <a:off x="6643357" y="1736489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25"/>
              <p:cNvCxnSpPr/>
              <p:nvPr/>
            </p:nvCxnSpPr>
            <p:spPr>
              <a:xfrm>
                <a:off x="7019579" y="1985897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 Verbindung 26"/>
              <p:cNvCxnSpPr/>
              <p:nvPr/>
            </p:nvCxnSpPr>
            <p:spPr>
              <a:xfrm>
                <a:off x="7387458" y="1634386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 Verbindung 27"/>
              <p:cNvCxnSpPr/>
              <p:nvPr/>
            </p:nvCxnSpPr>
            <p:spPr>
              <a:xfrm>
                <a:off x="7728108" y="1144860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feld 28"/>
              <p:cNvSpPr txBox="1"/>
              <p:nvPr/>
            </p:nvSpPr>
            <p:spPr>
              <a:xfrm>
                <a:off x="7344985" y="1418314"/>
                <a:ext cx="3016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 smtClean="0"/>
                  <a:t>ns</a:t>
                </a:r>
                <a:endParaRPr lang="de-DE" sz="1000" dirty="0"/>
              </a:p>
            </p:txBody>
          </p:sp>
          <p:sp>
            <p:nvSpPr>
              <p:cNvPr id="30" name="Textfeld 29"/>
              <p:cNvSpPr txBox="1"/>
              <p:nvPr/>
            </p:nvSpPr>
            <p:spPr>
              <a:xfrm>
                <a:off x="7681089" y="925474"/>
                <a:ext cx="3016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 smtClean="0"/>
                  <a:t>ns</a:t>
                </a:r>
                <a:endParaRPr lang="de-DE" sz="1000" dirty="0"/>
              </a:p>
            </p:txBody>
          </p:sp>
        </p:grpSp>
        <p:sp>
          <p:nvSpPr>
            <p:cNvPr id="32" name="Textfeld 31"/>
            <p:cNvSpPr txBox="1"/>
            <p:nvPr/>
          </p:nvSpPr>
          <p:spPr>
            <a:xfrm>
              <a:off x="7116001" y="1294355"/>
              <a:ext cx="4363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b="1" i="1" dirty="0" smtClean="0"/>
                <a:t>Sox9</a:t>
              </a:r>
              <a:endParaRPr lang="de-DE" sz="1000" b="1" i="1" dirty="0"/>
            </a:p>
          </p:txBody>
        </p:sp>
      </p:grpSp>
      <p:sp>
        <p:nvSpPr>
          <p:cNvPr id="44" name="Rechteck 43"/>
          <p:cNvSpPr/>
          <p:nvPr/>
        </p:nvSpPr>
        <p:spPr>
          <a:xfrm>
            <a:off x="442627" y="4395548"/>
            <a:ext cx="848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smtClean="0"/>
              <a:t>Supplementary figure S2</a:t>
            </a:r>
            <a:r>
              <a:rPr lang="en-US" sz="900" dirty="0" smtClean="0"/>
              <a:t>: Analysis </a:t>
            </a:r>
            <a:r>
              <a:rPr lang="en-US" sz="900" dirty="0"/>
              <a:t>of </a:t>
            </a:r>
            <a:r>
              <a:rPr lang="en-US" sz="900" i="1" dirty="0"/>
              <a:t>Sox9 </a:t>
            </a:r>
            <a:r>
              <a:rPr lang="en-US" sz="900" dirty="0" smtClean="0"/>
              <a:t>mRNA expression by RT-qPCR. Total </a:t>
            </a:r>
            <a:r>
              <a:rPr lang="en-US" sz="900" dirty="0"/>
              <a:t>RNA was extracted from VSMC grown in vitro with normal growth medium (-OM) or osteoblast mineralization medium (+ OM).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dirty="0" err="1"/>
              <a:t>Actb</a:t>
            </a:r>
            <a:r>
              <a:rPr lang="en-US" sz="900" dirty="0"/>
              <a:t>, </a:t>
            </a:r>
            <a:r>
              <a:rPr lang="en-US" sz="900" dirty="0" err="1"/>
              <a:t>Gapdh</a:t>
            </a:r>
            <a:r>
              <a:rPr lang="en-US" sz="900" dirty="0"/>
              <a:t> and B2m). </a:t>
            </a:r>
            <a:r>
              <a:rPr lang="en-US" sz="900" dirty="0" smtClean="0"/>
              <a:t>Bars show the mean +/- SEM of n </a:t>
            </a:r>
            <a:r>
              <a:rPr lang="en-US" sz="900" dirty="0"/>
              <a:t>= 3 measurements of 3 </a:t>
            </a:r>
            <a:r>
              <a:rPr lang="en-US" sz="900" dirty="0" smtClean="0"/>
              <a:t>VSMC pools, each.</a:t>
            </a:r>
          </a:p>
          <a:p>
            <a:endParaRPr lang="de-DE" sz="900" dirty="0"/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S2: 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17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701059" y="1749929"/>
            <a:ext cx="271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a</a:t>
            </a:r>
            <a:endParaRPr lang="de-DE" sz="1400" dirty="0"/>
          </a:p>
        </p:txBody>
      </p:sp>
      <p:sp>
        <p:nvSpPr>
          <p:cNvPr id="5" name="Textfeld 4"/>
          <p:cNvSpPr txBox="1"/>
          <p:nvPr/>
        </p:nvSpPr>
        <p:spPr>
          <a:xfrm>
            <a:off x="4486395" y="1749929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</a:t>
            </a:r>
            <a:endParaRPr lang="de-DE" sz="1400" dirty="0"/>
          </a:p>
        </p:txBody>
      </p:sp>
      <p:sp>
        <p:nvSpPr>
          <p:cNvPr id="44" name="Rechteck 43"/>
          <p:cNvSpPr/>
          <p:nvPr/>
        </p:nvSpPr>
        <p:spPr>
          <a:xfrm>
            <a:off x="442627" y="4395548"/>
            <a:ext cx="84839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smtClean="0"/>
              <a:t>Supplementary figure S3</a:t>
            </a:r>
            <a:r>
              <a:rPr lang="en-US" sz="900" dirty="0" smtClean="0"/>
              <a:t>: Expression of genes encoding </a:t>
            </a:r>
            <a:r>
              <a:rPr lang="en-US" sz="900" dirty="0" err="1" smtClean="0"/>
              <a:t>inflammsome</a:t>
            </a:r>
            <a:r>
              <a:rPr lang="en-US" sz="900" dirty="0" smtClean="0"/>
              <a:t> components. Analysis </a:t>
            </a:r>
            <a:r>
              <a:rPr lang="en-US" sz="900" dirty="0"/>
              <a:t>of mRNA expression of </a:t>
            </a:r>
            <a:r>
              <a:rPr lang="en-US" sz="900" dirty="0" err="1" smtClean="0"/>
              <a:t>Asc</a:t>
            </a:r>
            <a:r>
              <a:rPr lang="en-US" sz="900" dirty="0" smtClean="0"/>
              <a:t> (</a:t>
            </a:r>
            <a:r>
              <a:rPr lang="en-US" sz="900" b="1" dirty="0" smtClean="0"/>
              <a:t>a)</a:t>
            </a:r>
            <a:r>
              <a:rPr lang="en-US" sz="900" dirty="0" smtClean="0"/>
              <a:t>, and Casp1 (</a:t>
            </a:r>
            <a:r>
              <a:rPr lang="en-US" sz="900" b="1" dirty="0" smtClean="0"/>
              <a:t>b</a:t>
            </a:r>
            <a:r>
              <a:rPr lang="en-US" sz="900" dirty="0" smtClean="0"/>
              <a:t>) by </a:t>
            </a:r>
            <a:r>
              <a:rPr lang="en-US" sz="900" dirty="0"/>
              <a:t>real-time reverse-transcriptase-</a:t>
            </a:r>
            <a:r>
              <a:rPr lang="en-US" sz="900" dirty="0" err="1"/>
              <a:t>polymerse</a:t>
            </a:r>
            <a:r>
              <a:rPr lang="en-US" sz="900" dirty="0"/>
              <a:t> chain reaction (N = 3 measurements of 3 experiments for each</a:t>
            </a:r>
            <a:r>
              <a:rPr lang="en-US" sz="900" dirty="0" smtClean="0"/>
              <a:t>). Total </a:t>
            </a:r>
            <a:r>
              <a:rPr lang="en-US" sz="900" dirty="0"/>
              <a:t>RNA was extracted from VSMC grown in vitro with normal growth medium (-OM) or osteoblast mineralization medium (+ OM).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dirty="0" err="1"/>
              <a:t>Actb</a:t>
            </a:r>
            <a:r>
              <a:rPr lang="en-US" sz="900" dirty="0"/>
              <a:t>, </a:t>
            </a:r>
            <a:r>
              <a:rPr lang="en-US" sz="900" dirty="0" err="1"/>
              <a:t>Gapdh</a:t>
            </a:r>
            <a:r>
              <a:rPr lang="en-US" sz="900" dirty="0"/>
              <a:t> and B2m). </a:t>
            </a:r>
            <a:r>
              <a:rPr lang="en-US" sz="900" dirty="0" smtClean="0"/>
              <a:t> </a:t>
            </a:r>
          </a:p>
          <a:p>
            <a:r>
              <a:rPr lang="en-US" sz="900" i="1" dirty="0" err="1"/>
              <a:t>Asc</a:t>
            </a:r>
            <a:r>
              <a:rPr lang="en-US" sz="900" dirty="0"/>
              <a:t> expression was similarly low in VSMC of both genotypes grown in normal growth medium. After shifting the cells to mineralization medium, </a:t>
            </a:r>
            <a:r>
              <a:rPr lang="en-US" sz="900" i="1" dirty="0" err="1"/>
              <a:t>Asc</a:t>
            </a:r>
            <a:r>
              <a:rPr lang="en-US" sz="900" i="1" dirty="0"/>
              <a:t> </a:t>
            </a:r>
            <a:r>
              <a:rPr lang="en-US" sz="900" dirty="0"/>
              <a:t>mRNA levels were significantly increased in both genotypes (-OM versus </a:t>
            </a:r>
            <a:r>
              <a:rPr lang="en-US" sz="900" dirty="0" smtClean="0"/>
              <a:t>+ OM</a:t>
            </a:r>
            <a:r>
              <a:rPr lang="en-US" sz="900" dirty="0"/>
              <a:t>: </a:t>
            </a:r>
            <a:r>
              <a:rPr lang="en-US" sz="900" i="1" dirty="0"/>
              <a:t>P </a:t>
            </a:r>
            <a:r>
              <a:rPr lang="en-US" sz="900" dirty="0"/>
              <a:t>&lt; 0.001), although the increase was less intense in </a:t>
            </a:r>
            <a:r>
              <a:rPr lang="en-US" sz="900" i="1" dirty="0"/>
              <a:t>Aim2-/-</a:t>
            </a:r>
            <a:r>
              <a:rPr lang="en-US" sz="900" dirty="0"/>
              <a:t> VSMC </a:t>
            </a:r>
            <a:r>
              <a:rPr lang="en-US" sz="900" dirty="0" smtClean="0"/>
              <a:t>(</a:t>
            </a:r>
            <a:r>
              <a:rPr lang="en-US" sz="900" b="1" dirty="0" smtClean="0"/>
              <a:t>a</a:t>
            </a:r>
            <a:r>
              <a:rPr lang="en-US" sz="900" dirty="0" smtClean="0"/>
              <a:t>). </a:t>
            </a:r>
            <a:r>
              <a:rPr lang="en-US" sz="900" dirty="0"/>
              <a:t>In contrast, expression of </a:t>
            </a:r>
            <a:r>
              <a:rPr lang="en-US" sz="900" i="1" dirty="0"/>
              <a:t>Casp1</a:t>
            </a:r>
            <a:r>
              <a:rPr lang="en-US" sz="900" dirty="0"/>
              <a:t> was increased in </a:t>
            </a:r>
            <a:r>
              <a:rPr lang="en-US" sz="900" i="1" dirty="0"/>
              <a:t>Aim2-/-</a:t>
            </a:r>
            <a:r>
              <a:rPr lang="en-US" sz="900" baseline="30000" dirty="0"/>
              <a:t> </a:t>
            </a:r>
            <a:r>
              <a:rPr lang="en-US" sz="900" dirty="0"/>
              <a:t>compared with WT VSMC in either growth medium </a:t>
            </a:r>
            <a:r>
              <a:rPr lang="en-US" sz="900" dirty="0" smtClean="0"/>
              <a:t>(</a:t>
            </a:r>
            <a:r>
              <a:rPr lang="en-US" sz="900" b="1" dirty="0" smtClean="0"/>
              <a:t>b</a:t>
            </a:r>
            <a:r>
              <a:rPr lang="en-US" sz="900" dirty="0" smtClean="0"/>
              <a:t>). </a:t>
            </a:r>
            <a:endParaRPr lang="de-DE" sz="900" dirty="0"/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S3: 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>
          <a:xfrm>
            <a:off x="1617755" y="2249153"/>
            <a:ext cx="2768104" cy="1743982"/>
            <a:chOff x="397669" y="3648198"/>
            <a:chExt cx="2768104" cy="1743982"/>
          </a:xfrm>
        </p:grpSpPr>
        <p:graphicFrame>
          <p:nvGraphicFramePr>
            <p:cNvPr id="35" name="Diagramm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23024192"/>
                </p:ext>
              </p:extLst>
            </p:nvPr>
          </p:nvGraphicFramePr>
          <p:xfrm>
            <a:off x="397669" y="3648198"/>
            <a:ext cx="2768104" cy="17439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6" name="Gruppieren 35"/>
            <p:cNvGrpSpPr/>
            <p:nvPr/>
          </p:nvGrpSpPr>
          <p:grpSpPr>
            <a:xfrm>
              <a:off x="1035218" y="4456500"/>
              <a:ext cx="301686" cy="246221"/>
              <a:chOff x="1388583" y="2282983"/>
              <a:chExt cx="301686" cy="302523"/>
            </a:xfrm>
          </p:grpSpPr>
          <p:sp>
            <p:nvSpPr>
              <p:cNvPr id="50" name="Textfeld 49"/>
              <p:cNvSpPr txBox="1"/>
              <p:nvPr/>
            </p:nvSpPr>
            <p:spPr>
              <a:xfrm>
                <a:off x="1388583" y="2282983"/>
                <a:ext cx="3016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 smtClean="0"/>
                  <a:t>ns</a:t>
                </a:r>
                <a:endParaRPr lang="de-DE" sz="1000" dirty="0"/>
              </a:p>
            </p:txBody>
          </p:sp>
          <p:cxnSp>
            <p:nvCxnSpPr>
              <p:cNvPr id="51" name="Gerade Verbindung 50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ieren 36"/>
            <p:cNvGrpSpPr/>
            <p:nvPr/>
          </p:nvGrpSpPr>
          <p:grpSpPr>
            <a:xfrm>
              <a:off x="1704597" y="3984848"/>
              <a:ext cx="301686" cy="246221"/>
              <a:chOff x="1388583" y="2248641"/>
              <a:chExt cx="301686" cy="302523"/>
            </a:xfrm>
          </p:grpSpPr>
          <p:sp>
            <p:nvSpPr>
              <p:cNvPr id="46" name="Textfeld 45"/>
              <p:cNvSpPr txBox="1"/>
              <p:nvPr/>
            </p:nvSpPr>
            <p:spPr>
              <a:xfrm>
                <a:off x="1388583" y="2248641"/>
                <a:ext cx="3016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 smtClean="0"/>
                  <a:t>ns</a:t>
                </a:r>
                <a:endParaRPr lang="de-DE" sz="1000" dirty="0"/>
              </a:p>
            </p:txBody>
          </p:sp>
          <p:cxnSp>
            <p:nvCxnSpPr>
              <p:cNvPr id="47" name="Gerade Verbindung 46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ieren 37"/>
            <p:cNvGrpSpPr/>
            <p:nvPr/>
          </p:nvGrpSpPr>
          <p:grpSpPr>
            <a:xfrm>
              <a:off x="1350072" y="4439149"/>
              <a:ext cx="301686" cy="246221"/>
              <a:chOff x="1388583" y="2261787"/>
              <a:chExt cx="301686" cy="302522"/>
            </a:xfrm>
          </p:grpSpPr>
          <p:sp>
            <p:nvSpPr>
              <p:cNvPr id="42" name="Textfeld 41"/>
              <p:cNvSpPr txBox="1"/>
              <p:nvPr/>
            </p:nvSpPr>
            <p:spPr>
              <a:xfrm>
                <a:off x="1388583" y="2261787"/>
                <a:ext cx="301686" cy="302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 smtClean="0"/>
                  <a:t>ns</a:t>
                </a:r>
                <a:endParaRPr lang="de-DE" sz="1000" dirty="0"/>
              </a:p>
            </p:txBody>
          </p:sp>
          <p:cxnSp>
            <p:nvCxnSpPr>
              <p:cNvPr id="43" name="Gerade Verbindung 42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uppieren 38"/>
            <p:cNvGrpSpPr/>
            <p:nvPr/>
          </p:nvGrpSpPr>
          <p:grpSpPr>
            <a:xfrm>
              <a:off x="2052898" y="3870025"/>
              <a:ext cx="312906" cy="246221"/>
              <a:chOff x="1388583" y="2325375"/>
              <a:chExt cx="312906" cy="302523"/>
            </a:xfrm>
          </p:grpSpPr>
          <p:sp>
            <p:nvSpPr>
              <p:cNvPr id="40" name="Textfeld 39"/>
              <p:cNvSpPr txBox="1"/>
              <p:nvPr/>
            </p:nvSpPr>
            <p:spPr>
              <a:xfrm>
                <a:off x="1388583" y="2325375"/>
                <a:ext cx="31290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**</a:t>
                </a:r>
                <a:endParaRPr lang="de-DE" sz="1000" dirty="0"/>
              </a:p>
            </p:txBody>
          </p:sp>
          <p:cxnSp>
            <p:nvCxnSpPr>
              <p:cNvPr id="41" name="Gerade Verbindung 40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uppieren 51"/>
          <p:cNvGrpSpPr/>
          <p:nvPr/>
        </p:nvGrpSpPr>
        <p:grpSpPr>
          <a:xfrm>
            <a:off x="4362000" y="2255564"/>
            <a:ext cx="2865617" cy="1737571"/>
            <a:chOff x="3141914" y="3654609"/>
            <a:chExt cx="2865617" cy="1737571"/>
          </a:xfrm>
        </p:grpSpPr>
        <p:graphicFrame>
          <p:nvGraphicFramePr>
            <p:cNvPr id="53" name="Diagramm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6572083"/>
                </p:ext>
              </p:extLst>
            </p:nvPr>
          </p:nvGraphicFramePr>
          <p:xfrm>
            <a:off x="3141914" y="3654609"/>
            <a:ext cx="2865617" cy="1737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54" name="Gruppieren 53"/>
            <p:cNvGrpSpPr/>
            <p:nvPr/>
          </p:nvGrpSpPr>
          <p:grpSpPr>
            <a:xfrm>
              <a:off x="3802904" y="4080466"/>
              <a:ext cx="250732" cy="246221"/>
              <a:chOff x="1418387" y="2261787"/>
              <a:chExt cx="250732" cy="302523"/>
            </a:xfrm>
          </p:grpSpPr>
          <p:sp>
            <p:nvSpPr>
              <p:cNvPr id="64" name="Textfeld 63"/>
              <p:cNvSpPr txBox="1"/>
              <p:nvPr/>
            </p:nvSpPr>
            <p:spPr>
              <a:xfrm>
                <a:off x="1420333" y="2261787"/>
                <a:ext cx="2487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*</a:t>
                </a:r>
                <a:endParaRPr lang="de-DE" sz="1000" dirty="0"/>
              </a:p>
            </p:txBody>
          </p:sp>
          <p:cxnSp>
            <p:nvCxnSpPr>
              <p:cNvPr id="65" name="Gerade Verbindung 64"/>
              <p:cNvCxnSpPr/>
              <p:nvPr/>
            </p:nvCxnSpPr>
            <p:spPr>
              <a:xfrm>
                <a:off x="1418387" y="2425612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uppieren 54"/>
            <p:cNvGrpSpPr/>
            <p:nvPr/>
          </p:nvGrpSpPr>
          <p:grpSpPr>
            <a:xfrm>
              <a:off x="4088162" y="3747336"/>
              <a:ext cx="377026" cy="246221"/>
              <a:chOff x="7559847" y="1517128"/>
              <a:chExt cx="377026" cy="302523"/>
            </a:xfrm>
          </p:grpSpPr>
          <p:sp>
            <p:nvSpPr>
              <p:cNvPr id="62" name="Textfeld 61"/>
              <p:cNvSpPr txBox="1"/>
              <p:nvPr/>
            </p:nvSpPr>
            <p:spPr>
              <a:xfrm>
                <a:off x="7559847" y="1517128"/>
                <a:ext cx="37702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***</a:t>
                </a:r>
                <a:endParaRPr lang="de-DE" sz="1000" dirty="0"/>
              </a:p>
            </p:txBody>
          </p:sp>
          <p:cxnSp>
            <p:nvCxnSpPr>
              <p:cNvPr id="63" name="Gerade Verbindung 62"/>
              <p:cNvCxnSpPr/>
              <p:nvPr/>
            </p:nvCxnSpPr>
            <p:spPr>
              <a:xfrm>
                <a:off x="7627308" y="1702306"/>
                <a:ext cx="22504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uppieren 55"/>
            <p:cNvGrpSpPr/>
            <p:nvPr/>
          </p:nvGrpSpPr>
          <p:grpSpPr>
            <a:xfrm>
              <a:off x="4818514" y="4268281"/>
              <a:ext cx="377026" cy="246221"/>
              <a:chOff x="7574477" y="1499152"/>
              <a:chExt cx="377026" cy="302523"/>
            </a:xfrm>
          </p:grpSpPr>
          <p:sp>
            <p:nvSpPr>
              <p:cNvPr id="60" name="Textfeld 59"/>
              <p:cNvSpPr txBox="1"/>
              <p:nvPr/>
            </p:nvSpPr>
            <p:spPr>
              <a:xfrm>
                <a:off x="7574477" y="1499152"/>
                <a:ext cx="37702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***</a:t>
                </a:r>
                <a:endParaRPr lang="de-DE" sz="1000" dirty="0"/>
              </a:p>
            </p:txBody>
          </p:sp>
          <p:cxnSp>
            <p:nvCxnSpPr>
              <p:cNvPr id="61" name="Gerade Verbindung 60"/>
              <p:cNvCxnSpPr/>
              <p:nvPr/>
            </p:nvCxnSpPr>
            <p:spPr>
              <a:xfrm>
                <a:off x="7627308" y="1702306"/>
                <a:ext cx="22504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uppieren 56"/>
            <p:cNvGrpSpPr/>
            <p:nvPr/>
          </p:nvGrpSpPr>
          <p:grpSpPr>
            <a:xfrm>
              <a:off x="4507434" y="4104866"/>
              <a:ext cx="301686" cy="246221"/>
              <a:chOff x="1393276" y="2252799"/>
              <a:chExt cx="301686" cy="302523"/>
            </a:xfrm>
          </p:grpSpPr>
          <p:sp>
            <p:nvSpPr>
              <p:cNvPr id="58" name="Textfeld 57"/>
              <p:cNvSpPr txBox="1"/>
              <p:nvPr/>
            </p:nvSpPr>
            <p:spPr>
              <a:xfrm>
                <a:off x="1393276" y="2252799"/>
                <a:ext cx="3016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 smtClean="0"/>
                  <a:t>ns</a:t>
                </a:r>
                <a:endParaRPr lang="de-DE" sz="1000" dirty="0"/>
              </a:p>
            </p:txBody>
          </p:sp>
          <p:cxnSp>
            <p:nvCxnSpPr>
              <p:cNvPr id="59" name="Gerade Verbindung 58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" name="Textfeld 65"/>
          <p:cNvSpPr txBox="1"/>
          <p:nvPr/>
        </p:nvSpPr>
        <p:spPr>
          <a:xfrm>
            <a:off x="2461398" y="2055551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i="1" dirty="0" err="1" smtClean="0"/>
              <a:t>Asc</a:t>
            </a:r>
            <a:r>
              <a:rPr lang="de-DE" sz="1000" b="1" i="1" dirty="0" smtClean="0"/>
              <a:t> (</a:t>
            </a:r>
            <a:r>
              <a:rPr lang="de-DE" sz="1000" b="1" i="1" dirty="0" err="1" smtClean="0"/>
              <a:t>Pycard</a:t>
            </a:r>
            <a:r>
              <a:rPr lang="de-DE" sz="1000" b="1" i="1" dirty="0" smtClean="0"/>
              <a:t>)</a:t>
            </a:r>
            <a:endParaRPr lang="de-DE" sz="1000" b="1" i="1" dirty="0"/>
          </a:p>
        </p:txBody>
      </p:sp>
      <p:sp>
        <p:nvSpPr>
          <p:cNvPr id="67" name="Textfeld 66"/>
          <p:cNvSpPr txBox="1"/>
          <p:nvPr/>
        </p:nvSpPr>
        <p:spPr>
          <a:xfrm>
            <a:off x="5398918" y="2055551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i="1" dirty="0" smtClean="0"/>
              <a:t>Casp1</a:t>
            </a:r>
            <a:endParaRPr lang="de-DE" sz="1000" b="1" i="1" dirty="0"/>
          </a:p>
        </p:txBody>
      </p:sp>
    </p:spTree>
    <p:extLst>
      <p:ext uri="{BB962C8B-B14F-4D97-AF65-F5344CB8AC3E}">
        <p14:creationId xmlns:p14="http://schemas.microsoft.com/office/powerpoint/2010/main" val="219140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S4: 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69432" y="5923027"/>
            <a:ext cx="76265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 figure S4. </a:t>
            </a:r>
            <a:r>
              <a:rPr kumimoji="0" lang="en-US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Plasma levels of inflammatory cytokines IL-1</a:t>
            </a:r>
            <a:r>
              <a:rPr kumimoji="0" lang="el-GR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β</a:t>
            </a:r>
            <a:r>
              <a:rPr kumimoji="0" lang="en-US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altLang="de-D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and IL-6 (</a:t>
            </a:r>
            <a:r>
              <a:rPr kumimoji="0" lang="en-US" altLang="de-D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were determined by specific ELISAs from </a:t>
            </a:r>
            <a:r>
              <a:rPr lang="en-US" altLang="de-DE" sz="9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-treated WT Bl6J and Aim2 deficient mice at the end of the 28d infusion. Data show the mean and standard deviations of n = 11 mice for each group</a:t>
            </a:r>
            <a:r>
              <a:rPr lang="en-US" altLang="de-DE" sz="9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c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Real-time RT-PCR of aortas showing </a:t>
            </a:r>
            <a:r>
              <a:rPr lang="en-US" altLang="de-DE" sz="9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Il1b, Il6, Il18 and Mcp1 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gene 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expression of </a:t>
            </a:r>
            <a:r>
              <a:rPr lang="en-US" sz="900" dirty="0" err="1" smtClean="0"/>
              <a:t>AngII</a:t>
            </a:r>
            <a:r>
              <a:rPr lang="en-US" sz="900" dirty="0" smtClean="0"/>
              <a:t>-infused </a:t>
            </a:r>
            <a:r>
              <a:rPr lang="en-US" sz="900" dirty="0"/>
              <a:t>WT Bl6J (n = 3) and </a:t>
            </a:r>
            <a:r>
              <a:rPr lang="en-US" sz="900" dirty="0" err="1"/>
              <a:t>AngII</a:t>
            </a:r>
            <a:r>
              <a:rPr lang="en-US" sz="900" dirty="0"/>
              <a:t>-infused Aim2-/- (n = 3) mice. </a:t>
            </a:r>
            <a:r>
              <a:rPr lang="en-US" sz="900" dirty="0" smtClean="0"/>
              <a:t>Data show the mean +/- SEM of three mice analyzed in triplicates. </a:t>
            </a:r>
            <a:r>
              <a:rPr lang="en-US" sz="900" dirty="0" err="1" smtClean="0"/>
              <a:t>n.s</a:t>
            </a:r>
            <a:r>
              <a:rPr lang="en-US" sz="900" dirty="0" smtClean="0"/>
              <a:t>.: </a:t>
            </a:r>
            <a:r>
              <a:rPr lang="en-US" sz="900" dirty="0" smtClean="0"/>
              <a:t>not significant</a:t>
            </a:r>
            <a:endParaRPr kumimoji="0" lang="en-US" altLang="de-DE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feld 19"/>
          <p:cNvSpPr txBox="1"/>
          <p:nvPr/>
        </p:nvSpPr>
        <p:spPr>
          <a:xfrm>
            <a:off x="519590" y="52494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Textfeld 19"/>
          <p:cNvSpPr txBox="1"/>
          <p:nvPr/>
        </p:nvSpPr>
        <p:spPr>
          <a:xfrm>
            <a:off x="3381842" y="52494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>
            <a:off x="1729032" y="1528054"/>
            <a:ext cx="6161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4295121" y="1340228"/>
            <a:ext cx="6161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1854211" y="1340228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sp>
        <p:nvSpPr>
          <p:cNvPr id="35" name="Textfeld 34"/>
          <p:cNvSpPr txBox="1"/>
          <p:nvPr/>
        </p:nvSpPr>
        <p:spPr>
          <a:xfrm>
            <a:off x="4399788" y="1124538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graphicFrame>
        <p:nvGraphicFramePr>
          <p:cNvPr id="37" name="Diagramm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897501"/>
              </p:ext>
            </p:extLst>
          </p:nvPr>
        </p:nvGraphicFramePr>
        <p:xfrm>
          <a:off x="800561" y="811035"/>
          <a:ext cx="1897040" cy="2230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Diagramm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342015"/>
              </p:ext>
            </p:extLst>
          </p:nvPr>
        </p:nvGraphicFramePr>
        <p:xfrm>
          <a:off x="3381842" y="769595"/>
          <a:ext cx="1877340" cy="227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feld 19"/>
          <p:cNvSpPr txBox="1"/>
          <p:nvPr/>
        </p:nvSpPr>
        <p:spPr>
          <a:xfrm>
            <a:off x="531686" y="3155739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31" y="3562183"/>
            <a:ext cx="1490517" cy="226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448728" y="3282669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 smtClean="0"/>
              <a:t>Il1b</a:t>
            </a:r>
            <a:endParaRPr lang="de-DE" sz="1200" b="1" i="1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780" y="3597563"/>
            <a:ext cx="1543716" cy="223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3350038" y="3282669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 smtClean="0"/>
              <a:t>Il6</a:t>
            </a:r>
            <a:endParaRPr lang="de-DE" sz="1200" b="1" i="1" dirty="0"/>
          </a:p>
        </p:txBody>
      </p:sp>
      <p:sp>
        <p:nvSpPr>
          <p:cNvPr id="29" name="Textfeld 28"/>
          <p:cNvSpPr txBox="1"/>
          <p:nvPr/>
        </p:nvSpPr>
        <p:spPr>
          <a:xfrm>
            <a:off x="5137153" y="3282669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 smtClean="0"/>
              <a:t>Il18</a:t>
            </a:r>
            <a:endParaRPr lang="de-DE" sz="1200" b="1" i="1" dirty="0"/>
          </a:p>
        </p:txBody>
      </p:sp>
      <p:sp>
        <p:nvSpPr>
          <p:cNvPr id="31" name="Textfeld 30"/>
          <p:cNvSpPr txBox="1"/>
          <p:nvPr/>
        </p:nvSpPr>
        <p:spPr>
          <a:xfrm>
            <a:off x="7102424" y="3282669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 smtClean="0"/>
              <a:t>Mcp1</a:t>
            </a:r>
            <a:endParaRPr lang="de-DE" sz="1200" b="1" i="1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28" y="3600845"/>
            <a:ext cx="1628986" cy="222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145" y="3595049"/>
            <a:ext cx="1691732" cy="223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16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/>
        </p:nvGrpSpPr>
        <p:grpSpPr>
          <a:xfrm>
            <a:off x="5224988" y="1144741"/>
            <a:ext cx="3533899" cy="1642034"/>
            <a:chOff x="98733" y="563494"/>
            <a:chExt cx="2999746" cy="1327970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3" y="802269"/>
              <a:ext cx="1464706" cy="1089195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1" name="Gerade Verbindung 20"/>
            <p:cNvCxnSpPr/>
            <p:nvPr/>
          </p:nvCxnSpPr>
          <p:spPr>
            <a:xfrm>
              <a:off x="179093" y="1817432"/>
              <a:ext cx="3206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feld 22"/>
            <p:cNvSpPr txBox="1"/>
            <p:nvPr/>
          </p:nvSpPr>
          <p:spPr>
            <a:xfrm>
              <a:off x="116807" y="1641434"/>
              <a:ext cx="481394" cy="2154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800" b="1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40 µm</a:t>
              </a:r>
              <a:endParaRPr lang="de-DE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3" name="Picture 3" descr="N:\_Dateiablage\Gefässchirurgie_Projekte\DFG-Projekt_AIM2 in vascular disease\MAoSMC-WT versus Aim2 ko\Fotos MAoSMC ungefärbt\MAoSMC Aim-koJ AngII-2 p2 -200x-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209" y="802269"/>
              <a:ext cx="1477270" cy="108919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Gerade Verbindung 23"/>
            <p:cNvCxnSpPr/>
            <p:nvPr/>
          </p:nvCxnSpPr>
          <p:spPr>
            <a:xfrm>
              <a:off x="1693117" y="1814432"/>
              <a:ext cx="3234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6"/>
            <p:cNvSpPr txBox="1"/>
            <p:nvPr/>
          </p:nvSpPr>
          <p:spPr>
            <a:xfrm>
              <a:off x="1634144" y="1638931"/>
              <a:ext cx="485522" cy="2125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800" b="1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40 µm</a:t>
              </a:r>
              <a:endParaRPr lang="de-DE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6" name="Gleichschenkliges Dreieck 25"/>
            <p:cNvSpPr/>
            <p:nvPr/>
          </p:nvSpPr>
          <p:spPr>
            <a:xfrm rot="13418808">
              <a:off x="2141386" y="1271532"/>
              <a:ext cx="95531" cy="185259"/>
            </a:xfrm>
            <a:prstGeom prst="triangl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de-DE" sz="1100">
                  <a:effectLst/>
                  <a:ea typeface="Times New Roman"/>
                  <a:cs typeface="Times New Roman"/>
                </a:rPr>
                <a:t> </a:t>
              </a:r>
              <a:endParaRPr lang="de-DE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Textfeld 28"/>
            <p:cNvSpPr txBox="1"/>
            <p:nvPr/>
          </p:nvSpPr>
          <p:spPr>
            <a:xfrm>
              <a:off x="179093" y="563494"/>
              <a:ext cx="1228740" cy="2154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00" kern="1200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WT Bl6J </a:t>
              </a: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+ 28d </a:t>
              </a:r>
              <a:r>
                <a:rPr lang="de-DE" sz="1000" kern="1200" dirty="0" err="1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AngII</a:t>
              </a:r>
              <a:endParaRPr lang="de-DE" sz="10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8" name="Textfeld 29"/>
            <p:cNvSpPr txBox="1"/>
            <p:nvPr/>
          </p:nvSpPr>
          <p:spPr>
            <a:xfrm>
              <a:off x="1693117" y="583589"/>
              <a:ext cx="1311903" cy="2152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Aim2-/- + 28d </a:t>
              </a:r>
              <a:r>
                <a:rPr lang="de-DE" sz="1000" kern="1200" dirty="0" err="1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AngII</a:t>
              </a:r>
              <a:r>
                <a:rPr lang="de-DE" sz="1000" kern="1200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 </a:t>
              </a:r>
              <a:endParaRPr lang="de-DE" sz="1000" dirty="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S5: 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503886" y="5676375"/>
            <a:ext cx="817009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 figure S5. a.</a:t>
            </a:r>
            <a:r>
              <a:rPr kumimoji="0" lang="en-US" alt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Protein Expression of the senescence marker p16ink4A</a:t>
            </a:r>
            <a:r>
              <a:rPr kumimoji="0" lang="en-US" alt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is increased in AAA. </a:t>
            </a:r>
            <a:r>
              <a:rPr kumimoji="0" lang="en-US" alt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</a:t>
            </a:r>
            <a:r>
              <a:rPr kumimoji="0" lang="en-US" alt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aortas with and without aneurysms (AAA) were lysed and analyzed by Western blotting. </a:t>
            </a:r>
            <a:r>
              <a:rPr lang="en-US" sz="900" b="1" dirty="0" smtClean="0"/>
              <a:t>b. </a:t>
            </a:r>
            <a:r>
              <a:rPr lang="en-US" sz="900" dirty="0" smtClean="0"/>
              <a:t>Quantitative analysis of p16ink4A expression normalized to Vinculin. Blots were scanned and signals were </a:t>
            </a:r>
            <a:r>
              <a:rPr lang="en-US" sz="900" dirty="0" err="1" smtClean="0"/>
              <a:t>densitometrically</a:t>
            </a:r>
            <a:r>
              <a:rPr lang="en-US" sz="900" dirty="0" smtClean="0"/>
              <a:t> analyzed by Image J software.</a:t>
            </a:r>
            <a:r>
              <a:rPr lang="en-US" sz="900" b="1" dirty="0" smtClean="0"/>
              <a:t>  c. 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 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VSMC (C57Bl/6J) were isolated from </a:t>
            </a:r>
            <a:r>
              <a:rPr lang="en-US" altLang="de-DE" sz="9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lang="en-US" altLang="de-DE" sz="9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treated mice and grown in vitro. </a:t>
            </a:r>
            <a:r>
              <a:rPr lang="en-US" sz="900" dirty="0"/>
              <a:t>Each pool contained VSMC of 3 </a:t>
            </a:r>
            <a:r>
              <a:rPr lang="en-US" sz="900" dirty="0" smtClean="0"/>
              <a:t>animals. </a:t>
            </a:r>
            <a:r>
              <a:rPr lang="en-US" sz="900" dirty="0"/>
              <a:t>VSMC </a:t>
            </a:r>
            <a:r>
              <a:rPr lang="en-US" sz="900" dirty="0" smtClean="0"/>
              <a:t>derived from Aim2-/- mice are larger, rounded and contain big vacuoles. The picture shows representative cultures of passage 3 from n = 3 (Aim2-/-) and n = 3 (WT) VSMC pools.</a:t>
            </a:r>
            <a:r>
              <a:rPr kumimoji="0" lang="en-US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de-DE" sz="9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d. </a:t>
            </a:r>
            <a:r>
              <a:rPr kumimoji="0" lang="en-US" alt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mRNA levels of VSMC</a:t>
            </a:r>
            <a:r>
              <a:rPr kumimoji="0" lang="en-US" alt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derived from </a:t>
            </a:r>
            <a:r>
              <a:rPr kumimoji="0" lang="en-US" alt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kumimoji="0" lang="en-US" alt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infused WT Bl6J ( n = 3 pools) and Aim2-/- (n = 3 pools) animals. </a:t>
            </a:r>
            <a:r>
              <a:rPr lang="en-US" sz="900" dirty="0"/>
              <a:t>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dirty="0" err="1"/>
              <a:t>Actb</a:t>
            </a:r>
            <a:r>
              <a:rPr lang="en-US" sz="900" dirty="0"/>
              <a:t>, </a:t>
            </a:r>
            <a:r>
              <a:rPr lang="en-US" sz="900" dirty="0" err="1"/>
              <a:t>Gapdh</a:t>
            </a:r>
            <a:r>
              <a:rPr lang="en-US" sz="900" dirty="0"/>
              <a:t> and B2m). </a:t>
            </a:r>
          </a:p>
        </p:txBody>
      </p:sp>
      <p:sp>
        <p:nvSpPr>
          <p:cNvPr id="14" name="Textfeld 19"/>
          <p:cNvSpPr txBox="1"/>
          <p:nvPr/>
        </p:nvSpPr>
        <p:spPr>
          <a:xfrm>
            <a:off x="283178" y="86890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Textfeld 19"/>
          <p:cNvSpPr txBox="1"/>
          <p:nvPr/>
        </p:nvSpPr>
        <p:spPr>
          <a:xfrm>
            <a:off x="4945149" y="879311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475082" y="1140368"/>
            <a:ext cx="2749810" cy="1428407"/>
            <a:chOff x="6141580" y="529463"/>
            <a:chExt cx="2749810" cy="1428407"/>
          </a:xfrm>
        </p:grpSpPr>
        <p:sp>
          <p:nvSpPr>
            <p:cNvPr id="17" name="Textfeld 16"/>
            <p:cNvSpPr txBox="1"/>
            <p:nvPr/>
          </p:nvSpPr>
          <p:spPr>
            <a:xfrm>
              <a:off x="8214601" y="1434826"/>
              <a:ext cx="6767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p16ink4A</a:t>
              </a:r>
              <a:endParaRPr lang="de-DE" sz="1000" dirty="0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7002633" y="529463"/>
              <a:ext cx="8627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Aorta + </a:t>
              </a:r>
              <a:r>
                <a:rPr lang="de-DE" sz="1000" dirty="0" err="1" smtClean="0"/>
                <a:t>AngII</a:t>
              </a:r>
              <a:endParaRPr lang="de-DE" sz="1000" dirty="0"/>
            </a:p>
          </p:txBody>
        </p:sp>
        <p:sp>
          <p:nvSpPr>
            <p:cNvPr id="29" name="Textfeld 28"/>
            <p:cNvSpPr txBox="1"/>
            <p:nvPr/>
          </p:nvSpPr>
          <p:spPr>
            <a:xfrm rot="16200000">
              <a:off x="638816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4751</a:t>
              </a:r>
              <a:endParaRPr lang="de-DE" sz="1000" dirty="0"/>
            </a:p>
          </p:txBody>
        </p:sp>
        <p:sp>
          <p:nvSpPr>
            <p:cNvPr id="30" name="Textfeld 29"/>
            <p:cNvSpPr txBox="1"/>
            <p:nvPr/>
          </p:nvSpPr>
          <p:spPr>
            <a:xfrm rot="16200000">
              <a:off x="6597064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4743</a:t>
              </a:r>
              <a:endParaRPr lang="de-DE" sz="1000" dirty="0"/>
            </a:p>
          </p:txBody>
        </p:sp>
        <p:sp>
          <p:nvSpPr>
            <p:cNvPr id="32" name="Textfeld 31"/>
            <p:cNvSpPr txBox="1"/>
            <p:nvPr/>
          </p:nvSpPr>
          <p:spPr>
            <a:xfrm rot="16200000">
              <a:off x="681935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4746</a:t>
              </a:r>
              <a:endParaRPr lang="de-DE" sz="1000" dirty="0"/>
            </a:p>
          </p:txBody>
        </p:sp>
        <p:sp>
          <p:nvSpPr>
            <p:cNvPr id="34" name="Textfeld 33"/>
            <p:cNvSpPr txBox="1"/>
            <p:nvPr/>
          </p:nvSpPr>
          <p:spPr>
            <a:xfrm rot="16200000">
              <a:off x="700817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4745</a:t>
              </a:r>
              <a:endParaRPr lang="de-DE" sz="1000" dirty="0"/>
            </a:p>
          </p:txBody>
        </p:sp>
        <p:sp>
          <p:nvSpPr>
            <p:cNvPr id="35" name="Textfeld 34"/>
            <p:cNvSpPr txBox="1"/>
            <p:nvPr/>
          </p:nvSpPr>
          <p:spPr>
            <a:xfrm rot="16200000">
              <a:off x="7463516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188</a:t>
              </a:r>
              <a:endParaRPr lang="de-DE" sz="1000" dirty="0"/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6685889" y="720366"/>
              <a:ext cx="5966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WT Bl6J</a:t>
              </a:r>
              <a:endParaRPr lang="de-DE" sz="1000" dirty="0"/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7516822" y="720127"/>
              <a:ext cx="5822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Aim2-/-</a:t>
              </a:r>
              <a:endParaRPr lang="de-DE" sz="1000" dirty="0"/>
            </a:p>
          </p:txBody>
        </p:sp>
        <p:cxnSp>
          <p:nvCxnSpPr>
            <p:cNvPr id="38" name="Gerade Verbindung 37"/>
            <p:cNvCxnSpPr/>
            <p:nvPr/>
          </p:nvCxnSpPr>
          <p:spPr>
            <a:xfrm flipV="1">
              <a:off x="6578472" y="949313"/>
              <a:ext cx="73652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/>
          </p:nvCxnSpPr>
          <p:spPr>
            <a:xfrm>
              <a:off x="7453428" y="953813"/>
              <a:ext cx="69993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39"/>
            <p:cNvSpPr txBox="1"/>
            <p:nvPr/>
          </p:nvSpPr>
          <p:spPr>
            <a:xfrm rot="16200000">
              <a:off x="7256034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182</a:t>
              </a:r>
              <a:endParaRPr lang="de-DE" sz="1000" dirty="0"/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7682436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202</a:t>
              </a:r>
              <a:endParaRPr lang="de-DE" sz="1000" dirty="0"/>
            </a:p>
          </p:txBody>
        </p:sp>
        <p:sp>
          <p:nvSpPr>
            <p:cNvPr id="42" name="Textfeld 41"/>
            <p:cNvSpPr txBox="1"/>
            <p:nvPr/>
          </p:nvSpPr>
          <p:spPr>
            <a:xfrm rot="16200000">
              <a:off x="7882124" y="1020480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191</a:t>
              </a:r>
              <a:endParaRPr lang="de-DE" sz="1000" dirty="0"/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6578472" y="747046"/>
              <a:ext cx="159099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5511" y="1438526"/>
              <a:ext cx="1703056" cy="22269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feld 44"/>
            <p:cNvSpPr txBox="1"/>
            <p:nvPr/>
          </p:nvSpPr>
          <p:spPr>
            <a:xfrm>
              <a:off x="6141580" y="1243772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00" dirty="0" smtClean="0"/>
                <a:t>AAA</a:t>
              </a:r>
              <a:endParaRPr lang="de-DE" sz="1000" dirty="0"/>
            </a:p>
          </p:txBody>
        </p:sp>
        <p:sp>
          <p:nvSpPr>
            <p:cNvPr id="46" name="Textfeld 45"/>
            <p:cNvSpPr txBox="1"/>
            <p:nvPr/>
          </p:nvSpPr>
          <p:spPr>
            <a:xfrm>
              <a:off x="6524523" y="1212739"/>
              <a:ext cx="17267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-     +     +     -      -      -       -      -</a:t>
              </a:r>
              <a:endParaRPr lang="de-DE" sz="1000" dirty="0"/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8214601" y="1711649"/>
              <a:ext cx="5998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Vinculin</a:t>
              </a:r>
              <a:endParaRPr lang="de-DE" sz="1000" dirty="0"/>
            </a:p>
          </p:txBody>
        </p:sp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778" y="1736972"/>
              <a:ext cx="1716789" cy="208959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Gruppieren 1"/>
          <p:cNvGrpSpPr/>
          <p:nvPr/>
        </p:nvGrpSpPr>
        <p:grpSpPr>
          <a:xfrm>
            <a:off x="3333439" y="1116515"/>
            <a:ext cx="1466669" cy="1591870"/>
            <a:chOff x="4319363" y="1100613"/>
            <a:chExt cx="1466669" cy="1591870"/>
          </a:xfrm>
        </p:grpSpPr>
        <p:graphicFrame>
          <p:nvGraphicFramePr>
            <p:cNvPr id="50" name="Diagramm 4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85942153"/>
                </p:ext>
              </p:extLst>
            </p:nvPr>
          </p:nvGraphicFramePr>
          <p:xfrm>
            <a:off x="4319363" y="1140368"/>
            <a:ext cx="1466669" cy="15521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cxnSp>
          <p:nvCxnSpPr>
            <p:cNvPr id="51" name="Gerade Verbindung 50"/>
            <p:cNvCxnSpPr/>
            <p:nvPr/>
          </p:nvCxnSpPr>
          <p:spPr>
            <a:xfrm>
              <a:off x="5199576" y="1281193"/>
              <a:ext cx="3418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>
            <a:xfrm>
              <a:off x="5191720" y="1100613"/>
              <a:ext cx="377026" cy="280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***</a:t>
              </a:r>
              <a:endParaRPr lang="de-DE" sz="1000" dirty="0"/>
            </a:p>
          </p:txBody>
        </p:sp>
      </p:grpSp>
      <p:sp>
        <p:nvSpPr>
          <p:cNvPr id="53" name="Textfeld 19"/>
          <p:cNvSpPr txBox="1"/>
          <p:nvPr/>
        </p:nvSpPr>
        <p:spPr>
          <a:xfrm>
            <a:off x="3139560" y="884810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4" name="Diagramm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580080"/>
              </p:ext>
            </p:extLst>
          </p:nvPr>
        </p:nvGraphicFramePr>
        <p:xfrm>
          <a:off x="612851" y="3561548"/>
          <a:ext cx="1420187" cy="1761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6" name="Textfeld 19"/>
          <p:cNvSpPr txBox="1"/>
          <p:nvPr/>
        </p:nvSpPr>
        <p:spPr>
          <a:xfrm>
            <a:off x="351142" y="3400879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5" name="Diagramm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595952"/>
              </p:ext>
            </p:extLst>
          </p:nvPr>
        </p:nvGraphicFramePr>
        <p:xfrm>
          <a:off x="2212150" y="3547888"/>
          <a:ext cx="1433199" cy="1774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7" name="Textfeld 56"/>
          <p:cNvSpPr txBox="1"/>
          <p:nvPr/>
        </p:nvSpPr>
        <p:spPr>
          <a:xfrm>
            <a:off x="2970377" y="408505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sp>
        <p:nvSpPr>
          <p:cNvPr id="58" name="Textfeld 57"/>
          <p:cNvSpPr txBox="1"/>
          <p:nvPr/>
        </p:nvSpPr>
        <p:spPr>
          <a:xfrm>
            <a:off x="1393368" y="3993917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cxnSp>
        <p:nvCxnSpPr>
          <p:cNvPr id="59" name="Gerade Verbindung 58"/>
          <p:cNvCxnSpPr/>
          <p:nvPr/>
        </p:nvCxnSpPr>
        <p:spPr>
          <a:xfrm>
            <a:off x="1401373" y="4222315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>
            <a:off x="2982331" y="4311968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Diagramm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916308"/>
              </p:ext>
            </p:extLst>
          </p:nvPr>
        </p:nvGraphicFramePr>
        <p:xfrm>
          <a:off x="3824461" y="3533594"/>
          <a:ext cx="1504220" cy="1789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2" name="Diagramm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433133"/>
              </p:ext>
            </p:extLst>
          </p:nvPr>
        </p:nvGraphicFramePr>
        <p:xfrm>
          <a:off x="5507793" y="3506817"/>
          <a:ext cx="1444597" cy="181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63" name="Diagramm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323937"/>
              </p:ext>
            </p:extLst>
          </p:nvPr>
        </p:nvGraphicFramePr>
        <p:xfrm>
          <a:off x="7131502" y="3506817"/>
          <a:ext cx="1463856" cy="181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4" name="Textfeld 63"/>
          <p:cNvSpPr txBox="1"/>
          <p:nvPr/>
        </p:nvSpPr>
        <p:spPr>
          <a:xfrm>
            <a:off x="4579404" y="3872903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cxnSp>
        <p:nvCxnSpPr>
          <p:cNvPr id="65" name="Gerade Verbindung 64"/>
          <p:cNvCxnSpPr/>
          <p:nvPr/>
        </p:nvCxnSpPr>
        <p:spPr>
          <a:xfrm>
            <a:off x="4591358" y="4147527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5"/>
          <p:cNvSpPr txBox="1"/>
          <p:nvPr/>
        </p:nvSpPr>
        <p:spPr>
          <a:xfrm>
            <a:off x="6329691" y="3741691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cxnSp>
        <p:nvCxnSpPr>
          <p:cNvPr id="67" name="Gerade Verbindung 66"/>
          <p:cNvCxnSpPr/>
          <p:nvPr/>
        </p:nvCxnSpPr>
        <p:spPr>
          <a:xfrm>
            <a:off x="6341645" y="3968609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/>
          <p:cNvSpPr txBox="1"/>
          <p:nvPr/>
        </p:nvSpPr>
        <p:spPr>
          <a:xfrm>
            <a:off x="7944383" y="376727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n.s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cxnSp>
        <p:nvCxnSpPr>
          <p:cNvPr id="69" name="Gerade Verbindung 68"/>
          <p:cNvCxnSpPr/>
          <p:nvPr/>
        </p:nvCxnSpPr>
        <p:spPr>
          <a:xfrm>
            <a:off x="7956337" y="3978286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90463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881</Words>
  <Application>Microsoft Office PowerPoint</Application>
  <PresentationFormat>Bildschirmpräsentation (4:3)</PresentationFormat>
  <Paragraphs>143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Heidelberg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Dihlmann, Susanne</dc:creator>
  <cp:lastModifiedBy>Dihlmann, Susanne</cp:lastModifiedBy>
  <cp:revision>202</cp:revision>
  <dcterms:created xsi:type="dcterms:W3CDTF">2019-09-03T11:44:56Z</dcterms:created>
  <dcterms:modified xsi:type="dcterms:W3CDTF">2020-05-06T08:49:45Z</dcterms:modified>
</cp:coreProperties>
</file>