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2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Figure S4: Average traces for all dopamine neurons for fifths of the bid-space. Average responses from the lowest fifth are shown at the bottom to the highest fifth at the top. Monkey U is on the left (n = 32), Monkey V is on the right (n = 41).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29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679772EE-7D68-484C-B814-E514D30A164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91408" y="584427"/>
            <a:ext cx="3363913" cy="800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342" name="Picture 6">
            <a:extLst>
              <a:ext uri="{FF2B5EF4-FFF2-40B4-BE49-F238E27FC236}">
                <a16:creationId xmlns:a16="http://schemas.microsoft.com/office/drawing/2014/main" id="{7F0A3CEE-3F57-4DE3-92B4-AA62C63CB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60" y="7246258"/>
            <a:ext cx="2995613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7">
            <a:extLst>
              <a:ext uri="{FF2B5EF4-FFF2-40B4-BE49-F238E27FC236}">
                <a16:creationId xmlns:a16="http://schemas.microsoft.com/office/drawing/2014/main" id="{6EFA16E9-E848-4E4D-92F3-88B8B96784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160" y="8333695"/>
            <a:ext cx="2995613" cy="0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A1EBE5A2-A650-4115-A71D-E4039524B8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160" y="8333695"/>
            <a:ext cx="0" cy="47625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464CBF0E-1FFA-4A22-88DE-C3D64883A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3697" y="8333695"/>
            <a:ext cx="0" cy="47625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7F177FB1-3758-4C00-99D0-65D95DF7B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2235" y="8333695"/>
            <a:ext cx="0" cy="47625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B9D42DCC-6321-4D5D-AE17-DEC74CB21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8247" y="8333695"/>
            <a:ext cx="0" cy="47625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CC9D7C6F-3BEC-41A7-A470-0D112D211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73" y="8402094"/>
            <a:ext cx="3077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375F779F-3745-423A-821A-CCFBCC98B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184" y="8402094"/>
            <a:ext cx="11906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AF7AE008-26C2-4C13-8C42-E34A6F0F8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5398" y="8402094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293C3473-A309-4024-896A-0C914E651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7052" y="8409248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Line 16">
            <a:extLst>
              <a:ext uri="{FF2B5EF4-FFF2-40B4-BE49-F238E27FC236}">
                <a16:creationId xmlns:a16="http://schemas.microsoft.com/office/drawing/2014/main" id="{C0F1B41A-ED2E-4EAF-9393-D02C451218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5160" y="7246258"/>
            <a:ext cx="0" cy="1087438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365" name="Picture 29">
            <a:extLst>
              <a:ext uri="{FF2B5EF4-FFF2-40B4-BE49-F238E27FC236}">
                <a16:creationId xmlns:a16="http://schemas.microsoft.com/office/drawing/2014/main" id="{5565C01C-5599-4A28-827E-5EFB13ABD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60" y="5730195"/>
            <a:ext cx="2995613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ine 30">
            <a:extLst>
              <a:ext uri="{FF2B5EF4-FFF2-40B4-BE49-F238E27FC236}">
                <a16:creationId xmlns:a16="http://schemas.microsoft.com/office/drawing/2014/main" id="{620087FC-8325-4D36-ADE5-2F0E0FF63D0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160" y="6827158"/>
            <a:ext cx="2995613" cy="0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380" name="Picture 44">
            <a:extLst>
              <a:ext uri="{FF2B5EF4-FFF2-40B4-BE49-F238E27FC236}">
                <a16:creationId xmlns:a16="http://schemas.microsoft.com/office/drawing/2014/main" id="{885B459F-B705-4CCE-82AA-FDE93A509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60" y="4223658"/>
            <a:ext cx="2995613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Line 45">
            <a:extLst>
              <a:ext uri="{FF2B5EF4-FFF2-40B4-BE49-F238E27FC236}">
                <a16:creationId xmlns:a16="http://schemas.microsoft.com/office/drawing/2014/main" id="{E6198D13-8909-4102-B1DF-AC96517FB1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160" y="5311095"/>
            <a:ext cx="2995613" cy="0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395" name="Picture 59">
            <a:extLst>
              <a:ext uri="{FF2B5EF4-FFF2-40B4-BE49-F238E27FC236}">
                <a16:creationId xmlns:a16="http://schemas.microsoft.com/office/drawing/2014/main" id="{48A5A330-9AEA-4BED-8872-0EF94B495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60" y="2707595"/>
            <a:ext cx="2995613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Line 60">
            <a:extLst>
              <a:ext uri="{FF2B5EF4-FFF2-40B4-BE49-F238E27FC236}">
                <a16:creationId xmlns:a16="http://schemas.microsoft.com/office/drawing/2014/main" id="{092DB8B1-3828-4FFD-9028-4E6B197E9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160" y="3793445"/>
            <a:ext cx="2995613" cy="0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410" name="Picture 74">
            <a:extLst>
              <a:ext uri="{FF2B5EF4-FFF2-40B4-BE49-F238E27FC236}">
                <a16:creationId xmlns:a16="http://schemas.microsoft.com/office/drawing/2014/main" id="{232DF166-8842-422E-9496-FE0A770EF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60" y="1199470"/>
            <a:ext cx="2995613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Line 75">
            <a:extLst>
              <a:ext uri="{FF2B5EF4-FFF2-40B4-BE49-F238E27FC236}">
                <a16:creationId xmlns:a16="http://schemas.microsoft.com/office/drawing/2014/main" id="{530D6873-081C-421B-984E-984CBA2FF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160" y="2286908"/>
            <a:ext cx="2995613" cy="0"/>
          </a:xfrm>
          <a:prstGeom prst="line">
            <a:avLst/>
          </a:prstGeom>
          <a:noFill/>
          <a:ln w="15875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430" name="Picture 94">
            <a:extLst>
              <a:ext uri="{FF2B5EF4-FFF2-40B4-BE49-F238E27FC236}">
                <a16:creationId xmlns:a16="http://schemas.microsoft.com/office/drawing/2014/main" id="{E6969A54-40A0-4F91-BE8C-495387760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75" y="7265988"/>
            <a:ext cx="2989086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67" name="Line 95">
            <a:extLst>
              <a:ext uri="{FF2B5EF4-FFF2-40B4-BE49-F238E27FC236}">
                <a16:creationId xmlns:a16="http://schemas.microsoft.com/office/drawing/2014/main" id="{8D8CEECC-ADFC-4709-9F61-F662CED95A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3375" y="8353425"/>
            <a:ext cx="298908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69" name="Line 97">
            <a:extLst>
              <a:ext uri="{FF2B5EF4-FFF2-40B4-BE49-F238E27FC236}">
                <a16:creationId xmlns:a16="http://schemas.microsoft.com/office/drawing/2014/main" id="{0D577EF8-FA8C-429C-A6BA-51DE531FE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70720" y="8353425"/>
            <a:ext cx="0" cy="476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70" name="Line 98">
            <a:extLst>
              <a:ext uri="{FF2B5EF4-FFF2-40B4-BE49-F238E27FC236}">
                <a16:creationId xmlns:a16="http://schemas.microsoft.com/office/drawing/2014/main" id="{04418797-6D35-440C-AC9E-8E8AFB63B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6099" y="8353425"/>
            <a:ext cx="0" cy="476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71" name="Line 99">
            <a:extLst>
              <a:ext uri="{FF2B5EF4-FFF2-40B4-BE49-F238E27FC236}">
                <a16:creationId xmlns:a16="http://schemas.microsoft.com/office/drawing/2014/main" id="{929B069F-0515-4372-A694-F531E7A55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8952" y="8353425"/>
            <a:ext cx="0" cy="476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72" name="Rectangle 100">
            <a:extLst>
              <a:ext uri="{FF2B5EF4-FFF2-40B4-BE49-F238E27FC236}">
                <a16:creationId xmlns:a16="http://schemas.microsoft.com/office/drawing/2014/main" id="{5C7FF816-68B4-4F95-A00F-57E4E0656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410" y="8402094"/>
            <a:ext cx="3077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73" name="Rectangle 101">
            <a:extLst>
              <a:ext uri="{FF2B5EF4-FFF2-40B4-BE49-F238E27FC236}">
                <a16:creationId xmlns:a16="http://schemas.microsoft.com/office/drawing/2014/main" id="{C3D1751C-6D35-4BAF-8DE9-F9245C741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2224" y="8402094"/>
            <a:ext cx="11791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74" name="Rectangle 102">
            <a:extLst>
              <a:ext uri="{FF2B5EF4-FFF2-40B4-BE49-F238E27FC236}">
                <a16:creationId xmlns:a16="http://schemas.microsoft.com/office/drawing/2014/main" id="{1F2B8697-2E34-4A74-B2CA-E4DD47224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226" y="8402094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75" name="Rectangle 103">
            <a:extLst>
              <a:ext uri="{FF2B5EF4-FFF2-40B4-BE49-F238E27FC236}">
                <a16:creationId xmlns:a16="http://schemas.microsoft.com/office/drawing/2014/main" id="{678AAC8F-D899-4B71-B4AA-867EF0A61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1282" y="8402094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455" name="Picture 119">
            <a:extLst>
              <a:ext uri="{FF2B5EF4-FFF2-40B4-BE49-F238E27FC236}">
                <a16:creationId xmlns:a16="http://schemas.microsoft.com/office/drawing/2014/main" id="{2C404D6C-E141-40A4-817F-A7B6402EB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75" y="5749925"/>
            <a:ext cx="2989086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92" name="Line 120">
            <a:extLst>
              <a:ext uri="{FF2B5EF4-FFF2-40B4-BE49-F238E27FC236}">
                <a16:creationId xmlns:a16="http://schemas.microsoft.com/office/drawing/2014/main" id="{A1AD603D-B934-4A19-AF6F-654DCE4A1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3375" y="6846888"/>
            <a:ext cx="298908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472" name="Picture 136">
            <a:extLst>
              <a:ext uri="{FF2B5EF4-FFF2-40B4-BE49-F238E27FC236}">
                <a16:creationId xmlns:a16="http://schemas.microsoft.com/office/drawing/2014/main" id="{B07A8807-7BBD-4806-95AA-5585ADF36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75" y="4243388"/>
            <a:ext cx="2989086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09" name="Line 137">
            <a:extLst>
              <a:ext uri="{FF2B5EF4-FFF2-40B4-BE49-F238E27FC236}">
                <a16:creationId xmlns:a16="http://schemas.microsoft.com/office/drawing/2014/main" id="{2A05272C-C45B-4BC6-BA12-9A8C21E64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3375" y="5330825"/>
            <a:ext cx="298908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489" name="Picture 153">
            <a:extLst>
              <a:ext uri="{FF2B5EF4-FFF2-40B4-BE49-F238E27FC236}">
                <a16:creationId xmlns:a16="http://schemas.microsoft.com/office/drawing/2014/main" id="{BA1958B7-1B34-4A1E-A9EF-704E4D856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75" y="2727325"/>
            <a:ext cx="2989086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26" name="Line 154">
            <a:extLst>
              <a:ext uri="{FF2B5EF4-FFF2-40B4-BE49-F238E27FC236}">
                <a16:creationId xmlns:a16="http://schemas.microsoft.com/office/drawing/2014/main" id="{17545BD9-C585-4E25-8850-B87EBE796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3375" y="3813175"/>
            <a:ext cx="298908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506" name="Picture 170">
            <a:extLst>
              <a:ext uri="{FF2B5EF4-FFF2-40B4-BE49-F238E27FC236}">
                <a16:creationId xmlns:a16="http://schemas.microsoft.com/office/drawing/2014/main" id="{325357F4-758A-48AA-A6E6-0C82C28D2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75" y="1219200"/>
            <a:ext cx="2989086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43" name="Line 171">
            <a:extLst>
              <a:ext uri="{FF2B5EF4-FFF2-40B4-BE49-F238E27FC236}">
                <a16:creationId xmlns:a16="http://schemas.microsoft.com/office/drawing/2014/main" id="{C3142A00-1BB1-4B21-B779-19896D001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3375" y="2306638"/>
            <a:ext cx="298908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60" name="Rectangle 187">
            <a:extLst>
              <a:ext uri="{FF2B5EF4-FFF2-40B4-BE49-F238E27FC236}">
                <a16:creationId xmlns:a16="http://schemas.microsoft.com/office/drawing/2014/main" id="{0B9FB131-606E-4B50-9488-1F108E395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923" y="501650"/>
            <a:ext cx="26064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Monkey V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400" dirty="0">
                <a:solidFill>
                  <a:srgbClr val="000000"/>
                </a:solidFill>
              </a:rPr>
              <a:t>all dopamine neurons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AE03C95-2CFC-40CF-A218-B886425C47DC}"/>
              </a:ext>
            </a:extLst>
          </p:cNvPr>
          <p:cNvGrpSpPr/>
          <p:nvPr/>
        </p:nvGrpSpPr>
        <p:grpSpPr>
          <a:xfrm>
            <a:off x="5405381" y="719135"/>
            <a:ext cx="1344753" cy="402433"/>
            <a:chOff x="5513247" y="523079"/>
            <a:chExt cx="1344753" cy="402433"/>
          </a:xfrm>
        </p:grpSpPr>
        <p:sp>
          <p:nvSpPr>
            <p:cNvPr id="46" name="Rectangle 134">
              <a:extLst>
                <a:ext uri="{FF2B5EF4-FFF2-40B4-BE49-F238E27FC236}">
                  <a16:creationId xmlns:a16="http://schemas.microsoft.com/office/drawing/2014/main" id="{B0AD1DDA-5EAA-46D9-AADC-FE82054BB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3247" y="523079"/>
              <a:ext cx="28854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35">
              <a:extLst>
                <a:ext uri="{FF2B5EF4-FFF2-40B4-BE49-F238E27FC236}">
                  <a16:creationId xmlns:a16="http://schemas.microsoft.com/office/drawing/2014/main" id="{B4CEBD36-3F09-4B88-8BCC-7343C9B1B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4570" y="523079"/>
              <a:ext cx="9297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36">
              <a:extLst>
                <a:ext uri="{FF2B5EF4-FFF2-40B4-BE49-F238E27FC236}">
                  <a16:creationId xmlns:a16="http://schemas.microsoft.com/office/drawing/2014/main" id="{6787A7E5-B782-45CF-A068-41F9C10C3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2820" y="523079"/>
              <a:ext cx="23243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137">
              <a:extLst>
                <a:ext uri="{FF2B5EF4-FFF2-40B4-BE49-F238E27FC236}">
                  <a16:creationId xmlns:a16="http://schemas.microsoft.com/office/drawing/2014/main" id="{884B7C39-ABC6-4E5F-AECF-F8496A6FC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5564" y="523079"/>
              <a:ext cx="23243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Line 124">
              <a:extLst>
                <a:ext uri="{FF2B5EF4-FFF2-40B4-BE49-F238E27FC236}">
                  <a16:creationId xmlns:a16="http://schemas.microsoft.com/office/drawing/2014/main" id="{4867FF72-0253-4FDF-8D24-F303F3DE342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55592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Line 125">
              <a:extLst>
                <a:ext uri="{FF2B5EF4-FFF2-40B4-BE49-F238E27FC236}">
                  <a16:creationId xmlns:a16="http://schemas.microsoft.com/office/drawing/2014/main" id="{14D85B55-D76C-4BED-BB4A-4EF1D4BF7E9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664177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Line 126">
              <a:extLst>
                <a:ext uri="{FF2B5EF4-FFF2-40B4-BE49-F238E27FC236}">
                  <a16:creationId xmlns:a16="http://schemas.microsoft.com/office/drawing/2014/main" id="{A8CD6476-0CDE-4427-BB3E-022D06CCC84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182562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Line 127">
              <a:extLst>
                <a:ext uri="{FF2B5EF4-FFF2-40B4-BE49-F238E27FC236}">
                  <a16:creationId xmlns:a16="http://schemas.microsoft.com/office/drawing/2014/main" id="{135925C0-1DC2-4A0E-A678-6783657C22A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382587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54" name="Picture 128">
              <a:extLst>
                <a:ext uri="{FF2B5EF4-FFF2-40B4-BE49-F238E27FC236}">
                  <a16:creationId xmlns:a16="http://schemas.microsoft.com/office/drawing/2014/main" id="{E8043D9B-D928-480D-9191-43C297C555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098845" y="282575"/>
              <a:ext cx="200025" cy="108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Line 129">
              <a:extLst>
                <a:ext uri="{FF2B5EF4-FFF2-40B4-BE49-F238E27FC236}">
                  <a16:creationId xmlns:a16="http://schemas.microsoft.com/office/drawing/2014/main" id="{BA4D29CC-CC83-49AB-8550-5B58BFB28ED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382587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7634844-DC9D-4D76-97BB-7C5FFB7EF266}"/>
                </a:ext>
              </a:extLst>
            </p:cNvPr>
            <p:cNvGrpSpPr/>
            <p:nvPr/>
          </p:nvGrpSpPr>
          <p:grpSpPr>
            <a:xfrm>
              <a:off x="5655933" y="711993"/>
              <a:ext cx="1085850" cy="11113"/>
              <a:chOff x="5655933" y="926305"/>
              <a:chExt cx="1085850" cy="11113"/>
            </a:xfrm>
          </p:grpSpPr>
          <p:sp>
            <p:nvSpPr>
              <p:cNvPr id="62" name="Line 130">
                <a:extLst>
                  <a:ext uri="{FF2B5EF4-FFF2-40B4-BE49-F238E27FC236}">
                    <a16:creationId xmlns:a16="http://schemas.microsoft.com/office/drawing/2014/main" id="{A5A2DCB8-2F3B-4881-95EE-62DBA03D4B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565037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Line 131">
                <a:extLst>
                  <a:ext uri="{FF2B5EF4-FFF2-40B4-BE49-F238E27FC236}">
                    <a16:creationId xmlns:a16="http://schemas.microsoft.com/office/drawing/2014/main" id="{2A05FA65-F6CD-438C-BAF4-2AB8F8644C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601232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Line 132">
                <a:extLst>
                  <a:ext uri="{FF2B5EF4-FFF2-40B4-BE49-F238E27FC236}">
                    <a16:creationId xmlns:a16="http://schemas.microsoft.com/office/drawing/2014/main" id="{5238B144-423C-4789-A294-983ADED45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637427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Line 133">
                <a:extLst>
                  <a:ext uri="{FF2B5EF4-FFF2-40B4-BE49-F238E27FC236}">
                    <a16:creationId xmlns:a16="http://schemas.microsoft.com/office/drawing/2014/main" id="{B7036F8B-324A-4E44-8C15-EE8DFA85CB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673622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57" name="Line 138">
              <a:extLst>
                <a:ext uri="{FF2B5EF4-FFF2-40B4-BE49-F238E27FC236}">
                  <a16:creationId xmlns:a16="http://schemas.microsoft.com/office/drawing/2014/main" id="{6CEE5DEC-ED2C-4750-8458-4EEAA9235A6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664177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Line 139">
              <a:extLst>
                <a:ext uri="{FF2B5EF4-FFF2-40B4-BE49-F238E27FC236}">
                  <a16:creationId xmlns:a16="http://schemas.microsoft.com/office/drawing/2014/main" id="{115BB068-0583-4455-B86D-64649604574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55592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Line 140">
              <a:extLst>
                <a:ext uri="{FF2B5EF4-FFF2-40B4-BE49-F238E27FC236}">
                  <a16:creationId xmlns:a16="http://schemas.microsoft.com/office/drawing/2014/main" id="{56B8971D-8D4C-444D-BD94-2A155FEA17D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182562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Line 141">
              <a:extLst>
                <a:ext uri="{FF2B5EF4-FFF2-40B4-BE49-F238E27FC236}">
                  <a16:creationId xmlns:a16="http://schemas.microsoft.com/office/drawing/2014/main" id="{07801D8D-4DF3-4C48-BEAB-2C2B51725E1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382587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A687494-311E-9EAE-D9FE-30EAAB707C77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S5</a:t>
            </a:r>
          </a:p>
        </p:txBody>
      </p:sp>
      <p:sp>
        <p:nvSpPr>
          <p:cNvPr id="4" name="Rectangle 89">
            <a:extLst>
              <a:ext uri="{FF2B5EF4-FFF2-40B4-BE49-F238E27FC236}">
                <a16:creationId xmlns:a16="http://schemas.microsoft.com/office/drawing/2014/main" id="{FB87450F-7537-D47D-39C1-2E8093AA7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91" y="493380"/>
            <a:ext cx="261610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Monkey U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400" dirty="0">
                <a:solidFill>
                  <a:srgbClr val="000000"/>
                </a:solidFill>
              </a:rPr>
              <a:t>all dopamine neurons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89">
            <a:extLst>
              <a:ext uri="{FF2B5EF4-FFF2-40B4-BE49-F238E27FC236}">
                <a16:creationId xmlns:a16="http://schemas.microsoft.com/office/drawing/2014/main" id="{43AEE9D1-D45F-B253-1951-87332011D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297" y="8613449"/>
            <a:ext cx="64896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Rectangle 89">
            <a:extLst>
              <a:ext uri="{FF2B5EF4-FFF2-40B4-BE49-F238E27FC236}">
                <a16:creationId xmlns:a16="http://schemas.microsoft.com/office/drawing/2014/main" id="{62F2E692-21DB-52F0-F687-021A4F397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043" y="8613449"/>
            <a:ext cx="64896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858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92</Words>
  <Application>Microsoft Macintosh PowerPoint</Application>
  <PresentationFormat>A4 Paper (210x297 mm)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2023-05-04T16:12:00Z</dcterms:modified>
</cp:coreProperties>
</file>