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  <a:srgbClr val="515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780" y="-22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854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898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891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534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120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2837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9123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110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458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996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106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E3F7E-7671-442E-9A7C-BD05002714A0}" type="datetimeFigureOut">
              <a:rPr lang="en-AU" smtClean="0"/>
              <a:t>31/01/2023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EA62C-157C-4729-99CF-93C0F9958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008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svg"/><Relationship Id="rId5" Type="http://schemas.openxmlformats.org/officeDocument/2006/relationships/image" Target="../media/image4.sv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62FCEB-C034-4225-A863-EE78927678F4}"/>
              </a:ext>
            </a:extLst>
          </p:cNvPr>
          <p:cNvSpPr/>
          <p:nvPr/>
        </p:nvSpPr>
        <p:spPr>
          <a:xfrm>
            <a:off x="136524" y="32813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H1 (9,321)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332393-A7EB-40D5-BA22-9045B5EC4E52}"/>
              </a:ext>
            </a:extLst>
          </p:cNvPr>
          <p:cNvSpPr txBox="1"/>
          <p:nvPr/>
        </p:nvSpPr>
        <p:spPr>
          <a:xfrm>
            <a:off x="50004" y="11099834"/>
            <a:ext cx="6565900" cy="1071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AU" sz="1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Possible Indications for ECMO</a:t>
            </a:r>
            <a:r>
              <a:rPr lang="en-AU" sz="1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r>
              <a:rPr lang="en-AU" sz="10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A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en-AU" sz="1000" i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Cardiac </a:t>
            </a:r>
            <a:r>
              <a:rPr lang="en-AU" sz="10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Acute Myocardial Infarction, Arrhythmia, Cardiomyopathy, Myocarditis, Other Cardiac/Circulatory Compromise, Post- or Perioperative Support, Pulmonary Embolism, Sepsis, and Toxins, </a:t>
            </a:r>
            <a:endParaRPr lang="en-AU" sz="10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en-AU" sz="1000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Any Respiratory Failure – Including </a:t>
            </a:r>
            <a:r>
              <a:rPr lang="en-US" sz="1000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ARDS, Acute Respiratory Failure, Pneumonia/COVID-19,and Pulmonary Hypertension</a:t>
            </a:r>
          </a:p>
          <a:p>
            <a:pPr>
              <a:lnSpc>
                <a:spcPct val="107000"/>
              </a:lnSpc>
            </a:pPr>
            <a:r>
              <a:rPr lang="en-US" sz="1000" i="1" dirty="0">
                <a:latin typeface="Arial" panose="020B0604020202020204" pitchFamily="34" charset="0"/>
                <a:ea typeface="Times New Roman" panose="02020603050405020304" pitchFamily="18" charset="0"/>
              </a:rPr>
              <a:t>*</a:t>
            </a:r>
            <a:r>
              <a:rPr lang="en-AU" sz="10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Notes: Values include all patients in the training and validation data and are prior to exclusion. </a:t>
            </a:r>
            <a:endParaRPr lang="en-A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2D6CB6-B55E-4184-B1CE-96691635BBE8}"/>
              </a:ext>
            </a:extLst>
          </p:cNvPr>
          <p:cNvSpPr txBox="1"/>
          <p:nvPr/>
        </p:nvSpPr>
        <p:spPr>
          <a:xfrm>
            <a:off x="171449" y="-40850"/>
            <a:ext cx="1695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Hierarchy Steps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F8305B-7D4B-4902-918F-F914E3029B78}"/>
              </a:ext>
            </a:extLst>
          </p:cNvPr>
          <p:cNvSpPr txBox="1"/>
          <p:nvPr/>
        </p:nvSpPr>
        <p:spPr>
          <a:xfrm>
            <a:off x="2070000" y="-38475"/>
            <a:ext cx="16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Logic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5BBB2F-E743-42F2-BE05-00144C19CB9B}"/>
              </a:ext>
            </a:extLst>
          </p:cNvPr>
          <p:cNvSpPr txBox="1"/>
          <p:nvPr/>
        </p:nvSpPr>
        <p:spPr>
          <a:xfrm>
            <a:off x="2070000" y="323832"/>
            <a:ext cx="47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/>
              <a:t>H1:</a:t>
            </a:r>
            <a:r>
              <a:rPr lang="en-AU" sz="1200" dirty="0"/>
              <a:t> If patients primary diagnosis matches one of our cardiac indications = </a:t>
            </a:r>
            <a:r>
              <a:rPr lang="en-AU" sz="1200" dirty="0">
                <a:solidFill>
                  <a:srgbClr val="C00000"/>
                </a:solidFill>
              </a:rPr>
              <a:t>Matched Cardiac Indication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5B0586-4B5B-4DFE-8465-F95D0DDCC309}"/>
              </a:ext>
            </a:extLst>
          </p:cNvPr>
          <p:cNvSpPr/>
          <p:nvPr/>
        </p:nvSpPr>
        <p:spPr>
          <a:xfrm>
            <a:off x="136524" y="144147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H2 (832)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8BC1CD-AC42-4301-8E35-EAE32B8997B4}"/>
              </a:ext>
            </a:extLst>
          </p:cNvPr>
          <p:cNvSpPr txBox="1"/>
          <p:nvPr/>
        </p:nvSpPr>
        <p:spPr>
          <a:xfrm>
            <a:off x="2101852" y="1390644"/>
            <a:ext cx="478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AU" sz="1200" b="1" dirty="0"/>
              <a:t>H2: </a:t>
            </a:r>
            <a:r>
              <a:rPr lang="en-AU" sz="1200" dirty="0"/>
              <a:t>If the patient had a primary diagnosis involving an Acute Vascular Pathology, Cardiogenic Shock, Coronary Artery Disease, or Respiratory Surgery, </a:t>
            </a:r>
            <a:r>
              <a:rPr lang="en-AU" sz="1200" b="1" dirty="0"/>
              <a:t>AND</a:t>
            </a:r>
            <a:r>
              <a:rPr lang="en-AU" sz="1200" dirty="0"/>
              <a:t> had a Pre ECMO cardiac surgery procedure code = </a:t>
            </a:r>
            <a:r>
              <a:rPr lang="en-AU" sz="1200" dirty="0">
                <a:solidFill>
                  <a:srgbClr val="C00000"/>
                </a:solidFill>
              </a:rPr>
              <a:t>Post/Perioperative Support  </a:t>
            </a:r>
            <a:r>
              <a:rPr lang="en-AU" sz="1200" dirty="0"/>
              <a:t> 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3055CA-5B05-4E14-BB4E-BB56A9AB5C98}"/>
              </a:ext>
            </a:extLst>
          </p:cNvPr>
          <p:cNvSpPr/>
          <p:nvPr/>
        </p:nvSpPr>
        <p:spPr>
          <a:xfrm>
            <a:off x="136524" y="255481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H3 (1,129)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3F119A-BC69-4AE5-998A-79FB515B3EE5}"/>
              </a:ext>
            </a:extLst>
          </p:cNvPr>
          <p:cNvSpPr txBox="1"/>
          <p:nvPr/>
        </p:nvSpPr>
        <p:spPr>
          <a:xfrm>
            <a:off x="2101852" y="2464269"/>
            <a:ext cx="4788000" cy="675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b="1" dirty="0">
                <a:solidFill>
                  <a:srgbClr val="222222"/>
                </a:solidFill>
                <a:ea typeface="Times New Roman" panose="02020603050405020304" pitchFamily="18" charset="0"/>
              </a:rPr>
              <a:t>H3:</a:t>
            </a:r>
            <a:r>
              <a:rPr lang="en-AU" sz="1200" dirty="0">
                <a:solidFill>
                  <a:srgbClr val="222222"/>
                </a:solidFill>
                <a:ea typeface="Times New Roman" panose="02020603050405020304" pitchFamily="18" charset="0"/>
              </a:rPr>
              <a:t> </a:t>
            </a:r>
            <a:r>
              <a:rPr lang="en-AU" sz="12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If the patient had a primary diagnosis of Cardiogenic Shock + </a:t>
            </a:r>
            <a:r>
              <a:rPr lang="en-AU" sz="1200" b="1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One </a:t>
            </a:r>
            <a:r>
              <a:rPr lang="en-AU" sz="12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cardiac ECMO indication  as a secondary diagnosis = </a:t>
            </a:r>
            <a:r>
              <a:rPr lang="en-AU" sz="12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Matching Cardiac Indication</a:t>
            </a:r>
            <a:endParaRPr lang="en-AU" sz="1200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BBDB413-5BD1-4DE4-85E3-A1D8378FCC67}"/>
              </a:ext>
            </a:extLst>
          </p:cNvPr>
          <p:cNvSpPr/>
          <p:nvPr/>
        </p:nvSpPr>
        <p:spPr>
          <a:xfrm>
            <a:off x="136524" y="366815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H4 (280)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8154AB-0501-424B-B0BB-42A6F4AC25D5}"/>
              </a:ext>
            </a:extLst>
          </p:cNvPr>
          <p:cNvSpPr txBox="1"/>
          <p:nvPr/>
        </p:nvSpPr>
        <p:spPr>
          <a:xfrm>
            <a:off x="2101852" y="3654701"/>
            <a:ext cx="4788000" cy="676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b="1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H4: </a:t>
            </a:r>
            <a:r>
              <a:rPr lang="en-AU" sz="12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If the patient had a primary diagnosis of Cardiogenic Shock + Multiple Cardiac Indications as a secondary diagnosis =</a:t>
            </a:r>
            <a:r>
              <a:rPr lang="en-AU" sz="1200" b="1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 The greater of</a:t>
            </a:r>
            <a:r>
              <a:rPr lang="en-AU" sz="1200" b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 </a:t>
            </a:r>
            <a:r>
              <a:rPr lang="en-AU" sz="12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Myocarditis &gt; Congenital &gt; Cardiomyopathy &gt; AMI &gt; Other Cardiac &gt; Arrhythmia</a:t>
            </a:r>
            <a:endParaRPr lang="en-AU" sz="1200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5D3A860-8BB8-4CE9-8E65-C64615BA19A9}"/>
              </a:ext>
            </a:extLst>
          </p:cNvPr>
          <p:cNvSpPr/>
          <p:nvPr/>
        </p:nvSpPr>
        <p:spPr>
          <a:xfrm>
            <a:off x="136524" y="478149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H5 (1,116)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4A9766-1B37-4826-96FF-6E93CA376A49}"/>
              </a:ext>
            </a:extLst>
          </p:cNvPr>
          <p:cNvSpPr txBox="1"/>
          <p:nvPr/>
        </p:nvSpPr>
        <p:spPr>
          <a:xfrm>
            <a:off x="2101852" y="4778629"/>
            <a:ext cx="4788000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b="1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H5:</a:t>
            </a:r>
            <a:r>
              <a:rPr lang="en-AU" sz="12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 Any </a:t>
            </a:r>
            <a:r>
              <a:rPr lang="en-AU" sz="1200" dirty="0">
                <a:solidFill>
                  <a:srgbClr val="222222"/>
                </a:solidFill>
                <a:ea typeface="Times New Roman" panose="02020603050405020304" pitchFamily="18" charset="0"/>
              </a:rPr>
              <a:t>r</a:t>
            </a:r>
            <a:r>
              <a:rPr lang="en-AU" sz="12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espiratory Indication as primary diagnosis = </a:t>
            </a:r>
            <a:r>
              <a:rPr lang="en-AU" sz="12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Respiratory Indication</a:t>
            </a:r>
            <a:endParaRPr lang="en-AU" sz="1200" dirty="0">
              <a:solidFill>
                <a:srgbClr val="0070C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70E0D26-8895-49DA-8259-B19B0F9C2B34}"/>
              </a:ext>
            </a:extLst>
          </p:cNvPr>
          <p:cNvSpPr/>
          <p:nvPr/>
        </p:nvSpPr>
        <p:spPr>
          <a:xfrm>
            <a:off x="136524" y="589483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H6 (3,558)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99A807-85E6-49E9-92F2-17B5BE01CA63}"/>
              </a:ext>
            </a:extLst>
          </p:cNvPr>
          <p:cNvSpPr txBox="1"/>
          <p:nvPr/>
        </p:nvSpPr>
        <p:spPr>
          <a:xfrm>
            <a:off x="2070000" y="5851782"/>
            <a:ext cx="4788000" cy="477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b="1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H6:</a:t>
            </a:r>
            <a:r>
              <a:rPr lang="en-AU" sz="12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 Any single cardiac </a:t>
            </a:r>
            <a:r>
              <a:rPr lang="en-AU" sz="1200" dirty="0">
                <a:solidFill>
                  <a:srgbClr val="222222"/>
                </a:solidFill>
                <a:ea typeface="Times New Roman" panose="02020603050405020304" pitchFamily="18" charset="0"/>
              </a:rPr>
              <a:t>i</a:t>
            </a:r>
            <a:r>
              <a:rPr lang="en-AU" sz="1200" dirty="0">
                <a:solidFill>
                  <a:srgbClr val="222222"/>
                </a:solidFill>
                <a:effectLst/>
                <a:ea typeface="Times New Roman" panose="02020603050405020304" pitchFamily="18" charset="0"/>
              </a:rPr>
              <a:t>ndication as secondary diagnosis = </a:t>
            </a:r>
            <a:r>
              <a:rPr lang="en-AU" sz="12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Matching Cardiac Indication</a:t>
            </a:r>
            <a:endParaRPr lang="en-AU" sz="1200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4C6C-62D1-4E42-8D7D-E414DC7A3150}"/>
              </a:ext>
            </a:extLst>
          </p:cNvPr>
          <p:cNvSpPr/>
          <p:nvPr/>
        </p:nvSpPr>
        <p:spPr>
          <a:xfrm>
            <a:off x="136524" y="700817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H7 (985)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379B3E-BCB0-47C8-8603-DC4CEE38932B}"/>
              </a:ext>
            </a:extLst>
          </p:cNvPr>
          <p:cNvSpPr txBox="1"/>
          <p:nvPr/>
        </p:nvSpPr>
        <p:spPr>
          <a:xfrm>
            <a:off x="2101852" y="7011442"/>
            <a:ext cx="4788000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H7:</a:t>
            </a:r>
            <a:r>
              <a:rPr lang="en-AU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Any pre-ECLS Surgery or cardiac procedure = </a:t>
            </a:r>
            <a:r>
              <a:rPr lang="en-AU" sz="12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Post/Perioperative Support</a:t>
            </a:r>
            <a:endParaRPr lang="en-AU" sz="1200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370E9FD-7814-4C3D-986A-5267A97C1640}"/>
              </a:ext>
            </a:extLst>
          </p:cNvPr>
          <p:cNvSpPr/>
          <p:nvPr/>
        </p:nvSpPr>
        <p:spPr>
          <a:xfrm>
            <a:off x="136524" y="812151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H8 (1,952)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6FE942-4200-4F81-848F-3E157C0C9C61}"/>
              </a:ext>
            </a:extLst>
          </p:cNvPr>
          <p:cNvSpPr txBox="1"/>
          <p:nvPr/>
        </p:nvSpPr>
        <p:spPr>
          <a:xfrm>
            <a:off x="2070000" y="8119105"/>
            <a:ext cx="4788000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H8:</a:t>
            </a:r>
            <a:r>
              <a:rPr lang="en-AU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Primary cardiogenic shock with no other information = </a:t>
            </a:r>
            <a:r>
              <a:rPr lang="en-AU" sz="12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Other Cardiac or Circulatory Compromise</a:t>
            </a:r>
            <a:endParaRPr lang="en-AU" sz="1200" b="1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864273D-F698-45F7-9178-DE073B9C2618}"/>
              </a:ext>
            </a:extLst>
          </p:cNvPr>
          <p:cNvSpPr/>
          <p:nvPr/>
        </p:nvSpPr>
        <p:spPr>
          <a:xfrm>
            <a:off x="136524" y="9234856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H9 (7,237)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66E68A4-C845-43B0-9578-80E5E145C7E7}"/>
              </a:ext>
            </a:extLst>
          </p:cNvPr>
          <p:cNvSpPr txBox="1"/>
          <p:nvPr/>
        </p:nvSpPr>
        <p:spPr>
          <a:xfrm>
            <a:off x="2070000" y="9191040"/>
            <a:ext cx="4788000" cy="676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H9:</a:t>
            </a:r>
            <a:r>
              <a:rPr lang="en-AU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Primary diagnosis related to cardiovascular diseases, not elsewhere classified </a:t>
            </a:r>
            <a:r>
              <a:rPr lang="en-AU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OR</a:t>
            </a:r>
            <a:r>
              <a:rPr lang="en-AU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ELSO ECMO Support Type Listed as Cardiac = </a:t>
            </a:r>
            <a:r>
              <a:rPr lang="en-AU" sz="12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 Other Cardiac or Circulatory Compromise</a:t>
            </a:r>
            <a:endParaRPr lang="en-AU" sz="1200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E9770E9-BD8A-48BB-AB59-F5658732ACB2}"/>
              </a:ext>
            </a:extLst>
          </p:cNvPr>
          <p:cNvSpPr/>
          <p:nvPr/>
        </p:nvSpPr>
        <p:spPr>
          <a:xfrm>
            <a:off x="136524" y="10348197"/>
            <a:ext cx="1765300" cy="698500"/>
          </a:xfrm>
          <a:prstGeom prst="roundRect">
            <a:avLst/>
          </a:prstGeom>
          <a:solidFill>
            <a:srgbClr val="515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H10 (233)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F6C8B78-0965-4DA9-AC25-F84E8FA852B7}"/>
              </a:ext>
            </a:extLst>
          </p:cNvPr>
          <p:cNvSpPr txBox="1"/>
          <p:nvPr/>
        </p:nvSpPr>
        <p:spPr>
          <a:xfrm>
            <a:off x="2044702" y="10348197"/>
            <a:ext cx="4788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H10:</a:t>
            </a:r>
            <a:r>
              <a:rPr lang="en-AU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Primary diagnosis related to respiratory failure, not elsewhere classified </a:t>
            </a:r>
            <a:r>
              <a:rPr lang="en-AU" sz="1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OR</a:t>
            </a:r>
            <a:r>
              <a:rPr lang="en-AU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 ELSO ECMO Support Type listed as Pulmonary = </a:t>
            </a:r>
            <a:r>
              <a:rPr lang="en-AU" sz="1200" b="1" dirty="0">
                <a:solidFill>
                  <a:srgbClr val="CC0000"/>
                </a:solidFill>
                <a:effectLst/>
                <a:ea typeface="Times New Roman" panose="02020603050405020304" pitchFamily="18" charset="0"/>
              </a:rPr>
              <a:t>Respiratory Indication </a:t>
            </a:r>
            <a:endParaRPr lang="en-AU" sz="1200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548E302-757F-4C59-B12D-4B686EA7CB67}"/>
              </a:ext>
            </a:extLst>
          </p:cNvPr>
          <p:cNvCxnSpPr>
            <a:stCxn id="4" idx="2"/>
            <a:endCxn id="12" idx="0"/>
          </p:cNvCxnSpPr>
          <p:nvPr/>
        </p:nvCxnSpPr>
        <p:spPr>
          <a:xfrm>
            <a:off x="1019174" y="1026636"/>
            <a:ext cx="0" cy="414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5FAED40-FF1D-4BB1-B08A-F16E460D8AF2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>
            <a:off x="1019174" y="2139976"/>
            <a:ext cx="0" cy="414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0427C50-3B95-4E52-AE6B-2E330E4BC2A9}"/>
              </a:ext>
            </a:extLst>
          </p:cNvPr>
          <p:cNvCxnSpPr>
            <a:cxnSpLocks/>
            <a:stCxn id="14" idx="2"/>
            <a:endCxn id="17" idx="0"/>
          </p:cNvCxnSpPr>
          <p:nvPr/>
        </p:nvCxnSpPr>
        <p:spPr>
          <a:xfrm>
            <a:off x="1019174" y="3253316"/>
            <a:ext cx="0" cy="414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2E9F37A-ED34-4F42-A497-96C718E5559A}"/>
              </a:ext>
            </a:extLst>
          </p:cNvPr>
          <p:cNvCxnSpPr>
            <a:cxnSpLocks/>
            <a:stCxn id="17" idx="2"/>
            <a:endCxn id="20" idx="0"/>
          </p:cNvCxnSpPr>
          <p:nvPr/>
        </p:nvCxnSpPr>
        <p:spPr>
          <a:xfrm>
            <a:off x="1019174" y="4366656"/>
            <a:ext cx="0" cy="414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37A1839-2F93-4268-84C4-1F8E0FE62F94}"/>
              </a:ext>
            </a:extLst>
          </p:cNvPr>
          <p:cNvCxnSpPr>
            <a:cxnSpLocks/>
            <a:stCxn id="20" idx="2"/>
            <a:endCxn id="23" idx="0"/>
          </p:cNvCxnSpPr>
          <p:nvPr/>
        </p:nvCxnSpPr>
        <p:spPr>
          <a:xfrm>
            <a:off x="1019174" y="5479996"/>
            <a:ext cx="0" cy="414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A375653-1873-47E1-86D9-88256A041743}"/>
              </a:ext>
            </a:extLst>
          </p:cNvPr>
          <p:cNvCxnSpPr>
            <a:cxnSpLocks/>
            <a:stCxn id="23" idx="2"/>
            <a:endCxn id="26" idx="0"/>
          </p:cNvCxnSpPr>
          <p:nvPr/>
        </p:nvCxnSpPr>
        <p:spPr>
          <a:xfrm>
            <a:off x="1019174" y="6593336"/>
            <a:ext cx="0" cy="414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AB61EFC-3887-41B2-B0A2-A965543B9559}"/>
              </a:ext>
            </a:extLst>
          </p:cNvPr>
          <p:cNvCxnSpPr>
            <a:cxnSpLocks/>
          </p:cNvCxnSpPr>
          <p:nvPr/>
        </p:nvCxnSpPr>
        <p:spPr>
          <a:xfrm>
            <a:off x="987424" y="7704265"/>
            <a:ext cx="0" cy="414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CE170D7-EC5E-4268-9161-E64F357DB9A2}"/>
              </a:ext>
            </a:extLst>
          </p:cNvPr>
          <p:cNvCxnSpPr>
            <a:cxnSpLocks/>
            <a:stCxn id="29" idx="2"/>
            <a:endCxn id="32" idx="0"/>
          </p:cNvCxnSpPr>
          <p:nvPr/>
        </p:nvCxnSpPr>
        <p:spPr>
          <a:xfrm>
            <a:off x="1019174" y="8820016"/>
            <a:ext cx="0" cy="414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5C16EA66-3330-484D-A0CA-186F99F79EFA}"/>
              </a:ext>
            </a:extLst>
          </p:cNvPr>
          <p:cNvCxnSpPr>
            <a:cxnSpLocks/>
            <a:stCxn id="32" idx="2"/>
            <a:endCxn id="35" idx="0"/>
          </p:cNvCxnSpPr>
          <p:nvPr/>
        </p:nvCxnSpPr>
        <p:spPr>
          <a:xfrm>
            <a:off x="1019174" y="9933356"/>
            <a:ext cx="0" cy="4148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768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xplosion: 8 Points 35">
            <a:extLst>
              <a:ext uri="{FF2B5EF4-FFF2-40B4-BE49-F238E27FC236}">
                <a16:creationId xmlns:a16="http://schemas.microsoft.com/office/drawing/2014/main" id="{B129439D-26C1-45B5-A620-12988A1661E5}"/>
              </a:ext>
            </a:extLst>
          </p:cNvPr>
          <p:cNvSpPr/>
          <p:nvPr/>
        </p:nvSpPr>
        <p:spPr>
          <a:xfrm>
            <a:off x="2006151" y="2639167"/>
            <a:ext cx="698500" cy="816515"/>
          </a:xfrm>
          <a:prstGeom prst="irregularSeal1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62FCEB-C034-4225-A863-EE78927678F4}"/>
              </a:ext>
            </a:extLst>
          </p:cNvPr>
          <p:cNvSpPr/>
          <p:nvPr/>
        </p:nvSpPr>
        <p:spPr>
          <a:xfrm>
            <a:off x="136524" y="328136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AMI </a:t>
            </a:r>
          </a:p>
          <a:p>
            <a:pPr algn="ctr"/>
            <a:r>
              <a:rPr lang="en-AU" dirty="0">
                <a:solidFill>
                  <a:schemeClr val="tx1"/>
                </a:solidFill>
              </a:rPr>
              <a:t>(3,386)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5B0586-4B5B-4DFE-8465-F95D0DDCC309}"/>
              </a:ext>
            </a:extLst>
          </p:cNvPr>
          <p:cNvSpPr/>
          <p:nvPr/>
        </p:nvSpPr>
        <p:spPr>
          <a:xfrm>
            <a:off x="4073528" y="328136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Arrhythmia </a:t>
            </a:r>
            <a:r>
              <a:rPr lang="en-AU" dirty="0">
                <a:solidFill>
                  <a:schemeClr val="tx1"/>
                </a:solidFill>
              </a:rPr>
              <a:t>(1,563)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3055CA-5B05-4E14-BB4E-BB56A9AB5C98}"/>
              </a:ext>
            </a:extLst>
          </p:cNvPr>
          <p:cNvSpPr/>
          <p:nvPr/>
        </p:nvSpPr>
        <p:spPr>
          <a:xfrm>
            <a:off x="136524" y="1503452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b="1" dirty="0">
                <a:solidFill>
                  <a:schemeClr val="tx1"/>
                </a:solidFill>
              </a:rPr>
              <a:t>Cardiomyopathy</a:t>
            </a:r>
            <a:r>
              <a:rPr lang="en-AU" b="1" dirty="0">
                <a:solidFill>
                  <a:schemeClr val="tx1"/>
                </a:solidFill>
              </a:rPr>
              <a:t> </a:t>
            </a:r>
            <a:r>
              <a:rPr lang="en-AU" dirty="0">
                <a:solidFill>
                  <a:schemeClr val="tx1"/>
                </a:solidFill>
              </a:rPr>
              <a:t>(3,220)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5D3A860-8BB8-4CE9-8E65-C64615BA19A9}"/>
              </a:ext>
            </a:extLst>
          </p:cNvPr>
          <p:cNvSpPr/>
          <p:nvPr/>
        </p:nvSpPr>
        <p:spPr>
          <a:xfrm>
            <a:off x="136524" y="2680240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Myocarditis </a:t>
            </a:r>
            <a:r>
              <a:rPr lang="en-AU" dirty="0">
                <a:solidFill>
                  <a:schemeClr val="tx1"/>
                </a:solidFill>
              </a:rPr>
              <a:t>(563)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70E0D26-8895-49DA-8259-B19B0F9C2B34}"/>
              </a:ext>
            </a:extLst>
          </p:cNvPr>
          <p:cNvSpPr/>
          <p:nvPr/>
        </p:nvSpPr>
        <p:spPr>
          <a:xfrm>
            <a:off x="4073528" y="1533363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Other Cardiac </a:t>
            </a:r>
            <a:r>
              <a:rPr lang="en-AU" dirty="0">
                <a:solidFill>
                  <a:schemeClr val="tx1"/>
                </a:solidFill>
              </a:rPr>
              <a:t>(6,886)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D34C6C-62D1-4E42-8D7D-E414DC7A3150}"/>
              </a:ext>
            </a:extLst>
          </p:cNvPr>
          <p:cNvSpPr/>
          <p:nvPr/>
        </p:nvSpPr>
        <p:spPr>
          <a:xfrm>
            <a:off x="136524" y="3837397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Post/Peri Op </a:t>
            </a:r>
            <a:r>
              <a:rPr lang="en-AU" dirty="0">
                <a:solidFill>
                  <a:schemeClr val="tx1"/>
                </a:solidFill>
              </a:rPr>
              <a:t>(4,107)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370E9FD-7814-4C3D-986A-5267A97C1640}"/>
              </a:ext>
            </a:extLst>
          </p:cNvPr>
          <p:cNvSpPr/>
          <p:nvPr/>
        </p:nvSpPr>
        <p:spPr>
          <a:xfrm>
            <a:off x="4073528" y="2690520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PE</a:t>
            </a:r>
          </a:p>
          <a:p>
            <a:pPr algn="ctr"/>
            <a:r>
              <a:rPr lang="en-AU" dirty="0">
                <a:solidFill>
                  <a:schemeClr val="tx1"/>
                </a:solidFill>
              </a:rPr>
              <a:t>(1,294)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864273D-F698-45F7-9178-DE073B9C2618}"/>
              </a:ext>
            </a:extLst>
          </p:cNvPr>
          <p:cNvSpPr/>
          <p:nvPr/>
        </p:nvSpPr>
        <p:spPr>
          <a:xfrm>
            <a:off x="136524" y="4994554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Sepsis </a:t>
            </a:r>
          </a:p>
          <a:p>
            <a:pPr algn="ctr"/>
            <a:r>
              <a:rPr lang="en-AU" dirty="0">
                <a:solidFill>
                  <a:schemeClr val="tx1"/>
                </a:solidFill>
              </a:rPr>
              <a:t>(485)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E9770E9-BD8A-48BB-AB59-F5658732ACB2}"/>
              </a:ext>
            </a:extLst>
          </p:cNvPr>
          <p:cNvSpPr/>
          <p:nvPr/>
        </p:nvSpPr>
        <p:spPr>
          <a:xfrm>
            <a:off x="4073528" y="4994554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Toxins </a:t>
            </a:r>
          </a:p>
          <a:p>
            <a:pPr algn="ctr"/>
            <a:r>
              <a:rPr lang="en-AU" dirty="0">
                <a:solidFill>
                  <a:schemeClr val="tx1"/>
                </a:solidFill>
              </a:rPr>
              <a:t>(190)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35F7452-84AE-4361-8B07-59364595D3C7}"/>
              </a:ext>
            </a:extLst>
          </p:cNvPr>
          <p:cNvSpPr/>
          <p:nvPr/>
        </p:nvSpPr>
        <p:spPr>
          <a:xfrm>
            <a:off x="2638426" y="6872847"/>
            <a:ext cx="1765300" cy="6985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Any Respiratory </a:t>
            </a:r>
          </a:p>
          <a:p>
            <a:pPr algn="ctr"/>
            <a:r>
              <a:rPr lang="en-AU" dirty="0"/>
              <a:t>(1,349)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9AD9B6-664D-4C67-9AAC-856BAEF7E1D0}"/>
              </a:ext>
            </a:extLst>
          </p:cNvPr>
          <p:cNvSpPr txBox="1"/>
          <p:nvPr/>
        </p:nvSpPr>
        <p:spPr>
          <a:xfrm>
            <a:off x="36877" y="8084538"/>
            <a:ext cx="6565900" cy="1303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AU" sz="1600" b="1" dirty="0">
                <a:effectLst/>
                <a:ea typeface="Calibri" panose="020F0502020204030204" pitchFamily="34" charset="0"/>
              </a:rPr>
              <a:t>Number of patients in each ECMO indication after categorisation by the hierarchy. </a:t>
            </a:r>
          </a:p>
          <a:p>
            <a:pPr>
              <a:lnSpc>
                <a:spcPct val="107000"/>
              </a:lnSpc>
            </a:pPr>
            <a:r>
              <a:rPr lang="en-US" sz="1600" i="1" dirty="0">
                <a:ea typeface="Times New Roman" panose="02020603050405020304" pitchFamily="18" charset="0"/>
              </a:rPr>
              <a:t>*</a:t>
            </a:r>
            <a:r>
              <a:rPr lang="en-AU" sz="1600" i="1" dirty="0">
                <a:effectLst/>
                <a:ea typeface="Times New Roman" panose="02020603050405020304" pitchFamily="18" charset="0"/>
              </a:rPr>
              <a:t>Notes: Values include all patients in the training and validation data and are prior to exclusion. </a:t>
            </a:r>
            <a:endParaRPr lang="en-AU" sz="1600" dirty="0">
              <a:effectLst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endParaRPr lang="en-AU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5" name="Graphic 14" descr="Heart with pulse with solid fill">
            <a:extLst>
              <a:ext uri="{FF2B5EF4-FFF2-40B4-BE49-F238E27FC236}">
                <a16:creationId xmlns:a16="http://schemas.microsoft.com/office/drawing/2014/main" id="{CCFEB3B0-F888-4826-9777-2AA3BB13F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6926" y="317386"/>
            <a:ext cx="720000" cy="720000"/>
          </a:xfrm>
          <a:prstGeom prst="rect">
            <a:avLst/>
          </a:prstGeom>
        </p:spPr>
      </p:pic>
      <p:pic>
        <p:nvPicPr>
          <p:cNvPr id="6" name="Graphic 5" descr="Heart organ with solid fill">
            <a:extLst>
              <a:ext uri="{FF2B5EF4-FFF2-40B4-BE49-F238E27FC236}">
                <a16:creationId xmlns:a16="http://schemas.microsoft.com/office/drawing/2014/main" id="{1A4DBC45-607C-4990-97E0-147BF5A0C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9926" y="328136"/>
            <a:ext cx="698500" cy="698500"/>
          </a:xfrm>
          <a:prstGeom prst="rect">
            <a:avLst/>
          </a:prstGeom>
        </p:spPr>
      </p:pic>
      <p:pic>
        <p:nvPicPr>
          <p:cNvPr id="39" name="Graphic 38" descr="Heart organ with solid fill">
            <a:extLst>
              <a:ext uri="{FF2B5EF4-FFF2-40B4-BE49-F238E27FC236}">
                <a16:creationId xmlns:a16="http://schemas.microsoft.com/office/drawing/2014/main" id="{D3A004DE-5C8E-4117-AA10-A11DCB242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06151" y="2642450"/>
            <a:ext cx="698500" cy="698500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C7B9C313-009E-4BA4-8C0B-37EEEB1B171F}"/>
              </a:ext>
            </a:extLst>
          </p:cNvPr>
          <p:cNvSpPr/>
          <p:nvPr/>
        </p:nvSpPr>
        <p:spPr>
          <a:xfrm rot="659684">
            <a:off x="2213916" y="1871650"/>
            <a:ext cx="423850" cy="28432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6" name="Graphic 45" descr="Heart organ with solid fill">
            <a:extLst>
              <a:ext uri="{FF2B5EF4-FFF2-40B4-BE49-F238E27FC236}">
                <a16:creationId xmlns:a16="http://schemas.microsoft.com/office/drawing/2014/main" id="{53DC3BB7-057E-456B-AB85-9CE3A62A9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0577" y="1550577"/>
            <a:ext cx="698500" cy="698500"/>
          </a:xfrm>
          <a:prstGeom prst="rect">
            <a:avLst/>
          </a:prstGeom>
        </p:spPr>
      </p:pic>
      <p:pic>
        <p:nvPicPr>
          <p:cNvPr id="48" name="Graphic 47" descr="Badge Question Mark with solid fill">
            <a:extLst>
              <a:ext uri="{FF2B5EF4-FFF2-40B4-BE49-F238E27FC236}">
                <a16:creationId xmlns:a16="http://schemas.microsoft.com/office/drawing/2014/main" id="{6CD1F143-B99A-479C-8633-14B04F69B1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80858" y="1882613"/>
            <a:ext cx="242825" cy="242825"/>
          </a:xfrm>
          <a:prstGeom prst="rect">
            <a:avLst/>
          </a:prstGeom>
        </p:spPr>
      </p:pic>
      <p:pic>
        <p:nvPicPr>
          <p:cNvPr id="52" name="Graphic 51" descr="Heart organ with solid fill">
            <a:extLst>
              <a:ext uri="{FF2B5EF4-FFF2-40B4-BE49-F238E27FC236}">
                <a16:creationId xmlns:a16="http://schemas.microsoft.com/office/drawing/2014/main" id="{2B2EC7C0-227F-4C66-81E9-99CC24988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23500" y="3786527"/>
            <a:ext cx="698500" cy="698500"/>
          </a:xfrm>
          <a:prstGeom prst="rect">
            <a:avLst/>
          </a:prstGeom>
        </p:spPr>
      </p:pic>
      <p:pic>
        <p:nvPicPr>
          <p:cNvPr id="51" name="Picture 4" descr="Scalpel - Free medical icons">
            <a:extLst>
              <a:ext uri="{FF2B5EF4-FFF2-40B4-BE49-F238E27FC236}">
                <a16:creationId xmlns:a16="http://schemas.microsoft.com/office/drawing/2014/main" id="{C5C40A40-23DA-4416-A7B0-FCB3D9889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6" y="4099666"/>
            <a:ext cx="257731" cy="257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Graphic 53" descr="Lungs with solid fill">
            <a:extLst>
              <a:ext uri="{FF2B5EF4-FFF2-40B4-BE49-F238E27FC236}">
                <a16:creationId xmlns:a16="http://schemas.microsoft.com/office/drawing/2014/main" id="{3E7C8426-2E60-4A59-BB1C-2B015CF928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44004" y="2699736"/>
            <a:ext cx="720000" cy="720000"/>
          </a:xfrm>
          <a:prstGeom prst="rect">
            <a:avLst/>
          </a:prstGeom>
        </p:spPr>
      </p:pic>
      <p:sp>
        <p:nvSpPr>
          <p:cNvPr id="56" name="Explosion: 8 Points 55">
            <a:extLst>
              <a:ext uri="{FF2B5EF4-FFF2-40B4-BE49-F238E27FC236}">
                <a16:creationId xmlns:a16="http://schemas.microsoft.com/office/drawing/2014/main" id="{29975D95-EB89-412B-8848-51443F5DB3EB}"/>
              </a:ext>
            </a:extLst>
          </p:cNvPr>
          <p:cNvSpPr/>
          <p:nvPr/>
        </p:nvSpPr>
        <p:spPr>
          <a:xfrm>
            <a:off x="3689891" y="2902491"/>
            <a:ext cx="141868" cy="163544"/>
          </a:xfrm>
          <a:prstGeom prst="irregularSeal1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7" name="Graphic 56" descr="Heart organ with solid fill">
            <a:extLst>
              <a:ext uri="{FF2B5EF4-FFF2-40B4-BE49-F238E27FC236}">
                <a16:creationId xmlns:a16="http://schemas.microsoft.com/office/drawing/2014/main" id="{407B8C43-899E-493C-960D-0BA31E8ED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23500" y="5002765"/>
            <a:ext cx="698500" cy="698500"/>
          </a:xfrm>
          <a:prstGeom prst="rect">
            <a:avLst/>
          </a:prstGeom>
        </p:spPr>
      </p:pic>
      <p:pic>
        <p:nvPicPr>
          <p:cNvPr id="59" name="Graphic 58" descr="Thermometer with solid fill">
            <a:extLst>
              <a:ext uri="{FF2B5EF4-FFF2-40B4-BE49-F238E27FC236}">
                <a16:creationId xmlns:a16="http://schemas.microsoft.com/office/drawing/2014/main" id="{CFA8AFD1-FA51-4B46-8BD9-F3F83C7089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15191" y="5272949"/>
            <a:ext cx="315117" cy="315117"/>
          </a:xfrm>
          <a:prstGeom prst="rect">
            <a:avLst/>
          </a:prstGeom>
        </p:spPr>
      </p:pic>
      <p:pic>
        <p:nvPicPr>
          <p:cNvPr id="60" name="Graphic 59" descr="Heart organ with solid fill">
            <a:extLst>
              <a:ext uri="{FF2B5EF4-FFF2-40B4-BE49-F238E27FC236}">
                <a16:creationId xmlns:a16="http://schemas.microsoft.com/office/drawing/2014/main" id="{52610A48-4F98-486E-A340-3CC6A94A8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0577" y="5002765"/>
            <a:ext cx="698500" cy="698500"/>
          </a:xfrm>
          <a:prstGeom prst="rect">
            <a:avLst/>
          </a:prstGeom>
        </p:spPr>
      </p:pic>
      <p:pic>
        <p:nvPicPr>
          <p:cNvPr id="62" name="Graphic 61" descr="Bio-hazard with solid fill">
            <a:extLst>
              <a:ext uri="{FF2B5EF4-FFF2-40B4-BE49-F238E27FC236}">
                <a16:creationId xmlns:a16="http://schemas.microsoft.com/office/drawing/2014/main" id="{3B5766F5-FFBD-4D78-951A-7F6996F64E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59513" y="5287167"/>
            <a:ext cx="286682" cy="286682"/>
          </a:xfrm>
          <a:prstGeom prst="rect">
            <a:avLst/>
          </a:prstGeom>
        </p:spPr>
      </p:pic>
      <p:pic>
        <p:nvPicPr>
          <p:cNvPr id="63" name="Graphic 62" descr="Lungs with solid fill">
            <a:extLst>
              <a:ext uri="{FF2B5EF4-FFF2-40B4-BE49-F238E27FC236}">
                <a16:creationId xmlns:a16="http://schemas.microsoft.com/office/drawing/2014/main" id="{41C73BD2-B2EB-4E84-A0F4-BDCC6EFF85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01327" y="6868833"/>
            <a:ext cx="720000" cy="720000"/>
          </a:xfrm>
          <a:prstGeom prst="rect">
            <a:avLst/>
          </a:prstGeom>
        </p:spPr>
      </p:pic>
      <p:pic>
        <p:nvPicPr>
          <p:cNvPr id="2" name="Graphic 1" descr="Heart organ with solid fill">
            <a:extLst>
              <a:ext uri="{FF2B5EF4-FFF2-40B4-BE49-F238E27FC236}">
                <a16:creationId xmlns:a16="http://schemas.microsoft.com/office/drawing/2014/main" id="{8D030948-68F2-8F44-F3AF-F68B9EE2B6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06799" y="1519581"/>
            <a:ext cx="698500" cy="6985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3DB4B4D-8683-6851-0931-4691D508C4AF}"/>
              </a:ext>
            </a:extLst>
          </p:cNvPr>
          <p:cNvSpPr/>
          <p:nvPr/>
        </p:nvSpPr>
        <p:spPr>
          <a:xfrm>
            <a:off x="4073528" y="3786593"/>
            <a:ext cx="1765300" cy="698500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>
                <a:solidFill>
                  <a:schemeClr val="tx1"/>
                </a:solidFill>
              </a:rPr>
              <a:t>Refractory CA </a:t>
            </a:r>
          </a:p>
          <a:p>
            <a:pPr algn="ctr"/>
            <a:r>
              <a:rPr lang="en-AU" dirty="0">
                <a:solidFill>
                  <a:schemeClr val="tx1"/>
                </a:solidFill>
              </a:rPr>
              <a:t>(3,243)</a:t>
            </a:r>
          </a:p>
        </p:txBody>
      </p:sp>
      <p:pic>
        <p:nvPicPr>
          <p:cNvPr id="5" name="Graphic 4" descr="Heart organ with solid fill">
            <a:extLst>
              <a:ext uri="{FF2B5EF4-FFF2-40B4-BE49-F238E27FC236}">
                <a16:creationId xmlns:a16="http://schemas.microsoft.com/office/drawing/2014/main" id="{DCFC47D1-5A01-F52B-BDCF-EEC4295E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1575" y="3786527"/>
            <a:ext cx="698500" cy="698500"/>
          </a:xfrm>
          <a:prstGeom prst="rect">
            <a:avLst/>
          </a:prstGeom>
        </p:spPr>
      </p:pic>
      <p:pic>
        <p:nvPicPr>
          <p:cNvPr id="7" name="Graphic 6" descr="Lightning bolt with solid fill">
            <a:extLst>
              <a:ext uri="{FF2B5EF4-FFF2-40B4-BE49-F238E27FC236}">
                <a16:creationId xmlns:a16="http://schemas.microsoft.com/office/drawing/2014/main" id="{3B57ACEE-DF97-C82B-E597-542A137EE4A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2062874">
            <a:off x="3645669" y="3948599"/>
            <a:ext cx="401052" cy="40105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E4AB107-A825-BCEE-416F-290DDEDC1F8F}"/>
              </a:ext>
            </a:extLst>
          </p:cNvPr>
          <p:cNvSpPr/>
          <p:nvPr/>
        </p:nvSpPr>
        <p:spPr>
          <a:xfrm>
            <a:off x="2213378" y="677386"/>
            <a:ext cx="240262" cy="23701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0044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79D0ED-D857-3740-6E57-A302E87465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14" y="0"/>
            <a:ext cx="6488371" cy="4831631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91D639-9C63-B853-1EBB-B6ADA8F188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094827"/>
              </p:ext>
            </p:extLst>
          </p:nvPr>
        </p:nvGraphicFramePr>
        <p:xfrm>
          <a:off x="899887" y="4831631"/>
          <a:ext cx="5660570" cy="5638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5660570">
                  <a:extLst>
                    <a:ext uri="{9D8B030D-6E8A-4147-A177-3AD203B41FA5}">
                      <a16:colId xmlns:a16="http://schemas.microsoft.com/office/drawing/2014/main" val="151600998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Distribution of predictions for training data</a:t>
                      </a:r>
                      <a:endParaRPr lang="en-A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1865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AU" sz="1800" b="1" u="none" strike="noStrike" dirty="0">
                          <a:effectLst/>
                        </a:rPr>
                        <a:t>N = 18,167</a:t>
                      </a:r>
                      <a:endParaRPr lang="en-A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148425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F717D513-C482-C900-7898-A0F4A450C9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11" y="5688491"/>
            <a:ext cx="6357574" cy="4831631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139979D-C6F2-D144-37A5-B2C46130E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228433"/>
              </p:ext>
            </p:extLst>
          </p:nvPr>
        </p:nvGraphicFramePr>
        <p:xfrm>
          <a:off x="899887" y="10520122"/>
          <a:ext cx="5642502" cy="563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42502">
                  <a:extLst>
                    <a:ext uri="{9D8B030D-6E8A-4147-A177-3AD203B41FA5}">
                      <a16:colId xmlns:a16="http://schemas.microsoft.com/office/drawing/2014/main" val="12535506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Distribution of predictions for testing data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24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AU" sz="1800" b="1" u="none" strike="noStrike" dirty="0">
                          <a:effectLst/>
                        </a:rPr>
                        <a:t>N = 5,221</a:t>
                      </a:r>
                      <a:endParaRPr lang="en-A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187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394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434</Words>
  <Application>Microsoft Office PowerPoint</Application>
  <PresentationFormat>Widescreen</PresentationFormat>
  <Paragraphs>49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Stephens</dc:creator>
  <cp:lastModifiedBy>Andrew Stephens</cp:lastModifiedBy>
  <cp:revision>16</cp:revision>
  <dcterms:created xsi:type="dcterms:W3CDTF">2022-10-03T05:43:28Z</dcterms:created>
  <dcterms:modified xsi:type="dcterms:W3CDTF">2023-01-31T05:23:16Z</dcterms:modified>
</cp:coreProperties>
</file>