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7" r:id="rId2"/>
    <p:sldId id="27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92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f1c1584de493a301/&#12487;&#12473;&#12463;&#12488;&#12483;&#12503;/SRHdata/KYOTO/PHQ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PHQ-2</a:t>
            </a:r>
            <a:r>
              <a:rPr lang="en-US" altLang="ja-JP" baseline="0"/>
              <a:t> scores stratified by </a:t>
            </a:r>
          </a:p>
          <a:p>
            <a:pPr>
              <a:defRPr lang="ja-JP"/>
            </a:pPr>
            <a:r>
              <a:rPr lang="en-US" altLang="ja-JP" baseline="0"/>
              <a:t>5 SRH categories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PHQ2_SRH!$B$51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PHQ2_SRH!$B$52:$B$56</c:f>
              <c:numCache>
                <c:formatCode>General</c:formatCode>
                <c:ptCount val="5"/>
                <c:pt idx="0">
                  <c:v>1</c:v>
                </c:pt>
                <c:pt idx="1">
                  <c:v>18</c:v>
                </c:pt>
                <c:pt idx="2">
                  <c:v>146</c:v>
                </c:pt>
                <c:pt idx="3">
                  <c:v>931</c:v>
                </c:pt>
                <c:pt idx="4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A-4F19-BF1B-BF17F8EAF91D}"/>
            </c:ext>
          </c:extLst>
        </c:ser>
        <c:ser>
          <c:idx val="1"/>
          <c:order val="1"/>
          <c:tx>
            <c:strRef>
              <c:f>PHQ2_SRH!$C$51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PHQ2_SRH!$C$52:$C$56</c:f>
              <c:numCache>
                <c:formatCode>General</c:formatCode>
                <c:ptCount val="5"/>
                <c:pt idx="0">
                  <c:v>1</c:v>
                </c:pt>
                <c:pt idx="1">
                  <c:v>21</c:v>
                </c:pt>
                <c:pt idx="2">
                  <c:v>198</c:v>
                </c:pt>
                <c:pt idx="3">
                  <c:v>861</c:v>
                </c:pt>
                <c:pt idx="4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A-4F19-BF1B-BF17F8EAF91D}"/>
            </c:ext>
          </c:extLst>
        </c:ser>
        <c:ser>
          <c:idx val="2"/>
          <c:order val="2"/>
          <c:tx>
            <c:strRef>
              <c:f>PHQ2_SRH!$D$51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PHQ2_SRH!$D$52:$D$56</c:f>
              <c:numCache>
                <c:formatCode>General</c:formatCode>
                <c:ptCount val="5"/>
                <c:pt idx="0">
                  <c:v>2</c:v>
                </c:pt>
                <c:pt idx="1">
                  <c:v>32</c:v>
                </c:pt>
                <c:pt idx="2">
                  <c:v>223</c:v>
                </c:pt>
                <c:pt idx="3">
                  <c:v>754</c:v>
                </c:pt>
                <c:pt idx="4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A-4F19-BF1B-BF17F8EAF91D}"/>
            </c:ext>
          </c:extLst>
        </c:ser>
        <c:ser>
          <c:idx val="3"/>
          <c:order val="3"/>
          <c:tx>
            <c:strRef>
              <c:f>PHQ2_SRH!$E$51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PHQ2_SRH!$E$52:$E$56</c:f>
              <c:numCache>
                <c:formatCode>General</c:formatCode>
                <c:ptCount val="5"/>
                <c:pt idx="0">
                  <c:v>3</c:v>
                </c:pt>
                <c:pt idx="1">
                  <c:v>22</c:v>
                </c:pt>
                <c:pt idx="2">
                  <c:v>122</c:v>
                </c:pt>
                <c:pt idx="3">
                  <c:v>285</c:v>
                </c:pt>
                <c:pt idx="4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FA-4F19-BF1B-BF17F8EAF91D}"/>
            </c:ext>
          </c:extLst>
        </c:ser>
        <c:ser>
          <c:idx val="4"/>
          <c:order val="4"/>
          <c:tx>
            <c:strRef>
              <c:f>PHQ2_SRH!$F$51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dk1">
                <a:tint val="3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7C-4FF2-BC98-212D6589E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PHQ2_SRH!$F$52:$F$56</c:f>
              <c:numCache>
                <c:formatCode>General</c:formatCode>
                <c:ptCount val="5"/>
                <c:pt idx="0">
                  <c:v>3</c:v>
                </c:pt>
                <c:pt idx="1">
                  <c:v>11</c:v>
                </c:pt>
                <c:pt idx="2">
                  <c:v>110</c:v>
                </c:pt>
                <c:pt idx="3">
                  <c:v>192</c:v>
                </c:pt>
                <c:pt idx="4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FA-4F19-BF1B-BF17F8EAF91D}"/>
            </c:ext>
          </c:extLst>
        </c:ser>
        <c:ser>
          <c:idx val="5"/>
          <c:order val="5"/>
          <c:tx>
            <c:strRef>
              <c:f>PHQ2_SRH!$G$51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dk1">
                <a:tint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7C-4FF2-BC98-212D6589E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PHQ2_SRH!$G$52:$G$56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55</c:v>
                </c:pt>
                <c:pt idx="3">
                  <c:v>84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FA-4F19-BF1B-BF17F8EAF91D}"/>
            </c:ext>
          </c:extLst>
        </c:ser>
        <c:ser>
          <c:idx val="6"/>
          <c:order val="6"/>
          <c:tx>
            <c:strRef>
              <c:f>PHQ2_SRH!$H$51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dk1">
                <a:tint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7C-4FF2-BC98-212D6589E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PHQ2_SRH!$H$52:$H$56</c:f>
              <c:numCache>
                <c:formatCode>General</c:formatCode>
                <c:ptCount val="5"/>
                <c:pt idx="0">
                  <c:v>4</c:v>
                </c:pt>
                <c:pt idx="1">
                  <c:v>29</c:v>
                </c:pt>
                <c:pt idx="2">
                  <c:v>75</c:v>
                </c:pt>
                <c:pt idx="3">
                  <c:v>133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FA-4F19-BF1B-BF17F8EAF9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78423936"/>
        <c:axId val="78425472"/>
      </c:barChart>
      <c:catAx>
        <c:axId val="78423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8425472"/>
        <c:crosses val="autoZero"/>
        <c:auto val="1"/>
        <c:lblAlgn val="ctr"/>
        <c:lblOffset val="100"/>
        <c:noMultiLvlLbl val="0"/>
      </c:catAx>
      <c:valAx>
        <c:axId val="784254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842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PHQ-2 scores stratified by </a:t>
            </a:r>
          </a:p>
          <a:p>
            <a:pPr>
              <a:defRPr lang="ja-JP"/>
            </a:pPr>
            <a:r>
              <a:rPr lang="en-US" altLang="ja-JP"/>
              <a:t>5 SRH categories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PHQ2_SRH!$B$16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PHQ2_SRH!$B$17:$B$21</c:f>
              <c:numCache>
                <c:formatCode>General</c:formatCode>
                <c:ptCount val="5"/>
                <c:pt idx="0">
                  <c:v>13</c:v>
                </c:pt>
                <c:pt idx="1">
                  <c:v>227</c:v>
                </c:pt>
                <c:pt idx="2">
                  <c:v>2903</c:v>
                </c:pt>
                <c:pt idx="3">
                  <c:v>4998</c:v>
                </c:pt>
                <c:pt idx="4">
                  <c:v>4114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90-4A9F-84C4-FF7055D704C8}"/>
            </c:ext>
          </c:extLst>
        </c:ser>
        <c:ser>
          <c:idx val="1"/>
          <c:order val="1"/>
          <c:tx>
            <c:strRef>
              <c:f>PHQ2_SRH!$C$16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PHQ2_SRH!$C$17:$C$21</c:f>
              <c:numCache>
                <c:formatCode>General</c:formatCode>
                <c:ptCount val="5"/>
                <c:pt idx="0">
                  <c:v>7</c:v>
                </c:pt>
                <c:pt idx="1">
                  <c:v>111</c:v>
                </c:pt>
                <c:pt idx="2">
                  <c:v>704</c:v>
                </c:pt>
                <c:pt idx="3">
                  <c:v>771</c:v>
                </c:pt>
                <c:pt idx="4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90-4A9F-84C4-FF7055D704C8}"/>
            </c:ext>
          </c:extLst>
        </c:ser>
        <c:ser>
          <c:idx val="2"/>
          <c:order val="2"/>
          <c:tx>
            <c:strRef>
              <c:f>PHQ2_SRH!$D$16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PHQ2_SRH!$D$17:$D$21</c:f>
              <c:numCache>
                <c:formatCode>General</c:formatCode>
                <c:ptCount val="5"/>
                <c:pt idx="0">
                  <c:v>5</c:v>
                </c:pt>
                <c:pt idx="1">
                  <c:v>219</c:v>
                </c:pt>
                <c:pt idx="2">
                  <c:v>1187</c:v>
                </c:pt>
                <c:pt idx="3">
                  <c:v>881</c:v>
                </c:pt>
                <c:pt idx="4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90-4A9F-84C4-FF7055D704C8}"/>
            </c:ext>
          </c:extLst>
        </c:ser>
        <c:ser>
          <c:idx val="3"/>
          <c:order val="3"/>
          <c:tx>
            <c:strRef>
              <c:f>PHQ2_SRH!$E$16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dk1">
                <a:tint val="985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5C-42F5-A3D5-99EF8C10DD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5C-42F5-A3D5-99EF8C10DD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PHQ2_SRH!$E$17:$E$21</c:f>
              <c:numCache>
                <c:formatCode>General</c:formatCode>
                <c:ptCount val="5"/>
                <c:pt idx="0">
                  <c:v>3</c:v>
                </c:pt>
                <c:pt idx="1">
                  <c:v>55</c:v>
                </c:pt>
                <c:pt idx="2">
                  <c:v>115</c:v>
                </c:pt>
                <c:pt idx="3">
                  <c:v>48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90-4A9F-84C4-FF7055D704C8}"/>
            </c:ext>
          </c:extLst>
        </c:ser>
        <c:ser>
          <c:idx val="4"/>
          <c:order val="4"/>
          <c:tx>
            <c:strRef>
              <c:f>PHQ2_SRH!$F$16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dk1">
                <a:tint val="3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A5C-42F5-A3D5-99EF8C10DD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5C-42F5-A3D5-99EF8C10DD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PHQ2_SRH!$F$17:$F$21</c:f>
              <c:numCache>
                <c:formatCode>General</c:formatCode>
                <c:ptCount val="5"/>
                <c:pt idx="0">
                  <c:v>8</c:v>
                </c:pt>
                <c:pt idx="1">
                  <c:v>53</c:v>
                </c:pt>
                <c:pt idx="2">
                  <c:v>99</c:v>
                </c:pt>
                <c:pt idx="3">
                  <c:v>39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90-4A9F-84C4-FF7055D704C8}"/>
            </c:ext>
          </c:extLst>
        </c:ser>
        <c:ser>
          <c:idx val="5"/>
          <c:order val="5"/>
          <c:tx>
            <c:strRef>
              <c:f>PHQ2_SRH!$G$16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dk1">
                <a:tint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 (2.4)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A5C-42F5-A3D5-99EF8C10DD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5C-42F5-A3D5-99EF8C10DD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5C-42F5-A3D5-99EF8C10DD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PHQ2_SRH!$G$17:$G$21</c:f>
              <c:numCache>
                <c:formatCode>General</c:formatCode>
                <c:ptCount val="5"/>
                <c:pt idx="0">
                  <c:v>5</c:v>
                </c:pt>
                <c:pt idx="1">
                  <c:v>17</c:v>
                </c:pt>
                <c:pt idx="2">
                  <c:v>20</c:v>
                </c:pt>
                <c:pt idx="3">
                  <c:v>17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C90-4A9F-84C4-FF7055D704C8}"/>
            </c:ext>
          </c:extLst>
        </c:ser>
        <c:ser>
          <c:idx val="6"/>
          <c:order val="6"/>
          <c:tx>
            <c:strRef>
              <c:f>PHQ2_SRH!$H$16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PHQ2_SRH!$H$17:$H$21</c:f>
              <c:numCache>
                <c:formatCode>General</c:formatCode>
                <c:ptCount val="5"/>
                <c:pt idx="0">
                  <c:v>11</c:v>
                </c:pt>
                <c:pt idx="1">
                  <c:v>36</c:v>
                </c:pt>
                <c:pt idx="2">
                  <c:v>31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90-4A9F-84C4-FF7055D704C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78284288"/>
        <c:axId val="78285824"/>
      </c:barChart>
      <c:catAx>
        <c:axId val="78284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8285824"/>
        <c:crosses val="autoZero"/>
        <c:auto val="1"/>
        <c:lblAlgn val="ctr"/>
        <c:lblOffset val="100"/>
        <c:noMultiLvlLbl val="0"/>
      </c:catAx>
      <c:valAx>
        <c:axId val="782858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828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926D-5E78-405F-89F3-1A42A80FB1D9}" type="datetimeFigureOut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2831D-3E16-48FB-94EB-FC73174235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524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569CD-3ECC-48AA-A376-6D0EDFAD2B3B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47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4F3B7-4B5E-44F6-BDE4-DB1D52E0794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52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9496-4B10-4F66-A6AC-437935E2069F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57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A1C7-886E-4755-BFD7-9EBA8C88325B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32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9F5D-A266-423E-92FD-F182C5263B53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601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96A0-5224-4AB3-99B0-E7399A698ECA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514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4BED9-4F6F-4809-9F35-3B8369F4250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96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208F-1D92-4961-B75B-CAD62B6B5F0F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47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27BE-1E63-438C-ABF8-BD302837A82E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488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F5810-CB3D-4A7F-81CC-F96C51BA613C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322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9D0B-967D-42E0-9C78-889D4E674E7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1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0FDF3-F183-4E2C-8B40-75A2C9EDE12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90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C41EB9A-9F6C-4861-85AA-370ABB757813}"/>
              </a:ext>
            </a:extLst>
          </p:cNvPr>
          <p:cNvGrpSpPr/>
          <p:nvPr/>
        </p:nvGrpSpPr>
        <p:grpSpPr>
          <a:xfrm>
            <a:off x="544976" y="185517"/>
            <a:ext cx="8221658" cy="5571067"/>
            <a:chOff x="478761" y="692458"/>
            <a:chExt cx="8221658" cy="5571067"/>
          </a:xfrm>
        </p:grpSpPr>
        <p:graphicFrame>
          <p:nvGraphicFramePr>
            <p:cNvPr id="3" name="グラフ 2">
              <a:extLst>
                <a:ext uri="{FF2B5EF4-FFF2-40B4-BE49-F238E27FC236}">
                  <a16:creationId xmlns:a16="http://schemas.microsoft.com/office/drawing/2014/main" id="{BF6CCCF9-4C52-4D0E-B7F3-3A44646833E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03800823"/>
                </p:ext>
              </p:extLst>
            </p:nvPr>
          </p:nvGraphicFramePr>
          <p:xfrm>
            <a:off x="478761" y="692458"/>
            <a:ext cx="8178799" cy="55710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3F1A7908-D74E-4A72-895A-291E63AD3621}"/>
                </a:ext>
              </a:extLst>
            </p:cNvPr>
            <p:cNvSpPr/>
            <p:nvPr/>
          </p:nvSpPr>
          <p:spPr>
            <a:xfrm>
              <a:off x="1027070" y="5737179"/>
              <a:ext cx="781050" cy="2361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1(6.7)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7776BE5E-8E0A-44A1-B6F4-43C6B29C6819}"/>
                </a:ext>
              </a:extLst>
            </p:cNvPr>
            <p:cNvSpPr/>
            <p:nvPr/>
          </p:nvSpPr>
          <p:spPr>
            <a:xfrm>
              <a:off x="1009122" y="5450392"/>
              <a:ext cx="781050" cy="23610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1(6.7)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DD0BE81-1BC1-4360-A47C-065074634C60}"/>
                </a:ext>
              </a:extLst>
            </p:cNvPr>
            <p:cNvSpPr/>
            <p:nvPr/>
          </p:nvSpPr>
          <p:spPr>
            <a:xfrm>
              <a:off x="1006644" y="4991308"/>
              <a:ext cx="781050" cy="3222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2(13.3)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1299588-5D5B-4344-9A36-67C9E443C81A}"/>
                </a:ext>
              </a:extLst>
            </p:cNvPr>
            <p:cNvSpPr/>
            <p:nvPr/>
          </p:nvSpPr>
          <p:spPr>
            <a:xfrm>
              <a:off x="981139" y="4314752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3(5.8)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AE7B90FE-F0AF-4190-A0EE-AAA22A421AC2}"/>
                </a:ext>
              </a:extLst>
            </p:cNvPr>
            <p:cNvSpPr/>
            <p:nvPr/>
          </p:nvSpPr>
          <p:spPr>
            <a:xfrm>
              <a:off x="1009122" y="3367985"/>
              <a:ext cx="781050" cy="419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3(20.0)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D270A5A-AE1B-4809-91F6-AACF37710958}"/>
                </a:ext>
              </a:extLst>
            </p:cNvPr>
            <p:cNvSpPr/>
            <p:nvPr/>
          </p:nvSpPr>
          <p:spPr>
            <a:xfrm>
              <a:off x="1001239" y="2904937"/>
              <a:ext cx="781050" cy="19862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1(6.7)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5BF7FA7-8BE9-4D99-9F96-48150290363E}"/>
                </a:ext>
              </a:extLst>
            </p:cNvPr>
            <p:cNvSpPr/>
            <p:nvPr/>
          </p:nvSpPr>
          <p:spPr>
            <a:xfrm>
              <a:off x="1016169" y="2130686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4(26.7)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6832F23-2653-4672-A403-A6F9A078ED97}"/>
                </a:ext>
              </a:extLst>
            </p:cNvPr>
            <p:cNvSpPr/>
            <p:nvPr/>
          </p:nvSpPr>
          <p:spPr>
            <a:xfrm>
              <a:off x="2578926" y="5506450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18(12.8)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4D66B55-AB1C-49A6-9835-70029E565EC2}"/>
                </a:ext>
              </a:extLst>
            </p:cNvPr>
            <p:cNvSpPr/>
            <p:nvPr/>
          </p:nvSpPr>
          <p:spPr>
            <a:xfrm>
              <a:off x="2590145" y="4932888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21(14.9)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99CB19E9-6E24-4548-874F-830446E86163}"/>
                </a:ext>
              </a:extLst>
            </p:cNvPr>
            <p:cNvSpPr/>
            <p:nvPr/>
          </p:nvSpPr>
          <p:spPr>
            <a:xfrm>
              <a:off x="2578926" y="4179387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32(22.7)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E3186E70-1B0C-402F-BBB8-9982B3E1F914}"/>
                </a:ext>
              </a:extLst>
            </p:cNvPr>
            <p:cNvSpPr/>
            <p:nvPr/>
          </p:nvSpPr>
          <p:spPr>
            <a:xfrm>
              <a:off x="2599670" y="3419953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22(15.6)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EA4205C-30F3-4DAA-9EF2-A3B0B4E4A51B}"/>
                </a:ext>
              </a:extLst>
            </p:cNvPr>
            <p:cNvSpPr/>
            <p:nvPr/>
          </p:nvSpPr>
          <p:spPr>
            <a:xfrm>
              <a:off x="2599670" y="2920703"/>
              <a:ext cx="781050" cy="1732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11(7.8)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51EED0F1-83A0-44A9-96A5-C0F0F4158DC1}"/>
                </a:ext>
              </a:extLst>
            </p:cNvPr>
            <p:cNvSpPr/>
            <p:nvPr/>
          </p:nvSpPr>
          <p:spPr>
            <a:xfrm>
              <a:off x="2601019" y="2653734"/>
              <a:ext cx="781050" cy="17322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8(5.7)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710A7EB-819F-477D-8A4F-63E57D754585}"/>
                </a:ext>
              </a:extLst>
            </p:cNvPr>
            <p:cNvSpPr/>
            <p:nvPr/>
          </p:nvSpPr>
          <p:spPr>
            <a:xfrm>
              <a:off x="2585561" y="1978466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29(20.6)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BB0D30B-E86A-4B21-B318-104119877C34}"/>
                </a:ext>
              </a:extLst>
            </p:cNvPr>
            <p:cNvSpPr/>
            <p:nvPr/>
          </p:nvSpPr>
          <p:spPr>
            <a:xfrm>
              <a:off x="4181474" y="5439923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146(15.7)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B7E068A6-8765-4995-8D1D-F3FEF05C2198}"/>
                </a:ext>
              </a:extLst>
            </p:cNvPr>
            <p:cNvSpPr/>
            <p:nvPr/>
          </p:nvSpPr>
          <p:spPr>
            <a:xfrm>
              <a:off x="4181474" y="4636452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198(21.3)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49D9F6A-4469-4562-B758-DB6BCDA5A7A5}"/>
                </a:ext>
              </a:extLst>
            </p:cNvPr>
            <p:cNvSpPr/>
            <p:nvPr/>
          </p:nvSpPr>
          <p:spPr>
            <a:xfrm>
              <a:off x="4181474" y="3758421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223(24.0)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694918A2-AB66-4BE3-B452-0A14628E024A}"/>
                </a:ext>
              </a:extLst>
            </p:cNvPr>
            <p:cNvSpPr/>
            <p:nvPr/>
          </p:nvSpPr>
          <p:spPr>
            <a:xfrm>
              <a:off x="4181474" y="3017853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122(13.1)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12EAD4AF-E029-40B9-B7DD-F990E223D468}"/>
                </a:ext>
              </a:extLst>
            </p:cNvPr>
            <p:cNvSpPr/>
            <p:nvPr/>
          </p:nvSpPr>
          <p:spPr>
            <a:xfrm>
              <a:off x="4177636" y="2369836"/>
              <a:ext cx="781050" cy="419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110(11.8)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3C7AADAF-9D49-4BAF-89E3-8237B775AA14}"/>
                </a:ext>
              </a:extLst>
            </p:cNvPr>
            <p:cNvSpPr/>
            <p:nvPr/>
          </p:nvSpPr>
          <p:spPr>
            <a:xfrm>
              <a:off x="4168108" y="2102110"/>
              <a:ext cx="781050" cy="18957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55(5.9)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0BB4DD05-6AAE-41CE-AE52-4FA4657F9AE0}"/>
                </a:ext>
              </a:extLst>
            </p:cNvPr>
            <p:cNvSpPr/>
            <p:nvPr/>
          </p:nvSpPr>
          <p:spPr>
            <a:xfrm>
              <a:off x="4177636" y="1774249"/>
              <a:ext cx="781050" cy="2388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75(8.1)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7F10B8F7-34D7-4F01-AEA9-CCEA4AD42E3B}"/>
                </a:ext>
              </a:extLst>
            </p:cNvPr>
            <p:cNvSpPr/>
            <p:nvPr/>
          </p:nvSpPr>
          <p:spPr>
            <a:xfrm>
              <a:off x="5744231" y="5120286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931(28.7)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57E960F2-5315-4B64-9416-3A0F6323F73D}"/>
                </a:ext>
              </a:extLst>
            </p:cNvPr>
            <p:cNvSpPr/>
            <p:nvPr/>
          </p:nvSpPr>
          <p:spPr>
            <a:xfrm>
              <a:off x="5774501" y="3992809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861(26.6)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01430EFD-BFE6-4210-8416-2C692D988425}"/>
                </a:ext>
              </a:extLst>
            </p:cNvPr>
            <p:cNvSpPr/>
            <p:nvPr/>
          </p:nvSpPr>
          <p:spPr>
            <a:xfrm>
              <a:off x="5744231" y="2963303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754(23.3)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0FB75DA3-8FBF-426A-97B9-44955B5CF449}"/>
                </a:ext>
              </a:extLst>
            </p:cNvPr>
            <p:cNvSpPr/>
            <p:nvPr/>
          </p:nvSpPr>
          <p:spPr>
            <a:xfrm>
              <a:off x="5744231" y="2367846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285(8.8)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BE5CBA8B-6688-48D9-98F3-F3F14C97B472}"/>
                </a:ext>
              </a:extLst>
            </p:cNvPr>
            <p:cNvSpPr/>
            <p:nvPr/>
          </p:nvSpPr>
          <p:spPr>
            <a:xfrm>
              <a:off x="5764644" y="2065798"/>
              <a:ext cx="781050" cy="1518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192(5.9)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519570B0-E1BA-4A1B-834F-9256F68125D6}"/>
                </a:ext>
              </a:extLst>
            </p:cNvPr>
            <p:cNvSpPr/>
            <p:nvPr/>
          </p:nvSpPr>
          <p:spPr>
            <a:xfrm>
              <a:off x="5707120" y="1893657"/>
              <a:ext cx="874800" cy="11573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100" dirty="0"/>
                <a:t>84(2.6</a:t>
              </a:r>
              <a:r>
                <a:rPr lang="en-US" altLang="ja-JP" sz="1200" dirty="0"/>
                <a:t>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AB37283-2C6F-47F3-8DDC-BC4050F347F1}"/>
                </a:ext>
              </a:extLst>
            </p:cNvPr>
            <p:cNvSpPr/>
            <p:nvPr/>
          </p:nvSpPr>
          <p:spPr>
            <a:xfrm>
              <a:off x="5774501" y="1747054"/>
              <a:ext cx="750124" cy="1370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100" dirty="0"/>
                <a:t>133(4.1)</a:t>
              </a:r>
              <a:r>
                <a:rPr lang="ja-JP" altLang="en-US" sz="1100" dirty="0"/>
                <a:t> </a:t>
              </a:r>
              <a:endParaRPr kumimoji="1" lang="ja-JP" altLang="en-US" sz="1100" dirty="0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392DD7D-B58F-440B-9E8A-1BE1199AC30F}"/>
                </a:ext>
              </a:extLst>
            </p:cNvPr>
            <p:cNvSpPr/>
            <p:nvPr/>
          </p:nvSpPr>
          <p:spPr>
            <a:xfrm>
              <a:off x="7368179" y="4831393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568(42.7)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7276A989-3170-4C29-B3E2-CA6B9AEC0CF7}"/>
                </a:ext>
              </a:extLst>
            </p:cNvPr>
            <p:cNvSpPr/>
            <p:nvPr/>
          </p:nvSpPr>
          <p:spPr>
            <a:xfrm>
              <a:off x="7340251" y="3320280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362(27.2)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DEEC511E-FBB0-4C1B-9C9D-FA0A6BA33C02}"/>
                </a:ext>
              </a:extLst>
            </p:cNvPr>
            <p:cNvSpPr/>
            <p:nvPr/>
          </p:nvSpPr>
          <p:spPr>
            <a:xfrm>
              <a:off x="7347561" y="2473682"/>
              <a:ext cx="781050" cy="31231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237(17.8)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A2B3B08F-5D4E-4B4A-A5C7-6DCCEE7717A2}"/>
                </a:ext>
              </a:extLst>
            </p:cNvPr>
            <p:cNvSpPr/>
            <p:nvPr/>
          </p:nvSpPr>
          <p:spPr>
            <a:xfrm>
              <a:off x="7347561" y="2071852"/>
              <a:ext cx="781080" cy="1429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/>
                <a:t>71(5.3)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B3D2E0FF-DACD-4A29-AA95-A92141363F2E}"/>
                </a:ext>
              </a:extLst>
            </p:cNvPr>
            <p:cNvSpPr/>
            <p:nvPr/>
          </p:nvSpPr>
          <p:spPr>
            <a:xfrm>
              <a:off x="7314452" y="1893479"/>
              <a:ext cx="781080" cy="1322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47(3.5)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B66990EF-D2E5-4941-A852-DEFF48D6AF42}"/>
                </a:ext>
              </a:extLst>
            </p:cNvPr>
            <p:cNvSpPr/>
            <p:nvPr/>
          </p:nvSpPr>
          <p:spPr>
            <a:xfrm rot="10800000" flipV="1">
              <a:off x="7919339" y="1681959"/>
              <a:ext cx="781080" cy="13227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/>
                <a:t>20(1.5)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2B4F9635-62A8-44BA-B79E-6849F7B83DAE}"/>
                </a:ext>
              </a:extLst>
            </p:cNvPr>
            <p:cNvSpPr/>
            <p:nvPr/>
          </p:nvSpPr>
          <p:spPr>
            <a:xfrm>
              <a:off x="7919339" y="1549685"/>
              <a:ext cx="781080" cy="13227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/>
                <a:t>25(1.9)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9A4ADC8E-68AF-43DF-8DED-D7333781AE4D}"/>
              </a:ext>
            </a:extLst>
          </p:cNvPr>
          <p:cNvSpPr/>
          <p:nvPr/>
        </p:nvSpPr>
        <p:spPr>
          <a:xfrm>
            <a:off x="170093" y="5800295"/>
            <a:ext cx="8803814" cy="98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b="1" dirty="0">
                <a:solidFill>
                  <a:schemeClr val="tx1"/>
                </a:solidFill>
              </a:rPr>
              <a:t>Supplementary Figure 1-1</a:t>
            </a:r>
            <a:br>
              <a:rPr kumimoji="1" lang="en-US" altLang="ja-JP" sz="1600" b="1" dirty="0">
                <a:solidFill>
                  <a:schemeClr val="tx1"/>
                </a:solidFill>
              </a:rPr>
            </a:br>
            <a:r>
              <a:rPr kumimoji="1" lang="en-US" altLang="ja-JP" sz="1600" dirty="0">
                <a:solidFill>
                  <a:schemeClr val="tx1"/>
                </a:solidFill>
              </a:rPr>
              <a:t>Correlation between self-rated health and depressive symptoms, PHQ-2 score and numbers and percentages of students with elevated depressive symptoms in each of the five categories of self-rated health: </a:t>
            </a:r>
            <a:r>
              <a:rPr kumimoji="1" lang="en-US" altLang="ja-JP" sz="1600" dirty="0" err="1">
                <a:solidFill>
                  <a:schemeClr val="tx1"/>
                </a:solidFill>
              </a:rPr>
              <a:t>i</a:t>
            </a:r>
            <a:r>
              <a:rPr kumimoji="1" lang="en-US" altLang="ja-JP" sz="1600" dirty="0">
                <a:solidFill>
                  <a:schemeClr val="tx1"/>
                </a:solidFill>
              </a:rPr>
              <a:t>-Share cohort, Spearman correlation coefficient 0.261, P value &lt;0.001.</a:t>
            </a:r>
          </a:p>
        </p:txBody>
      </p:sp>
    </p:spTree>
    <p:extLst>
      <p:ext uri="{BB962C8B-B14F-4D97-AF65-F5344CB8AC3E}">
        <p14:creationId xmlns:p14="http://schemas.microsoft.com/office/powerpoint/2010/main" val="906758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3881C96-47F9-43AD-A537-29F504C9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C1EE1D11-6668-415B-B881-0995437122B8}"/>
              </a:ext>
            </a:extLst>
          </p:cNvPr>
          <p:cNvGrpSpPr/>
          <p:nvPr/>
        </p:nvGrpSpPr>
        <p:grpSpPr>
          <a:xfrm>
            <a:off x="571479" y="542245"/>
            <a:ext cx="8001042" cy="5198301"/>
            <a:chOff x="939452" y="864296"/>
            <a:chExt cx="8001042" cy="5198301"/>
          </a:xfrm>
        </p:grpSpPr>
        <p:graphicFrame>
          <p:nvGraphicFramePr>
            <p:cNvPr id="3" name="グラフ 2">
              <a:extLst>
                <a:ext uri="{FF2B5EF4-FFF2-40B4-BE49-F238E27FC236}">
                  <a16:creationId xmlns:a16="http://schemas.microsoft.com/office/drawing/2014/main" id="{9D979D13-3B67-4FE7-A457-53268F64FAE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24881324"/>
                </p:ext>
              </p:extLst>
            </p:nvPr>
          </p:nvGraphicFramePr>
          <p:xfrm>
            <a:off x="939452" y="864296"/>
            <a:ext cx="7816241" cy="51983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495056C-A5AD-426D-A0DC-48A72F1C1C2D}"/>
                </a:ext>
              </a:extLst>
            </p:cNvPr>
            <p:cNvSpPr/>
            <p:nvPr/>
          </p:nvSpPr>
          <p:spPr>
            <a:xfrm>
              <a:off x="1439515" y="5091956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13(25.0)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1BAE973E-2BAF-4AA5-A10F-416E550A21D4}"/>
                </a:ext>
              </a:extLst>
            </p:cNvPr>
            <p:cNvSpPr/>
            <p:nvPr/>
          </p:nvSpPr>
          <p:spPr>
            <a:xfrm>
              <a:off x="1439515" y="4342576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7(13.5)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4887837-915D-4EE2-81CF-414818B37A15}"/>
                </a:ext>
              </a:extLst>
            </p:cNvPr>
            <p:cNvSpPr/>
            <p:nvPr/>
          </p:nvSpPr>
          <p:spPr>
            <a:xfrm>
              <a:off x="1438188" y="3987831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5(9.6)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D838676-4480-4C46-BF41-5FD72C9D39C4}"/>
                </a:ext>
              </a:extLst>
            </p:cNvPr>
            <p:cNvSpPr/>
            <p:nvPr/>
          </p:nvSpPr>
          <p:spPr>
            <a:xfrm>
              <a:off x="1446460" y="3736132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3(5.8)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B63453F-86D9-4462-8261-967FE77FDDCB}"/>
                </a:ext>
              </a:extLst>
            </p:cNvPr>
            <p:cNvSpPr/>
            <p:nvPr/>
          </p:nvSpPr>
          <p:spPr>
            <a:xfrm>
              <a:off x="1446460" y="3196356"/>
              <a:ext cx="781050" cy="419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8(15.4)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7E19A3F7-6660-43D0-B492-A786FEC0C412}"/>
                </a:ext>
              </a:extLst>
            </p:cNvPr>
            <p:cNvSpPr/>
            <p:nvPr/>
          </p:nvSpPr>
          <p:spPr>
            <a:xfrm>
              <a:off x="1434824" y="2770753"/>
              <a:ext cx="781050" cy="26798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5(9.6)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BEACD38F-DB70-44B7-8934-D4D03921927A}"/>
                </a:ext>
              </a:extLst>
            </p:cNvPr>
            <p:cNvSpPr/>
            <p:nvPr/>
          </p:nvSpPr>
          <p:spPr>
            <a:xfrm>
              <a:off x="1456825" y="2047071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11(21.2)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5726925-7855-4FA9-B68C-73B381C730CE}"/>
                </a:ext>
              </a:extLst>
            </p:cNvPr>
            <p:cNvSpPr/>
            <p:nvPr/>
          </p:nvSpPr>
          <p:spPr>
            <a:xfrm>
              <a:off x="2949227" y="4952153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227(31.6)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03AC5649-B6D2-4D4C-B250-BF94A07EC866}"/>
                </a:ext>
              </a:extLst>
            </p:cNvPr>
            <p:cNvSpPr/>
            <p:nvPr/>
          </p:nvSpPr>
          <p:spPr>
            <a:xfrm>
              <a:off x="2946124" y="4085077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111(15.5)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16871CE9-EFDD-4E09-81FC-A37749E8D8E9}"/>
                </a:ext>
              </a:extLst>
            </p:cNvPr>
            <p:cNvSpPr/>
            <p:nvPr/>
          </p:nvSpPr>
          <p:spPr>
            <a:xfrm>
              <a:off x="2946124" y="3161504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219(30.5)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C6E732B-A22D-40C3-9DB1-90ECF5403842}"/>
                </a:ext>
              </a:extLst>
            </p:cNvPr>
            <p:cNvSpPr/>
            <p:nvPr/>
          </p:nvSpPr>
          <p:spPr>
            <a:xfrm>
              <a:off x="2918034" y="2509724"/>
              <a:ext cx="781050" cy="2631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55(7.7)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02FE743-8CA6-4B22-B917-BD5F343B7EBB}"/>
                </a:ext>
              </a:extLst>
            </p:cNvPr>
            <p:cNvSpPr/>
            <p:nvPr/>
          </p:nvSpPr>
          <p:spPr>
            <a:xfrm>
              <a:off x="2946124" y="2225032"/>
              <a:ext cx="781050" cy="2172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53(7.4)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B7C709F1-6DB2-46AE-BB92-297949C72BC2}"/>
                </a:ext>
              </a:extLst>
            </p:cNvPr>
            <p:cNvSpPr/>
            <p:nvPr/>
          </p:nvSpPr>
          <p:spPr>
            <a:xfrm>
              <a:off x="2961303" y="1911501"/>
              <a:ext cx="781050" cy="1434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36(5.0)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9F1EFB4-4A3A-498C-BC9A-5CD6BEE10072}"/>
                </a:ext>
              </a:extLst>
            </p:cNvPr>
            <p:cNvSpPr/>
            <p:nvPr/>
          </p:nvSpPr>
          <p:spPr>
            <a:xfrm>
              <a:off x="4457047" y="4431664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2903</a:t>
              </a:r>
            </a:p>
            <a:p>
              <a:pPr algn="ctr"/>
              <a:r>
                <a:rPr lang="en-US" altLang="ja-JP" sz="1200" dirty="0"/>
                <a:t>(57.4)</a:t>
              </a:r>
              <a:r>
                <a:rPr lang="ja-JP" altLang="en-US" sz="1200" dirty="0"/>
                <a:t>  </a:t>
              </a:r>
              <a:endParaRPr kumimoji="1" lang="ja-JP" altLang="en-US" sz="1200" dirty="0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760E42E4-A9C7-46C7-BDC0-3C5C7D6DED3C}"/>
                </a:ext>
              </a:extLst>
            </p:cNvPr>
            <p:cNvSpPr/>
            <p:nvPr/>
          </p:nvSpPr>
          <p:spPr>
            <a:xfrm>
              <a:off x="4465919" y="3091679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704(13.9)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04752837-B661-48AE-880F-A8319D29F5D5}"/>
                </a:ext>
              </a:extLst>
            </p:cNvPr>
            <p:cNvSpPr/>
            <p:nvPr/>
          </p:nvSpPr>
          <p:spPr>
            <a:xfrm>
              <a:off x="4456185" y="2378716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1187</a:t>
              </a:r>
            </a:p>
            <a:p>
              <a:pPr algn="ctr"/>
              <a:r>
                <a:rPr lang="en-US" altLang="ja-JP" sz="1200" dirty="0"/>
                <a:t>(23.5)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4836FF7B-E880-4D6B-BB06-B466C1C81FF7}"/>
                </a:ext>
              </a:extLst>
            </p:cNvPr>
            <p:cNvSpPr/>
            <p:nvPr/>
          </p:nvSpPr>
          <p:spPr>
            <a:xfrm>
              <a:off x="4851273" y="2205155"/>
              <a:ext cx="781050" cy="13069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115(2.3)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F81D254-0FF1-4D38-BFBB-D293C7D2DE16}"/>
                </a:ext>
              </a:extLst>
            </p:cNvPr>
            <p:cNvSpPr/>
            <p:nvPr/>
          </p:nvSpPr>
          <p:spPr>
            <a:xfrm>
              <a:off x="4851273" y="2060485"/>
              <a:ext cx="781050" cy="1424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99(2.0</a:t>
              </a:r>
              <a:r>
                <a:rPr lang="en-US" altLang="ja-JP" sz="1200" dirty="0"/>
                <a:t>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DBDD80F-738D-488E-8057-858DD44D2D58}"/>
                </a:ext>
              </a:extLst>
            </p:cNvPr>
            <p:cNvSpPr/>
            <p:nvPr/>
          </p:nvSpPr>
          <p:spPr>
            <a:xfrm>
              <a:off x="4848852" y="1943213"/>
              <a:ext cx="781050" cy="14241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20(0.4)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E638949A-7947-4B2F-88CF-F902F34D6442}"/>
                </a:ext>
              </a:extLst>
            </p:cNvPr>
            <p:cNvSpPr/>
            <p:nvPr/>
          </p:nvSpPr>
          <p:spPr>
            <a:xfrm>
              <a:off x="4846710" y="1821114"/>
              <a:ext cx="781050" cy="137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31(0.6)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551DC3E7-A7B6-4805-ADBC-8AAE1874E513}"/>
                </a:ext>
              </a:extLst>
            </p:cNvPr>
            <p:cNvSpPr/>
            <p:nvPr/>
          </p:nvSpPr>
          <p:spPr>
            <a:xfrm>
              <a:off x="5967970" y="4132972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4998</a:t>
              </a:r>
            </a:p>
            <a:p>
              <a:pPr algn="ctr"/>
              <a:r>
                <a:rPr lang="en-US" altLang="ja-JP" sz="1200" dirty="0"/>
                <a:t>(73.9)</a:t>
              </a:r>
              <a:r>
                <a:rPr lang="ja-JP" altLang="en-US" sz="1200" dirty="0"/>
                <a:t>  </a:t>
              </a:r>
              <a:endParaRPr kumimoji="1" lang="ja-JP" altLang="en-US" sz="1200" dirty="0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D3C17B53-6FB2-4C04-A279-A9750E92BD3D}"/>
                </a:ext>
              </a:extLst>
            </p:cNvPr>
            <p:cNvSpPr/>
            <p:nvPr/>
          </p:nvSpPr>
          <p:spPr>
            <a:xfrm>
              <a:off x="5939395" y="2481371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771(11.4)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8A365F6D-A0BA-490A-96C3-850EDA56EC6C}"/>
                </a:ext>
              </a:extLst>
            </p:cNvPr>
            <p:cNvSpPr/>
            <p:nvPr/>
          </p:nvSpPr>
          <p:spPr>
            <a:xfrm>
              <a:off x="5962689" y="2019712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881(13.0)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F2EF5F3F-CC8C-4007-A5F5-7E800F080C26}"/>
                </a:ext>
              </a:extLst>
            </p:cNvPr>
            <p:cNvSpPr/>
            <p:nvPr/>
          </p:nvSpPr>
          <p:spPr>
            <a:xfrm>
              <a:off x="6431411" y="1997717"/>
              <a:ext cx="781050" cy="1144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48(0.7)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C80381DF-12DD-493F-BBBD-D4FFB30AEEB1}"/>
                </a:ext>
              </a:extLst>
            </p:cNvPr>
            <p:cNvSpPr/>
            <p:nvPr/>
          </p:nvSpPr>
          <p:spPr>
            <a:xfrm>
              <a:off x="6430824" y="1860393"/>
              <a:ext cx="781050" cy="1429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39(0.6)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3B0C5D16-9287-43CE-9FE0-058DA2DE95FF}"/>
                </a:ext>
              </a:extLst>
            </p:cNvPr>
            <p:cNvSpPr/>
            <p:nvPr/>
          </p:nvSpPr>
          <p:spPr>
            <a:xfrm>
              <a:off x="6430824" y="1743315"/>
              <a:ext cx="781050" cy="1429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17(0.3)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94E72573-DBD6-41FA-B2AE-7AFDEA03F517}"/>
                </a:ext>
              </a:extLst>
            </p:cNvPr>
            <p:cNvSpPr/>
            <p:nvPr/>
          </p:nvSpPr>
          <p:spPr>
            <a:xfrm>
              <a:off x="6433502" y="1628714"/>
              <a:ext cx="781050" cy="1306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6(0.1)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F2B027BF-7D0C-495E-96F0-5E5619CFA393}"/>
                </a:ext>
              </a:extLst>
            </p:cNvPr>
            <p:cNvSpPr/>
            <p:nvPr/>
          </p:nvSpPr>
          <p:spPr>
            <a:xfrm>
              <a:off x="7515183" y="3878084"/>
              <a:ext cx="708330" cy="32882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4114</a:t>
              </a:r>
            </a:p>
            <a:p>
              <a:pPr algn="ctr"/>
              <a:r>
                <a:rPr lang="en-US" altLang="ja-JP" sz="1200" dirty="0"/>
                <a:t>(90.2)</a:t>
              </a:r>
              <a:r>
                <a:rPr lang="ja-JP" altLang="en-US" sz="1200" dirty="0"/>
                <a:t>  </a:t>
              </a:r>
              <a:endParaRPr kumimoji="1" lang="ja-JP" altLang="en-US" sz="1200" dirty="0"/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FE0C92DB-B769-4FDA-964A-89E6841C0767}"/>
                </a:ext>
              </a:extLst>
            </p:cNvPr>
            <p:cNvSpPr/>
            <p:nvPr/>
          </p:nvSpPr>
          <p:spPr>
            <a:xfrm>
              <a:off x="7451988" y="2104309"/>
              <a:ext cx="781050" cy="1651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258(5.7)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6DBE5367-FB99-4446-AE8C-E5D36A2CC34B}"/>
                </a:ext>
              </a:extLst>
            </p:cNvPr>
            <p:cNvSpPr/>
            <p:nvPr/>
          </p:nvSpPr>
          <p:spPr>
            <a:xfrm>
              <a:off x="7444105" y="1884975"/>
              <a:ext cx="771525" cy="162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158(3.5)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3361B1F6-0570-4161-9ED5-BB3CF2BAF82D}"/>
                </a:ext>
              </a:extLst>
            </p:cNvPr>
            <p:cNvSpPr/>
            <p:nvPr/>
          </p:nvSpPr>
          <p:spPr>
            <a:xfrm>
              <a:off x="8147355" y="1940843"/>
              <a:ext cx="781050" cy="1429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12(0.3)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DEEB190-3B28-41B7-BE62-BA688BD05D2B}"/>
                </a:ext>
              </a:extLst>
            </p:cNvPr>
            <p:cNvSpPr/>
            <p:nvPr/>
          </p:nvSpPr>
          <p:spPr>
            <a:xfrm>
              <a:off x="8150336" y="1821461"/>
              <a:ext cx="781050" cy="132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8(0.2)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429B464C-4A47-4B0B-95DB-2ECF3D3DBA95}"/>
                </a:ext>
              </a:extLst>
            </p:cNvPr>
            <p:cNvSpPr/>
            <p:nvPr/>
          </p:nvSpPr>
          <p:spPr>
            <a:xfrm rot="10800000" flipV="1">
              <a:off x="8159444" y="1707437"/>
              <a:ext cx="781050" cy="13229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5(0.1)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23E60B1-3EC0-409C-935D-9E3B8197C2FB}"/>
                </a:ext>
              </a:extLst>
            </p:cNvPr>
            <p:cNvSpPr/>
            <p:nvPr/>
          </p:nvSpPr>
          <p:spPr>
            <a:xfrm>
              <a:off x="8155880" y="1594457"/>
              <a:ext cx="781050" cy="13229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5(0.1)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</p:grp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DEBB52B2-DC36-4803-BE96-E0422D78E306}"/>
              </a:ext>
            </a:extLst>
          </p:cNvPr>
          <p:cNvSpPr/>
          <p:nvPr/>
        </p:nvSpPr>
        <p:spPr>
          <a:xfrm>
            <a:off x="170093" y="5800295"/>
            <a:ext cx="8803814" cy="98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b="1" dirty="0">
                <a:solidFill>
                  <a:schemeClr val="tx1"/>
                </a:solidFill>
              </a:rPr>
              <a:t>Supplementary Figure 1-2</a:t>
            </a:r>
            <a:br>
              <a:rPr kumimoji="1" lang="en-US" altLang="ja-JP" sz="1600" b="1" dirty="0">
                <a:solidFill>
                  <a:schemeClr val="tx1"/>
                </a:solidFill>
              </a:rPr>
            </a:br>
            <a:r>
              <a:rPr lang="en-US" altLang="ja-JP" sz="1600" dirty="0">
                <a:solidFill>
                  <a:srgbClr val="222222"/>
                </a:solidFill>
                <a:effectLst/>
                <a:ea typeface="游明朝" panose="02020400000000000000" pitchFamily="18" charset="-128"/>
              </a:rPr>
              <a:t>Correlation between self-rated health and depressive symptoms, PHQ-2 score and numbers and percentages of students with elevated depressive symptoms in each of the five categories of self-rated health: Kyoto cohort, Spearman correlation coefficient 0.339, P value &lt;0.001.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61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2719</TotalTime>
  <Words>259</Words>
  <Application>Microsoft Office PowerPoint</Application>
  <PresentationFormat>画面に合わせる (4:3)</PresentationFormat>
  <Paragraphs>81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tabulation SRH×Others</dc:title>
  <dc:creator>石田 真美</dc:creator>
  <cp:lastModifiedBy>石田 真美</cp:lastModifiedBy>
  <cp:revision>23</cp:revision>
  <dcterms:created xsi:type="dcterms:W3CDTF">2018-05-09T01:52:05Z</dcterms:created>
  <dcterms:modified xsi:type="dcterms:W3CDTF">2020-10-21T08:44:13Z</dcterms:modified>
</cp:coreProperties>
</file>