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24" d="100"/>
          <a:sy n="124" d="100"/>
        </p:scale>
        <p:origin x="427" y="1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areaChart>
        <c:grouping val="percentStacked"/>
        <c:varyColors val="0"/>
        <c:ser>
          <c:idx val="2"/>
          <c:order val="2"/>
          <c:tx>
            <c:strRef>
              <c:f>'Trend terapie'!$C$1</c:f>
              <c:strCache>
                <c:ptCount val="1"/>
                <c:pt idx="0">
                  <c:v>Tac+MMF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cat>
            <c:numRef>
              <c:f>'Trend terapie'!$A$6:$A$12</c:f>
              <c:numCache>
                <c:formatCode>General</c:formatCode>
                <c:ptCount val="7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</c:numCache>
              <c:extLst/>
            </c:numRef>
          </c:cat>
          <c:val>
            <c:numRef>
              <c:f>'Trend terapie'!$C$6:$C$12</c:f>
              <c:numCache>
                <c:formatCode>General</c:formatCode>
                <c:ptCount val="7"/>
                <c:pt idx="0">
                  <c:v>201</c:v>
                </c:pt>
                <c:pt idx="1">
                  <c:v>203</c:v>
                </c:pt>
                <c:pt idx="2">
                  <c:v>204</c:v>
                </c:pt>
                <c:pt idx="3">
                  <c:v>199</c:v>
                </c:pt>
                <c:pt idx="4">
                  <c:v>269</c:v>
                </c:pt>
                <c:pt idx="5">
                  <c:v>292</c:v>
                </c:pt>
                <c:pt idx="6">
                  <c:v>268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84AB-4B6F-AFFE-09693F821B48}"/>
            </c:ext>
          </c:extLst>
        </c:ser>
        <c:ser>
          <c:idx val="3"/>
          <c:order val="3"/>
          <c:tx>
            <c:strRef>
              <c:f>'Trend terapie'!$D$1</c:f>
              <c:strCache>
                <c:ptCount val="1"/>
                <c:pt idx="0">
                  <c:v>Tac+mTORi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cat>
            <c:numRef>
              <c:f>'Trend terapie'!$A$6:$A$12</c:f>
              <c:numCache>
                <c:formatCode>General</c:formatCode>
                <c:ptCount val="7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</c:numCache>
              <c:extLst/>
            </c:numRef>
          </c:cat>
          <c:val>
            <c:numRef>
              <c:f>'Trend terapie'!$D$6:$D$12</c:f>
              <c:numCache>
                <c:formatCode>General</c:formatCode>
                <c:ptCount val="7"/>
                <c:pt idx="0">
                  <c:v>61</c:v>
                </c:pt>
                <c:pt idx="1">
                  <c:v>71</c:v>
                </c:pt>
                <c:pt idx="2">
                  <c:v>88</c:v>
                </c:pt>
                <c:pt idx="3">
                  <c:v>78</c:v>
                </c:pt>
                <c:pt idx="4">
                  <c:v>65</c:v>
                </c:pt>
                <c:pt idx="5">
                  <c:v>63</c:v>
                </c:pt>
                <c:pt idx="6">
                  <c:v>55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84AB-4B6F-AFFE-09693F821B48}"/>
            </c:ext>
          </c:extLst>
        </c:ser>
        <c:ser>
          <c:idx val="4"/>
          <c:order val="4"/>
          <c:tx>
            <c:strRef>
              <c:f>'Trend terapie'!$E$1</c:f>
              <c:strCache>
                <c:ptCount val="1"/>
                <c:pt idx="0">
                  <c:v>TAC (other)</c:v>
                </c:pt>
              </c:strCache>
            </c:strRef>
          </c:tx>
          <c:spPr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/>
          </c:spPr>
          <c:cat>
            <c:numRef>
              <c:f>'Trend terapie'!$A$6:$A$12</c:f>
              <c:numCache>
                <c:formatCode>General</c:formatCode>
                <c:ptCount val="7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</c:numCache>
              <c:extLst/>
            </c:numRef>
          </c:cat>
          <c:val>
            <c:numRef>
              <c:f>'Trend terapie'!$E$6:$E$12</c:f>
              <c:numCache>
                <c:formatCode>General</c:formatCode>
                <c:ptCount val="7"/>
                <c:pt idx="0">
                  <c:v>26</c:v>
                </c:pt>
                <c:pt idx="1">
                  <c:v>39</c:v>
                </c:pt>
                <c:pt idx="2">
                  <c:v>39</c:v>
                </c:pt>
                <c:pt idx="3">
                  <c:v>31</c:v>
                </c:pt>
                <c:pt idx="4">
                  <c:v>49</c:v>
                </c:pt>
                <c:pt idx="5">
                  <c:v>27</c:v>
                </c:pt>
                <c:pt idx="6">
                  <c:v>24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84AB-4B6F-AFFE-09693F821B48}"/>
            </c:ext>
          </c:extLst>
        </c:ser>
        <c:ser>
          <c:idx val="5"/>
          <c:order val="5"/>
          <c:tx>
            <c:strRef>
              <c:f>'Trend terapie'!$F$1</c:f>
              <c:strCache>
                <c:ptCount val="1"/>
                <c:pt idx="0">
                  <c:v>CsA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cat>
            <c:numRef>
              <c:f>'Trend terapie'!$A$6:$A$12</c:f>
              <c:numCache>
                <c:formatCode>General</c:formatCode>
                <c:ptCount val="7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</c:numCache>
              <c:extLst/>
            </c:numRef>
          </c:cat>
          <c:val>
            <c:numRef>
              <c:f>'Trend terapie'!$F$6:$F$12</c:f>
              <c:numCache>
                <c:formatCode>General</c:formatCode>
                <c:ptCount val="7"/>
                <c:pt idx="0">
                  <c:v>115</c:v>
                </c:pt>
                <c:pt idx="1">
                  <c:v>109</c:v>
                </c:pt>
                <c:pt idx="2">
                  <c:v>87</c:v>
                </c:pt>
                <c:pt idx="3">
                  <c:v>84</c:v>
                </c:pt>
                <c:pt idx="4">
                  <c:v>90</c:v>
                </c:pt>
                <c:pt idx="5">
                  <c:v>82</c:v>
                </c:pt>
                <c:pt idx="6">
                  <c:v>57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3-84AB-4B6F-AFFE-09693F821B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7258400"/>
        <c:axId val="17267552"/>
        <c:extLst>
          <c:ext xmlns:c15="http://schemas.microsoft.com/office/drawing/2012/chart" uri="{02D57815-91ED-43cb-92C2-25804820EDAC}">
            <c15:filteredArea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'Trend terapie'!$A$1</c15:sqref>
                        </c15:formulaRef>
                      </c:ext>
                    </c:extLst>
                    <c:strCache>
                      <c:ptCount val="1"/>
                      <c:pt idx="0">
                        <c:v>Year of discharge</c:v>
                      </c:pt>
                    </c:strCache>
                  </c:strRef>
                </c:tx>
                <c:spPr>
                  <a:solidFill>
                    <a:schemeClr val="accent1"/>
                  </a:solidFill>
                  <a:ln>
                    <a:noFill/>
                  </a:ln>
                  <a:effectLst/>
                </c:spPr>
                <c:cat>
                  <c:numRef>
                    <c:extLst>
                      <c:ext uri="{02D57815-91ED-43cb-92C2-25804820EDAC}">
                        <c15:formulaRef>
                          <c15:sqref>'Trend terapie'!$A$6:$A$12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2013</c:v>
                      </c:pt>
                      <c:pt idx="1">
                        <c:v>2014</c:v>
                      </c:pt>
                      <c:pt idx="2">
                        <c:v>2015</c:v>
                      </c:pt>
                      <c:pt idx="3">
                        <c:v>2016</c:v>
                      </c:pt>
                      <c:pt idx="4">
                        <c:v>2017</c:v>
                      </c:pt>
                      <c:pt idx="5">
                        <c:v>2018</c:v>
                      </c:pt>
                      <c:pt idx="6">
                        <c:v>2019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'Trend terapie'!$A$6:$A$12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2013</c:v>
                      </c:pt>
                      <c:pt idx="1">
                        <c:v>2014</c:v>
                      </c:pt>
                      <c:pt idx="2">
                        <c:v>2015</c:v>
                      </c:pt>
                      <c:pt idx="3">
                        <c:v>2016</c:v>
                      </c:pt>
                      <c:pt idx="4">
                        <c:v>2017</c:v>
                      </c:pt>
                      <c:pt idx="5">
                        <c:v>2018</c:v>
                      </c:pt>
                      <c:pt idx="6">
                        <c:v>2019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4-84AB-4B6F-AFFE-09693F821B48}"/>
                  </c:ext>
                </c:extLst>
              </c15:ser>
            </c15:filteredAreaSeries>
            <c15:filteredArea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'Trend terapie'!$B$1</c15:sqref>
                        </c15:formulaRef>
                      </c:ext>
                    </c:extLst>
                    <c:strCache>
                      <c:ptCount val="1"/>
                      <c:pt idx="0">
                        <c:v>TAC</c:v>
                      </c:pt>
                    </c:strCache>
                  </c:strRef>
                </c:tx>
                <c:spPr>
                  <a:solidFill>
                    <a:schemeClr val="accent2"/>
                  </a:solidFill>
                  <a:ln>
                    <a:noFill/>
                  </a:ln>
                  <a:effectLst/>
                </c:spP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'Trend terapie'!$A$6:$A$12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2013</c:v>
                      </c:pt>
                      <c:pt idx="1">
                        <c:v>2014</c:v>
                      </c:pt>
                      <c:pt idx="2">
                        <c:v>2015</c:v>
                      </c:pt>
                      <c:pt idx="3">
                        <c:v>2016</c:v>
                      </c:pt>
                      <c:pt idx="4">
                        <c:v>2017</c:v>
                      </c:pt>
                      <c:pt idx="5">
                        <c:v>2018</c:v>
                      </c:pt>
                      <c:pt idx="6">
                        <c:v>2019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'Trend terapie'!$B$6:$B$12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288</c:v>
                      </c:pt>
                      <c:pt idx="1">
                        <c:v>313</c:v>
                      </c:pt>
                      <c:pt idx="2">
                        <c:v>331</c:v>
                      </c:pt>
                      <c:pt idx="3">
                        <c:v>308</c:v>
                      </c:pt>
                      <c:pt idx="4">
                        <c:v>383</c:v>
                      </c:pt>
                      <c:pt idx="5">
                        <c:v>382</c:v>
                      </c:pt>
                      <c:pt idx="6">
                        <c:v>347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84AB-4B6F-AFFE-09693F821B48}"/>
                  </c:ext>
                </c:extLst>
              </c15:ser>
            </c15:filteredAreaSeries>
          </c:ext>
        </c:extLst>
      </c:areaChart>
      <c:catAx>
        <c:axId val="1725840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it-IT">
                    <a:solidFill>
                      <a:schemeClr val="tx1"/>
                    </a:solidFill>
                  </a:rPr>
                  <a:t>Year of discharge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7267552"/>
        <c:crosses val="autoZero"/>
        <c:auto val="1"/>
        <c:lblAlgn val="ctr"/>
        <c:lblOffset val="100"/>
        <c:noMultiLvlLbl val="0"/>
      </c:catAx>
      <c:valAx>
        <c:axId val="17267552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it-IT">
                    <a:solidFill>
                      <a:schemeClr val="tx1"/>
                    </a:solidFill>
                  </a:rPr>
                  <a:t>% of patients treated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</c:title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7258400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it-IT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C933AF9-4B79-A5EC-024E-AC89DDA1C6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DC1A46CB-AEFF-3919-0378-6851B9B83C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0B238AB-261A-1B51-CA8F-B50A4F8B9E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3AED7-084E-40DB-9470-0495CF57495E}" type="datetimeFigureOut">
              <a:rPr lang="it-IT" smtClean="0"/>
              <a:t>06/04/2023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AD255EC-1922-7AD6-5BC2-F3098586FF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084ED35-7D5C-F985-21C9-2E80A3CCF9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3266E-9B20-4EE1-8C30-B974B73DE67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344441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79332FC-56D0-C539-6784-B88F416951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AA202F2A-4E55-2DBF-D87D-C1C7FBE578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5FA8597-1F22-2020-6C88-0406C17F90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3AED7-084E-40DB-9470-0495CF57495E}" type="datetimeFigureOut">
              <a:rPr lang="it-IT" smtClean="0"/>
              <a:t>06/04/2023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444E1E2-5244-85CD-FEB2-79E319725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77FE28C-4DC5-FB2C-5C06-9A39A1DADB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3266E-9B20-4EE1-8C30-B974B73DE67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15132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98436003-202E-A697-2BBB-530FAC423EB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61CFBEB5-305D-CD66-59B4-C53BCA7BA3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36B0751-0BAE-6B6A-F43F-63EEC23DE1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3AED7-084E-40DB-9470-0495CF57495E}" type="datetimeFigureOut">
              <a:rPr lang="it-IT" smtClean="0"/>
              <a:t>06/04/2023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D007068-3E86-1D9A-09C1-7E1C81AB6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993A8D4-C956-5747-5BD5-49F9E71CD7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3266E-9B20-4EE1-8C30-B974B73DE67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314294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117C9C-D21A-459F-4A78-3CED44FBDC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C53125C-3265-DEC0-E192-527635F7FF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EF6759F-6ADA-9E7B-AF8D-8744D2874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3AED7-084E-40DB-9470-0495CF57495E}" type="datetimeFigureOut">
              <a:rPr lang="it-IT" smtClean="0"/>
              <a:t>06/04/2023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6783C31-8861-207B-B4D2-98C69FEB88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6D7B6B0-1A67-767F-E89A-C8CBDA83E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3266E-9B20-4EE1-8C30-B974B73DE67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80977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0F6A719-2498-FC04-2D53-9835EE1069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EC5D585-08DF-0F6C-096D-CAABC25B40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6B040B6-D55A-D5CC-E431-9EF978495E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3AED7-084E-40DB-9470-0495CF57495E}" type="datetimeFigureOut">
              <a:rPr lang="it-IT" smtClean="0"/>
              <a:t>06/04/2023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4F87AB6-68A4-67C6-94C8-E490A2DF2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52BB19A-0D5A-3FBC-E2B6-4932901BBD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3266E-9B20-4EE1-8C30-B974B73DE67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315223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78CCED8-73E5-B1FA-496F-BD477EAE94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99F9412-113F-6B5B-DFC0-4CBE6CC040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31D5BED-FD6E-9168-2391-7FF321A5B3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986B916-2C04-5F60-09EC-BDD0690A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3AED7-084E-40DB-9470-0495CF57495E}" type="datetimeFigureOut">
              <a:rPr lang="it-IT" smtClean="0"/>
              <a:t>06/04/2023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7655BF6-9B72-9DCE-5B4F-7AAD232BEE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AA57287-92BD-2051-EC1B-C276B4EA6E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3266E-9B20-4EE1-8C30-B974B73DE67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147699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E4958D3-F96B-A922-0CF7-DA391D3A3F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7235147-61E3-2130-DA10-06C8E371F0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F424C634-6660-C10D-C9D8-1F7487C895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AA797602-C84A-39F0-4C82-E9F3C60047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6606F1B5-88B8-A1C2-0411-AF8427508D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2FA8D901-F8CE-C96B-C5B0-7EEAF04847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3AED7-084E-40DB-9470-0495CF57495E}" type="datetimeFigureOut">
              <a:rPr lang="it-IT" smtClean="0"/>
              <a:t>06/04/2023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3D2B5D70-BFA9-8788-0413-647A117C00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5F7FE574-9267-661A-B38F-74A28DD05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3266E-9B20-4EE1-8C30-B974B73DE67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288552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3C4BF9D-438B-BCCD-4112-650FC3D0D9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92F4A631-C6FB-7B13-E21D-9795A22279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3AED7-084E-40DB-9470-0495CF57495E}" type="datetimeFigureOut">
              <a:rPr lang="it-IT" smtClean="0"/>
              <a:t>06/04/2023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42517E11-E9CB-8600-2629-25C46A776C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456C0FE5-694B-3792-862B-07AFAAA3B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3266E-9B20-4EE1-8C30-B974B73DE67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25878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835CD27C-DFB9-56E7-4B84-251F0A0A1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3AED7-084E-40DB-9470-0495CF57495E}" type="datetimeFigureOut">
              <a:rPr lang="it-IT" smtClean="0"/>
              <a:t>06/04/2023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D0542A87-41AA-BE31-1CAD-E1C87CAD8B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49EB9384-BD76-6F58-0A1B-1DA1297CC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3266E-9B20-4EE1-8C30-B974B73DE67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366541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A5CF602-6B72-CDB3-89D8-9E1A76429C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21D1A90-3F80-757E-1F54-84865EB06C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C60C542-C388-2260-6092-A02F32021E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B6192A5-A37D-EDF3-6CB3-9CC9CA081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3AED7-084E-40DB-9470-0495CF57495E}" type="datetimeFigureOut">
              <a:rPr lang="it-IT" smtClean="0"/>
              <a:t>06/04/2023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F15A134-9FF9-54C7-81B4-466500DF08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C351EDF-1E00-220B-C184-2F9EB875DC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3266E-9B20-4EE1-8C30-B974B73DE67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128119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44D7DAB-90E2-62B9-4056-403FCD3380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76C5AC6C-4236-5B34-EC88-AC99E626B4D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CCC77DC0-7293-EBF4-8BB8-2289BC4F8A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2B9A22C-5CB1-1ECD-C368-0A35DB3EB3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3AED7-084E-40DB-9470-0495CF57495E}" type="datetimeFigureOut">
              <a:rPr lang="it-IT" smtClean="0"/>
              <a:t>06/04/2023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5F7B2C3-FA7A-E704-7B85-98EB847D8F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EE011D9-5E26-B3E8-680F-645971245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3266E-9B20-4EE1-8C30-B974B73DE67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41278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786CBC10-60F2-8DAC-FED3-C6AD2493D4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4DC2D40-D0D3-D965-3E61-37ED356F5B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6EC832E-505C-DC79-2871-E5107A21A7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E3AED7-084E-40DB-9470-0495CF57495E}" type="datetimeFigureOut">
              <a:rPr lang="it-IT" smtClean="0"/>
              <a:t>06/04/2023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0E35631-6D7C-C786-6BF4-1FD21668F5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FB719B3-6A90-D4A6-1DD5-85C43052D7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43266E-9B20-4EE1-8C30-B974B73DE67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46893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E7616CE-3F1D-9424-01E3-4C5E3A23E2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810" y="130347"/>
            <a:ext cx="10515600" cy="594400"/>
          </a:xfrm>
        </p:spPr>
        <p:txBody>
          <a:bodyPr>
            <a:noAutofit/>
          </a:bodyPr>
          <a:lstStyle/>
          <a:p>
            <a:r>
              <a:rPr lang="it-IT" sz="1600" dirty="0"/>
              <a:t>Figure S2. </a:t>
            </a:r>
            <a:r>
              <a:rPr lang="en-US" sz="1600" dirty="0"/>
              <a:t>Proportion of patients treated with immunosuppressive therapies over time</a:t>
            </a:r>
            <a:endParaRPr lang="it-IT" sz="1600" dirty="0"/>
          </a:p>
        </p:txBody>
      </p:sp>
      <p:sp>
        <p:nvSpPr>
          <p:cNvPr id="3" name="AutoShape 1">
            <a:extLst>
              <a:ext uri="{FF2B5EF4-FFF2-40B4-BE49-F238E27FC236}">
                <a16:creationId xmlns:a16="http://schemas.microsoft.com/office/drawing/2014/main" id="{425767F1-32EF-C3E9-2875-5D99A8EBD2C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8F1CD439-271D-DC7D-291B-2EE2EB0EF5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it-IT" alt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it-IT" altLang="it-I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AutoShape 3">
            <a:extLst>
              <a:ext uri="{FF2B5EF4-FFF2-40B4-BE49-F238E27FC236}">
                <a16:creationId xmlns:a16="http://schemas.microsoft.com/office/drawing/2014/main" id="{1B3D070D-1CB8-3E48-1264-3F3A1CFB510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2400" y="152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8B873DC6-4442-E08F-8601-07CA3F7FB3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it-IT" alt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it-IT" altLang="it-I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5" name="Grafico 4">
            <a:extLst>
              <a:ext uri="{FF2B5EF4-FFF2-40B4-BE49-F238E27FC236}">
                <a16:creationId xmlns:a16="http://schemas.microsoft.com/office/drawing/2014/main" id="{8E194975-6105-4171-94ED-E36ABBBD991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89269703"/>
              </p:ext>
            </p:extLst>
          </p:nvPr>
        </p:nvGraphicFramePr>
        <p:xfrm>
          <a:off x="3116580" y="1143000"/>
          <a:ext cx="595884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712898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751</TotalTime>
  <Words>21</Words>
  <Application>Microsoft Office PowerPoint</Application>
  <PresentationFormat>Widescreen</PresentationFormat>
  <Paragraphs>5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di Office</vt:lpstr>
      <vt:lpstr>Figure S2. Proportion of patients treated with immunosuppressive therapies over time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Alessandro Rosa</dc:creator>
  <cp:lastModifiedBy>nb0106 deplazio</cp:lastModifiedBy>
  <cp:revision>13</cp:revision>
  <dcterms:created xsi:type="dcterms:W3CDTF">2022-10-25T08:47:05Z</dcterms:created>
  <dcterms:modified xsi:type="dcterms:W3CDTF">2023-04-06T14:31:17Z</dcterms:modified>
</cp:coreProperties>
</file>