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427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933AF9-4B79-A5EC-024E-AC89DDA1C6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C1A46CB-AEFF-3919-0378-6851B9B83C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0B238AB-261A-1B51-CA8F-B50A4F8B9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AD255EC-1922-7AD6-5BC2-F3098586F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084ED35-7D5C-F985-21C9-2E80A3CCF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4444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9332FC-56D0-C539-6784-B88F41695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A202F2A-4E55-2DBF-D87D-C1C7FBE578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5FA8597-1F22-2020-6C88-0406C17F9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444E1E2-5244-85CD-FEB2-79E319725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77FE28C-4DC5-FB2C-5C06-9A39A1DAD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513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8436003-202E-A697-2BBB-530FAC423E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1CFBEB5-305D-CD66-59B4-C53BCA7BA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36B0751-0BAE-6B6A-F43F-63EEC23DE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D007068-3E86-1D9A-09C1-7E1C81AB6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993A8D4-C956-5747-5BD5-49F9E71CD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1429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117C9C-D21A-459F-4A78-3CED44FBD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53125C-3265-DEC0-E192-527635F7FF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F6759F-6ADA-9E7B-AF8D-8744D2874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6783C31-8861-207B-B4D2-98C69FEB8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6D7B6B0-1A67-767F-E89A-C8CBDA83E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0977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F6A719-2498-FC04-2D53-9835EE106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EC5D585-08DF-0F6C-096D-CAABC25B4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6B040B6-D55A-D5CC-E431-9EF978495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F87AB6-68A4-67C6-94C8-E490A2DF2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52BB19A-0D5A-3FBC-E2B6-4932901BB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1522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8CCED8-73E5-B1FA-496F-BD477EAE9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9F9412-113F-6B5B-DFC0-4CBE6CC04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31D5BED-FD6E-9168-2391-7FF321A5B3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986B916-2C04-5F60-09EC-BDD0690A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655BF6-9B72-9DCE-5B4F-7AAD232BE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AA57287-92BD-2051-EC1B-C276B4EA6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4769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4958D3-F96B-A922-0CF7-DA391D3A3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7235147-61E3-2130-DA10-06C8E371F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424C634-6660-C10D-C9D8-1F7487C895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A797602-C84A-39F0-4C82-E9F3C60047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606F1B5-88B8-A1C2-0411-AF8427508D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FA8D901-F8CE-C96B-C5B0-7EEAF0484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D2B5D70-BFA9-8788-0413-647A117C0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F7FE574-9267-661A-B38F-74A28DD05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8855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C4BF9D-438B-BCCD-4112-650FC3D0D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2F4A631-C6FB-7B13-E21D-9795A2227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2517E11-E9CB-8600-2629-25C46A776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56C0FE5-694B-3792-862B-07AFAAA3B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587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35CD27C-DFB9-56E7-4B84-251F0A0A1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0542A87-41AA-BE31-1CAD-E1C87CAD8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9EB9384-BD76-6F58-0A1B-1DA1297CC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6654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5CF602-6B72-CDB3-89D8-9E1A76429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1D1A90-3F80-757E-1F54-84865EB06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C60C542-C388-2260-6092-A02F32021E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B6192A5-A37D-EDF3-6CB3-9CC9CA081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F15A134-9FF9-54C7-81B4-466500DF0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C351EDF-1E00-220B-C184-2F9EB875D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2811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4D7DAB-90E2-62B9-4056-403FCD338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6C5AC6C-4236-5B34-EC88-AC99E626B4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CC77DC0-7293-EBF4-8BB8-2289BC4F8A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2B9A22C-5CB1-1ECD-C368-0A35DB3EB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5F7B2C3-FA7A-E704-7B85-98EB847D8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EE011D9-5E26-B3E8-680F-645971245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1278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86CBC10-60F2-8DAC-FED3-C6AD2493D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4DC2D40-D0D3-D965-3E61-37ED356F5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6EC832E-505C-DC79-2871-E5107A21A7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3AED7-084E-40DB-9470-0495CF57495E}" type="datetimeFigureOut">
              <a:rPr lang="it-IT" smtClean="0"/>
              <a:t>06/04/2023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0E35631-6D7C-C786-6BF4-1FD21668F5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FB719B3-6A90-D4A6-1DD5-85C43052D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3266E-9B20-4EE1-8C30-B974B73DE6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689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7616CE-3F1D-9424-01E3-4C5E3A23E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810" y="130347"/>
            <a:ext cx="10515600" cy="594400"/>
          </a:xfrm>
        </p:spPr>
        <p:txBody>
          <a:bodyPr>
            <a:noAutofit/>
          </a:bodyPr>
          <a:lstStyle/>
          <a:p>
            <a:r>
              <a:rPr lang="it-IT" sz="1600"/>
              <a:t>Figure S3 </a:t>
            </a:r>
            <a:r>
              <a:rPr lang="it-IT" sz="1600" dirty="0"/>
              <a:t>(</a:t>
            </a:r>
            <a:r>
              <a:rPr lang="it-IT" sz="1600" dirty="0" err="1"/>
              <a:t>a,b</a:t>
            </a:r>
            <a:r>
              <a:rPr lang="it-IT" sz="1600" dirty="0"/>
              <a:t>). </a:t>
            </a:r>
            <a:r>
              <a:rPr lang="en-US" sz="1600" dirty="0"/>
              <a:t>ROC curves by comparison groups.</a:t>
            </a:r>
            <a:br>
              <a:rPr lang="it-IT" sz="1600" dirty="0">
                <a:solidFill>
                  <a:schemeClr val="tx1"/>
                </a:solidFill>
                <a:effectLst/>
              </a:rPr>
            </a:br>
            <a:r>
              <a:rPr lang="en-US" sz="1600" dirty="0"/>
              <a:t> </a:t>
            </a:r>
            <a:endParaRPr lang="it-IT" sz="1600" dirty="0"/>
          </a:p>
        </p:txBody>
      </p:sp>
      <p:sp>
        <p:nvSpPr>
          <p:cNvPr id="3" name="AutoShape 1">
            <a:extLst>
              <a:ext uri="{FF2B5EF4-FFF2-40B4-BE49-F238E27FC236}">
                <a16:creationId xmlns:a16="http://schemas.microsoft.com/office/drawing/2014/main" id="{425767F1-32EF-C3E9-2875-5D99A8EBD2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F1CD439-271D-DC7D-291B-2EE2EB0EF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1B3D070D-1CB8-3E48-1264-3F3A1CFB51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8B873DC6-4442-E08F-8601-07CA3F7FB3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211C424F-945E-4515-EF83-74E5903CEC56}"/>
              </a:ext>
            </a:extLst>
          </p:cNvPr>
          <p:cNvSpPr txBox="1">
            <a:spLocks/>
          </p:cNvSpPr>
          <p:nvPr/>
        </p:nvSpPr>
        <p:spPr>
          <a:xfrm>
            <a:off x="720810" y="972065"/>
            <a:ext cx="4005649" cy="2047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600" dirty="0"/>
              <a:t>     a. 1</a:t>
            </a:r>
            <a:r>
              <a:rPr lang="it-IT" sz="1400" baseline="30000" dirty="0">
                <a:latin typeface="Calibri" panose="020F0502020204030204"/>
                <a:cs typeface="Calibri" panose="020F0502020204030204" pitchFamily="34" charset="0"/>
              </a:rPr>
              <a:t>st</a:t>
            </a:r>
            <a:r>
              <a:rPr lang="it-IT" sz="1600" dirty="0"/>
              <a:t> </a:t>
            </a:r>
            <a:r>
              <a:rPr lang="it-IT" sz="1600" dirty="0" err="1"/>
              <a:t>comparison</a:t>
            </a:r>
            <a:r>
              <a:rPr lang="it-IT" sz="1600" dirty="0"/>
              <a:t>: </a:t>
            </a:r>
            <a:r>
              <a:rPr lang="it-IT" sz="1600" dirty="0" err="1"/>
              <a:t>CsA</a:t>
            </a:r>
            <a:r>
              <a:rPr lang="it-IT" sz="1600" dirty="0"/>
              <a:t> vs TAC</a:t>
            </a:r>
            <a:br>
              <a:rPr lang="it-IT" sz="1600" dirty="0"/>
            </a:br>
            <a:r>
              <a:rPr lang="en-US" sz="1600" dirty="0"/>
              <a:t> </a:t>
            </a:r>
            <a:endParaRPr lang="it-IT" sz="1600" dirty="0"/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EC3E5548-7E93-B4FD-4F13-A9705A04EDA2}"/>
              </a:ext>
            </a:extLst>
          </p:cNvPr>
          <p:cNvSpPr txBox="1">
            <a:spLocks/>
          </p:cNvSpPr>
          <p:nvPr/>
        </p:nvSpPr>
        <p:spPr>
          <a:xfrm>
            <a:off x="5179540" y="1081215"/>
            <a:ext cx="5669692" cy="2047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600" dirty="0"/>
              <a:t>     b. 2</a:t>
            </a:r>
            <a:r>
              <a:rPr lang="it-IT" sz="1400" baseline="30000" dirty="0">
                <a:latin typeface="Calibri" panose="020F0502020204030204"/>
                <a:cs typeface="Calibri" panose="020F0502020204030204" pitchFamily="34" charset="0"/>
              </a:rPr>
              <a:t>nd</a:t>
            </a:r>
            <a:r>
              <a:rPr lang="it-IT" sz="1600" dirty="0"/>
              <a:t> </a:t>
            </a:r>
            <a:r>
              <a:rPr lang="it-IT" sz="1600" dirty="0" err="1"/>
              <a:t>comparison</a:t>
            </a:r>
            <a:r>
              <a:rPr lang="it-IT" sz="1600" dirty="0"/>
              <a:t>: </a:t>
            </a:r>
            <a:r>
              <a:rPr lang="it-IT" sz="1600" dirty="0" err="1"/>
              <a:t>AntiM</a:t>
            </a:r>
            <a:r>
              <a:rPr lang="it-IT" sz="1600" dirty="0"/>
              <a:t> vs </a:t>
            </a:r>
            <a:r>
              <a:rPr lang="it-IT" sz="1600" dirty="0" err="1"/>
              <a:t>mTOR</a:t>
            </a:r>
            <a:r>
              <a:rPr lang="it-IT" sz="1600" dirty="0"/>
              <a:t>  (Tac-</a:t>
            </a:r>
            <a:r>
              <a:rPr lang="it-IT" sz="1600" dirty="0" err="1"/>
              <a:t>based</a:t>
            </a:r>
            <a:r>
              <a:rPr lang="it-IT" sz="1600" dirty="0"/>
              <a:t> therapies)</a:t>
            </a:r>
          </a:p>
          <a:p>
            <a:br>
              <a:rPr lang="it-IT" sz="1600" dirty="0"/>
            </a:br>
            <a:r>
              <a:rPr lang="en-US" sz="1600" dirty="0"/>
              <a:t> </a:t>
            </a:r>
            <a:endParaRPr lang="it-IT" sz="16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9BC65B6-297F-7D7E-CCF4-7D5239A0C2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29" t="945" r="11274" b="1943"/>
          <a:stretch/>
        </p:blipFill>
        <p:spPr>
          <a:xfrm>
            <a:off x="5386874" y="1170643"/>
            <a:ext cx="5029872" cy="491502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6429A36C-BBA7-D85F-5E40-D7F06D904D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13" t="1190" r="12888" b="1737"/>
          <a:stretch/>
        </p:blipFill>
        <p:spPr>
          <a:xfrm>
            <a:off x="267729" y="1170643"/>
            <a:ext cx="4780006" cy="491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289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43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Figure S3 (a,b). ROC curves by comparison groups.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Rosa</dc:creator>
  <cp:lastModifiedBy>nb0106 deplazio</cp:lastModifiedBy>
  <cp:revision>14</cp:revision>
  <dcterms:created xsi:type="dcterms:W3CDTF">2022-10-25T08:47:05Z</dcterms:created>
  <dcterms:modified xsi:type="dcterms:W3CDTF">2023-04-06T14:32:18Z</dcterms:modified>
</cp:coreProperties>
</file>