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ugar, Siddharth" initials="DS" lastIdx="1" clrIdx="0">
    <p:extLst>
      <p:ext uri="{19B8F6BF-5375-455C-9EA6-DF929625EA0E}">
        <p15:presenceInfo xmlns:p15="http://schemas.microsoft.com/office/powerpoint/2012/main" userId="S-1-5-21-416425361-97259607-924725345-4519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777CD-56B8-4210-B5FD-682C57BC0286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0AD42-6448-45A9-A2CB-7D95E170C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687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777CD-56B8-4210-B5FD-682C57BC0286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0AD42-6448-45A9-A2CB-7D95E170C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84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777CD-56B8-4210-B5FD-682C57BC0286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0AD42-6448-45A9-A2CB-7D95E170C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393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777CD-56B8-4210-B5FD-682C57BC0286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0AD42-6448-45A9-A2CB-7D95E170C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242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777CD-56B8-4210-B5FD-682C57BC0286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0AD42-6448-45A9-A2CB-7D95E170C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781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777CD-56B8-4210-B5FD-682C57BC0286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0AD42-6448-45A9-A2CB-7D95E170C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250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777CD-56B8-4210-B5FD-682C57BC0286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0AD42-6448-45A9-A2CB-7D95E170C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804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777CD-56B8-4210-B5FD-682C57BC0286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0AD42-6448-45A9-A2CB-7D95E170C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245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777CD-56B8-4210-B5FD-682C57BC0286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0AD42-6448-45A9-A2CB-7D95E170C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638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777CD-56B8-4210-B5FD-682C57BC0286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0AD42-6448-45A9-A2CB-7D95E170C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627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777CD-56B8-4210-B5FD-682C57BC0286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0AD42-6448-45A9-A2CB-7D95E170C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210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777CD-56B8-4210-B5FD-682C57BC0286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C0AD42-6448-45A9-A2CB-7D95E170C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777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" y="-15927"/>
            <a:ext cx="12190086" cy="853577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THE IMPACT OF RIGHT VENTRICULAR </a:t>
            </a:r>
            <a:r>
              <a:rPr lang="en-US" sz="2800" b="1" dirty="0" smtClean="0">
                <a:solidFill>
                  <a:schemeClr val="bg1"/>
                </a:solidFill>
              </a:rPr>
              <a:t>DYSFUNCTION (RVD) </a:t>
            </a:r>
            <a:r>
              <a:rPr lang="en-US" sz="2800" b="1" dirty="0" smtClean="0">
                <a:solidFill>
                  <a:schemeClr val="bg1"/>
                </a:solidFill>
              </a:rPr>
              <a:t>ON THE MORTALITY IN PATIENTS WITH ACUTE RESPIRATORY DISTRESS SYNDROME?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14" y="851161"/>
            <a:ext cx="12190086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SYSTEMATIC REVIEW AND META-ANALYSIS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Flowchart: Connector 4"/>
          <p:cNvSpPr/>
          <p:nvPr/>
        </p:nvSpPr>
        <p:spPr>
          <a:xfrm>
            <a:off x="41267" y="1729154"/>
            <a:ext cx="3552868" cy="3684094"/>
          </a:xfrm>
          <a:prstGeom prst="flowChartConnector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265949" y="1247292"/>
            <a:ext cx="3601186" cy="468172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551072" y="1239054"/>
            <a:ext cx="3555583" cy="468996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05268" y="5994124"/>
            <a:ext cx="3215714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SEARCH TERMS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262117" y="5978334"/>
            <a:ext cx="3605017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RESULTS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551073" y="5975818"/>
            <a:ext cx="3555581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DISCUSSION</a:t>
            </a:r>
            <a:endParaRPr lang="en-US" sz="2800" dirty="0" smtClean="0"/>
          </a:p>
        </p:txBody>
      </p:sp>
      <p:sp>
        <p:nvSpPr>
          <p:cNvPr id="12" name="Right Arrow 11"/>
          <p:cNvSpPr/>
          <p:nvPr/>
        </p:nvSpPr>
        <p:spPr>
          <a:xfrm>
            <a:off x="3642749" y="3225330"/>
            <a:ext cx="619369" cy="7659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7939837" y="3173587"/>
            <a:ext cx="584359" cy="7659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6277" y="2261227"/>
            <a:ext cx="1754705" cy="12288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722" y="3941068"/>
            <a:ext cx="1841118" cy="1289299"/>
          </a:xfrm>
          <a:prstGeom prst="rect">
            <a:avLst/>
          </a:prstGeom>
        </p:spPr>
      </p:pic>
      <p:pic>
        <p:nvPicPr>
          <p:cNvPr id="15" name="Picture 14" descr="A picture containing necklet, accessory&#10;&#10;Description automatically generated">
            <a:extLst>
              <a:ext uri="{FF2B5EF4-FFF2-40B4-BE49-F238E27FC236}">
                <a16:creationId xmlns="" xmlns:a16="http://schemas.microsoft.com/office/drawing/2014/main" xmlns:lc="http://schemas.openxmlformats.org/drawingml/2006/lockedCanvas" id="{AE4D7322-5D5D-4C6A-8E2C-08F4EC5CC0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" y="2492315"/>
            <a:ext cx="1370897" cy="9596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1046" y="1745251"/>
            <a:ext cx="1083250" cy="758997"/>
          </a:xfrm>
          <a:prstGeom prst="rect">
            <a:avLst/>
          </a:prstGeom>
        </p:spPr>
      </p:pic>
      <p:pic>
        <p:nvPicPr>
          <p:cNvPr id="17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899" y="4003615"/>
            <a:ext cx="1423805" cy="997078"/>
          </a:xfrm>
          <a:prstGeom prst="rect">
            <a:avLst/>
          </a:prstGeom>
        </p:spPr>
      </p:pic>
      <p:sp>
        <p:nvSpPr>
          <p:cNvPr id="22" name="Left Arrow 21"/>
          <p:cNvSpPr/>
          <p:nvPr/>
        </p:nvSpPr>
        <p:spPr>
          <a:xfrm rot="17821357">
            <a:off x="1948075" y="3763645"/>
            <a:ext cx="831105" cy="29610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Left Arrow 22"/>
          <p:cNvSpPr/>
          <p:nvPr/>
        </p:nvSpPr>
        <p:spPr>
          <a:xfrm rot="10800000">
            <a:off x="1214419" y="2366852"/>
            <a:ext cx="873450" cy="29610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Left Arrow 23"/>
          <p:cNvSpPr/>
          <p:nvPr/>
        </p:nvSpPr>
        <p:spPr>
          <a:xfrm rot="3946325">
            <a:off x="465554" y="3723337"/>
            <a:ext cx="856702" cy="29610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4882874" y="1384899"/>
            <a:ext cx="2499965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N = 9 studies (1861 patients)</a:t>
            </a:r>
            <a:endParaRPr lang="en-US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1990 – 2020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5 prospective observational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2 retrospective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2 post hoc of RCT</a:t>
            </a:r>
          </a:p>
          <a:p>
            <a:endParaRPr lang="en-US" sz="1200" dirty="0"/>
          </a:p>
        </p:txBody>
      </p:sp>
      <p:sp>
        <p:nvSpPr>
          <p:cNvPr id="26" name="TextBox 25"/>
          <p:cNvSpPr txBox="1"/>
          <p:nvPr/>
        </p:nvSpPr>
        <p:spPr>
          <a:xfrm>
            <a:off x="4981852" y="3437511"/>
            <a:ext cx="2274049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Modalities to diagnose RVD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2 studies PAC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4 studies TTE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1 study  TEE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2 studies either TTE/TEE</a:t>
            </a:r>
          </a:p>
          <a:p>
            <a:endParaRPr lang="en-US" sz="1600" dirty="0" smtClean="0"/>
          </a:p>
          <a:p>
            <a:r>
              <a:rPr lang="en-US" sz="1600" dirty="0" smtClean="0"/>
              <a:t>391/1861 (21%) had RVD</a:t>
            </a:r>
          </a:p>
          <a:p>
            <a:endParaRPr lang="en-US" sz="1400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4539135" y="3382805"/>
            <a:ext cx="2532888" cy="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8858782" y="1511040"/>
            <a:ext cx="300098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Mortality </a:t>
            </a:r>
          </a:p>
          <a:p>
            <a:pPr lvl="1"/>
            <a:r>
              <a:rPr lang="en-US" dirty="0"/>
              <a:t>All patients  36.65%</a:t>
            </a:r>
          </a:p>
          <a:p>
            <a:pPr lvl="1"/>
            <a:r>
              <a:rPr lang="en-US" dirty="0"/>
              <a:t>RVD group   40.66%</a:t>
            </a:r>
          </a:p>
          <a:p>
            <a:pPr lvl="1"/>
            <a:r>
              <a:rPr lang="en-US" dirty="0"/>
              <a:t>Non-RVD     34.22%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The odd’s ratio of mortality in ARDS with RVD was 1.45.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Need for validated definition to identify RVD in critically ill.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03521" y="1268718"/>
            <a:ext cx="1078446" cy="754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598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107</Words>
  <Application>Microsoft Office PowerPoint</Application>
  <PresentationFormat>Widescreen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THE IMPACT OF RIGHT VENTRICULAR DYSFUNCTION (RVD) ON THE MORTALITY IN PATIENTS WITH ACUTE RESPIRATORY DISTRESS SYNDROME?</vt:lpstr>
    </vt:vector>
  </TitlesOfParts>
  <Company>Cleveland Clinic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Dugar, Siddharth</dc:creator>
  <cp:lastModifiedBy>Dugar, Siddharth</cp:lastModifiedBy>
  <cp:revision>11</cp:revision>
  <dcterms:created xsi:type="dcterms:W3CDTF">2021-03-01T15:46:44Z</dcterms:created>
  <dcterms:modified xsi:type="dcterms:W3CDTF">2021-03-01T23:11:53Z</dcterms:modified>
</cp:coreProperties>
</file>