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74" r:id="rId3"/>
    <p:sldId id="264" r:id="rId4"/>
    <p:sldId id="296" r:id="rId5"/>
    <p:sldId id="295" r:id="rId6"/>
    <p:sldId id="265" r:id="rId7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1" clrIdx="0">
    <p:extLst>
      <p:ext uri="{19B8F6BF-5375-455C-9EA6-DF929625EA0E}">
        <p15:presenceInfo xmlns:p15="http://schemas.microsoft.com/office/powerpoint/2012/main" userId="2f1d1e8eb492e71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0070C0"/>
    <a:srgbClr val="00206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920" autoAdjust="0"/>
    <p:restoredTop sz="95961" autoAdjust="0"/>
  </p:normalViewPr>
  <p:slideViewPr>
    <p:cSldViewPr>
      <p:cViewPr varScale="1">
        <p:scale>
          <a:sx n="95" d="100"/>
          <a:sy n="95" d="100"/>
        </p:scale>
        <p:origin x="624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30" d="100"/>
          <a:sy n="130" d="100"/>
        </p:scale>
        <p:origin x="181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95EB-6C1C-4E9E-8031-004527EE2C58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45CD6-20ED-49F4-AAD1-EA005017AE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30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45CD6-20ED-49F4-AAD1-EA005017AEA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29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45CD6-20ED-49F4-AAD1-EA005017AEA7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9589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45CD6-20ED-49F4-AAD1-EA005017AEA7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808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545CD6-20ED-49F4-AAD1-EA005017AEA7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137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6013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536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0584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99955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02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2152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1744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75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6844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9961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715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0A68D-A5E0-451F-B1E5-28B6BA0D0029}" type="datetimeFigureOut">
              <a:rPr kumimoji="1" lang="ja-JP" altLang="en-US" smtClean="0"/>
              <a:pPr/>
              <a:t>2023/4/24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02077-E6B7-4ECE-AE5D-F7E37647339D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7A9C6-2BF0-4A04-B49B-DA70F8E4D42F}" type="datetimeFigureOut">
              <a:rPr kumimoji="1" lang="ja-JP" altLang="en-US" smtClean="0"/>
              <a:t>2023/4/24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86B7B-B555-4055-96C0-81356B4C9C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179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2F9ED8CE-4C8C-4BBD-9E73-7A85D57A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9386881"/>
              </p:ext>
            </p:extLst>
          </p:nvPr>
        </p:nvGraphicFramePr>
        <p:xfrm>
          <a:off x="695400" y="1421486"/>
          <a:ext cx="10225136" cy="373570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225136">
                  <a:extLst>
                    <a:ext uri="{9D8B030D-6E8A-4147-A177-3AD203B41FA5}">
                      <a16:colId xmlns:a16="http://schemas.microsoft.com/office/drawing/2014/main" val="2589511887"/>
                    </a:ext>
                  </a:extLst>
                </a:gridCol>
              </a:tblGrid>
              <a:tr h="5321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Six categories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0194899"/>
                  </a:ext>
                </a:extLst>
              </a:tr>
              <a:tr h="53213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breast cancer at 45 years or younger of age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524107"/>
                  </a:ext>
                </a:extLst>
              </a:tr>
              <a:tr h="53213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(2)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triple negative (TN) ** breast cancer at 60 years or younger of age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270250"/>
                  </a:ext>
                </a:extLst>
              </a:tr>
              <a:tr h="53213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(3) 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having two or more primary breast cancers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397879"/>
                  </a:ext>
                </a:extLst>
              </a:tr>
              <a:tr h="54290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(4)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male breast cancer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4482432"/>
                  </a:ext>
                </a:extLst>
              </a:tr>
              <a:tr h="53213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(5) 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having a personal history of ovarian cancer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8053547"/>
                  </a:ext>
                </a:extLst>
              </a:tr>
              <a:tr h="532134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(6) h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aving breast or ovarian cancer family history up to third-degree relatives 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958042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DA0BF11-43E1-6448-548A-FEC6DB2E569C}"/>
              </a:ext>
            </a:extLst>
          </p:cNvPr>
          <p:cNvSpPr txBox="1"/>
          <p:nvPr/>
        </p:nvSpPr>
        <p:spPr>
          <a:xfrm>
            <a:off x="4223792" y="538099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1: JBCS* criteria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75D7E04-05C0-031B-5FA0-86B47B4F5049}"/>
              </a:ext>
            </a:extLst>
          </p:cNvPr>
          <p:cNvSpPr txBox="1"/>
          <p:nvPr/>
        </p:nvSpPr>
        <p:spPr>
          <a:xfrm>
            <a:off x="767408" y="5298964"/>
            <a:ext cx="50405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altLang="ja-JP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JBCS: Japanese Breast Cancer Society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F17649-9234-7492-E7E0-6252073432DE}"/>
              </a:ext>
            </a:extLst>
          </p:cNvPr>
          <p:cNvSpPr txBox="1"/>
          <p:nvPr/>
        </p:nvSpPr>
        <p:spPr>
          <a:xfrm>
            <a:off x="695400" y="5606741"/>
            <a:ext cx="109947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**Triple-negative means the three markers, estrogen receptor (ER), progesterone receptor</a:t>
            </a:r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1" lang="en-US" altLang="ja-JP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PgR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and human epidermal receptor type 2 (HER2), </a:t>
            </a:r>
          </a:p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negative.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38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927648" y="303276"/>
            <a:ext cx="6696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ea typeface="HG丸ｺﾞｼｯｸM-PRO" pitchFamily="50" charset="-128"/>
                <a:cs typeface="Times New Roman" panose="02020603050405020304" pitchFamily="18" charset="0"/>
              </a:rPr>
              <a:t>Table 2: D</a:t>
            </a:r>
            <a:r>
              <a:rPr lang="en-US" altLang="ja-JP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emographic and disease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ja-JP" sz="240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haracteristics</a:t>
            </a:r>
            <a:endParaRPr lang="ja-JP" altLang="en-US" sz="2400" dirty="0">
              <a:latin typeface="Times New Roman" panose="02020603050405020304" pitchFamily="18" charset="0"/>
              <a:ea typeface="HG丸ｺﾞｼｯｸM-PRO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表 5">
            <a:extLst>
              <a:ext uri="{FF2B5EF4-FFF2-40B4-BE49-F238E27FC236}">
                <a16:creationId xmlns:a16="http://schemas.microsoft.com/office/drawing/2014/main" id="{3068BC97-6D28-7E84-2DB6-637F4B44BD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733613"/>
              </p:ext>
            </p:extLst>
          </p:nvPr>
        </p:nvGraphicFramePr>
        <p:xfrm>
          <a:off x="1919536" y="1268760"/>
          <a:ext cx="8136903" cy="450541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21973">
                  <a:extLst>
                    <a:ext uri="{9D8B030D-6E8A-4147-A177-3AD203B41FA5}">
                      <a16:colId xmlns:a16="http://schemas.microsoft.com/office/drawing/2014/main" val="1165641761"/>
                    </a:ext>
                  </a:extLst>
                </a:gridCol>
                <a:gridCol w="2507465">
                  <a:extLst>
                    <a:ext uri="{9D8B030D-6E8A-4147-A177-3AD203B41FA5}">
                      <a16:colId xmlns:a16="http://schemas.microsoft.com/office/drawing/2014/main" val="2172401003"/>
                    </a:ext>
                  </a:extLst>
                </a:gridCol>
                <a:gridCol w="2507465">
                  <a:extLst>
                    <a:ext uri="{9D8B030D-6E8A-4147-A177-3AD203B41FA5}">
                      <a16:colId xmlns:a16="http://schemas.microsoft.com/office/drawing/2014/main" val="2289967685"/>
                    </a:ext>
                  </a:extLst>
                </a:gridCol>
              </a:tblGrid>
              <a:tr h="41530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All patients </a:t>
                      </a:r>
                    </a:p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(n=1,136)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Testing patients</a:t>
                      </a:r>
                    </a:p>
                    <a:p>
                      <a:pPr algn="ctr"/>
                      <a:r>
                        <a:rPr kumimoji="1" lang="en-US" altLang="ja-JP" sz="180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(n=71)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9385241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Median age, </a:t>
                      </a:r>
                      <a:r>
                        <a:rPr kumimoji="1" lang="en-US" altLang="ja-JP" sz="1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yr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59.0 (24-94)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43.0 (29-69)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171573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 (female/male)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1,133/3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71/0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0919751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Invasive/non-invasive disease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916/220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67/4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388914"/>
                  </a:ext>
                </a:extLst>
              </a:tr>
              <a:tr h="47601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 status/HER2 status</a:t>
                      </a:r>
                      <a:endParaRPr kumimoji="1" lang="ja-JP" altLang="en-US" sz="1800" b="1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388835"/>
                  </a:ext>
                </a:extLst>
              </a:tr>
              <a:tr h="4489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ER+/HER2-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656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40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971936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ER+/HER2+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5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224730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ER-/HER2-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25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08687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ER-/HER2+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1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206108"/>
                  </a:ext>
                </a:extLst>
              </a:tr>
              <a:tr h="42005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Missing data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0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416718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CE82770-8529-B9FE-1ECA-319E57E9B724}"/>
              </a:ext>
            </a:extLst>
          </p:cNvPr>
          <p:cNvSpPr txBox="1"/>
          <p:nvPr/>
        </p:nvSpPr>
        <p:spPr>
          <a:xfrm>
            <a:off x="767408" y="836712"/>
            <a:ext cx="11089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 3: Number of categories met, testing rate, and positive-mutation rate</a:t>
            </a:r>
            <a:endParaRPr lang="ja-JP" altLang="en-US" sz="2400" dirty="0">
              <a:solidFill>
                <a:prstClr val="black"/>
              </a:solidFill>
              <a:latin typeface="Times New Roman" panose="02020603050405020304" pitchFamily="18" charset="0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457154C9-58A9-CD45-BB96-AF1F41065E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039966"/>
              </p:ext>
            </p:extLst>
          </p:nvPr>
        </p:nvGraphicFramePr>
        <p:xfrm>
          <a:off x="263352" y="1916832"/>
          <a:ext cx="10699341" cy="399893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413767629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92101497"/>
                    </a:ext>
                  </a:extLst>
                </a:gridCol>
                <a:gridCol w="1005904">
                  <a:extLst>
                    <a:ext uri="{9D8B030D-6E8A-4147-A177-3AD203B41FA5}">
                      <a16:colId xmlns:a16="http://schemas.microsoft.com/office/drawing/2014/main" val="136456837"/>
                    </a:ext>
                  </a:extLst>
                </a:gridCol>
                <a:gridCol w="2388111">
                  <a:extLst>
                    <a:ext uri="{9D8B030D-6E8A-4147-A177-3AD203B41FA5}">
                      <a16:colId xmlns:a16="http://schemas.microsoft.com/office/drawing/2014/main" val="4252818553"/>
                    </a:ext>
                  </a:extLst>
                </a:gridCol>
                <a:gridCol w="3272878">
                  <a:extLst>
                    <a:ext uri="{9D8B030D-6E8A-4147-A177-3AD203B41FA5}">
                      <a16:colId xmlns:a16="http://schemas.microsoft.com/office/drawing/2014/main" val="291193141"/>
                    </a:ext>
                  </a:extLst>
                </a:gridCol>
              </a:tblGrid>
              <a:tr h="63367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categories</a:t>
                      </a:r>
                      <a:endParaRPr lang="ja-JP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ja-JP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Testing rate (%)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Positive-mutation rate (%)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8041609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one category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31.8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9.4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5.9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6096579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two categories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83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7.3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33.7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35.7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86046244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three categories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83.3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77.8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15594383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four categories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25249170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800" b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Meeting at least one criterion</a:t>
                      </a:r>
                      <a:endParaRPr lang="en-US" altLang="ja-JP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l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457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40.2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15.5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26.8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456093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4657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819DB80-1766-4CCD-B388-9E9598B32451}"/>
              </a:ext>
            </a:extLst>
          </p:cNvPr>
          <p:cNvSpPr txBox="1"/>
          <p:nvPr/>
        </p:nvSpPr>
        <p:spPr>
          <a:xfrm>
            <a:off x="2063552" y="548680"/>
            <a:ext cx="8198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4: Number of patients meeting individual JBCS criteria</a:t>
            </a:r>
            <a:endParaRPr kumimoji="1"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 3">
            <a:extLst>
              <a:ext uri="{FF2B5EF4-FFF2-40B4-BE49-F238E27FC236}">
                <a16:creationId xmlns:a16="http://schemas.microsoft.com/office/drawing/2014/main" id="{083A163C-B0D5-CB53-ED13-36DEAE9C06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5905897"/>
              </p:ext>
            </p:extLst>
          </p:nvPr>
        </p:nvGraphicFramePr>
        <p:xfrm>
          <a:off x="623392" y="1196752"/>
          <a:ext cx="9998633" cy="52269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089433">
                  <a:extLst>
                    <a:ext uri="{9D8B030D-6E8A-4147-A177-3AD203B41FA5}">
                      <a16:colId xmlns:a16="http://schemas.microsoft.com/office/drawing/2014/main" val="3575668812"/>
                    </a:ext>
                  </a:extLst>
                </a:gridCol>
                <a:gridCol w="1340546">
                  <a:extLst>
                    <a:ext uri="{9D8B030D-6E8A-4147-A177-3AD203B41FA5}">
                      <a16:colId xmlns:a16="http://schemas.microsoft.com/office/drawing/2014/main" val="618919825"/>
                    </a:ext>
                  </a:extLst>
                </a:gridCol>
                <a:gridCol w="1568654">
                  <a:extLst>
                    <a:ext uri="{9D8B030D-6E8A-4147-A177-3AD203B41FA5}">
                      <a16:colId xmlns:a16="http://schemas.microsoft.com/office/drawing/2014/main" val="2682595722"/>
                    </a:ext>
                  </a:extLst>
                </a:gridCol>
              </a:tblGrid>
              <a:tr h="4802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JBCS six criteria</a:t>
                      </a:r>
                      <a:endParaRPr lang="ja-JP" alt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altLang="ja-JP" sz="1800" b="0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39288097"/>
                  </a:ext>
                </a:extLst>
              </a:tr>
              <a:tr h="639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aving breast or ovarian cancer family history up to third-degree relatives 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217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19.1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77620835"/>
                  </a:ext>
                </a:extLst>
              </a:tr>
              <a:tr h="639676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breast cancer at 45 years or younger of age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203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17.9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72173504"/>
                  </a:ext>
                </a:extLst>
              </a:tr>
              <a:tr h="616622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Having two or more primary breast cancers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7.8 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4866683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triple negative breast cancer at 60 years or  </a:t>
                      </a:r>
                    </a:p>
                    <a:p>
                      <a:pPr algn="l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younger of age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5984241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Having a personal history of ovarian cancer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游ゴシック" panose="020B0400000000000000" pitchFamily="50" charset="-128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 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010816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Being diagnosed with male breast cancer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ja-JP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 </a:t>
                      </a:r>
                      <a:endParaRPr lang="en-US" altLang="ja-JP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07963359"/>
                  </a:ext>
                </a:extLst>
              </a:tr>
              <a:tr h="69046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Meeting at least one criterion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457</a:t>
                      </a:r>
                      <a:endParaRPr lang="en-US" altLang="ja-JP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40.2</a:t>
                      </a:r>
                      <a:endParaRPr lang="en-US" altLang="ja-JP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游ゴシック" panose="020B04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83401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8319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B9D91E-1D64-35E8-92A9-4F2C49F694B8}"/>
              </a:ext>
            </a:extLst>
          </p:cNvPr>
          <p:cNvSpPr txBox="1"/>
          <p:nvPr/>
        </p:nvSpPr>
        <p:spPr>
          <a:xfrm>
            <a:off x="2207568" y="621183"/>
            <a:ext cx="831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Table</a:t>
            </a:r>
            <a:r>
              <a:rPr lang="ja-JP" altLang="en-US" sz="2400" dirty="0">
                <a:solidFill>
                  <a:prstClr val="black"/>
                </a:solidFill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ja-JP" sz="2400" dirty="0">
                <a:solidFill>
                  <a:prstClr val="black"/>
                </a:solidFill>
                <a:latin typeface="Times New Roman" panose="020206030504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5: Multivariate analysis by JBCS testing criteria</a:t>
            </a:r>
            <a:endParaRPr lang="ja-JP" altLang="en-US" sz="2400" dirty="0">
              <a:solidFill>
                <a:prstClr val="black"/>
              </a:solidFill>
              <a:latin typeface="Times New Roman" panose="02020603050405020304" pitchFamily="18" charset="0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3" name="表 4">
            <a:extLst>
              <a:ext uri="{FF2B5EF4-FFF2-40B4-BE49-F238E27FC236}">
                <a16:creationId xmlns:a16="http://schemas.microsoft.com/office/drawing/2014/main" id="{E4391B16-51B3-F888-661A-FED7B850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086792"/>
              </p:ext>
            </p:extLst>
          </p:nvPr>
        </p:nvGraphicFramePr>
        <p:xfrm>
          <a:off x="1055440" y="1268760"/>
          <a:ext cx="9772388" cy="5303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779058">
                  <a:extLst>
                    <a:ext uri="{9D8B030D-6E8A-4147-A177-3AD203B41FA5}">
                      <a16:colId xmlns:a16="http://schemas.microsoft.com/office/drawing/2014/main" val="442186468"/>
                    </a:ext>
                  </a:extLst>
                </a:gridCol>
                <a:gridCol w="1536238">
                  <a:extLst>
                    <a:ext uri="{9D8B030D-6E8A-4147-A177-3AD203B41FA5}">
                      <a16:colId xmlns:a16="http://schemas.microsoft.com/office/drawing/2014/main" val="658662357"/>
                    </a:ext>
                  </a:extLst>
                </a:gridCol>
                <a:gridCol w="846657">
                  <a:extLst>
                    <a:ext uri="{9D8B030D-6E8A-4147-A177-3AD203B41FA5}">
                      <a16:colId xmlns:a16="http://schemas.microsoft.com/office/drawing/2014/main" val="1032461893"/>
                    </a:ext>
                  </a:extLst>
                </a:gridCol>
                <a:gridCol w="1458241">
                  <a:extLst>
                    <a:ext uri="{9D8B030D-6E8A-4147-A177-3AD203B41FA5}">
                      <a16:colId xmlns:a16="http://schemas.microsoft.com/office/drawing/2014/main" val="84545736"/>
                    </a:ext>
                  </a:extLst>
                </a:gridCol>
                <a:gridCol w="1152194">
                  <a:extLst>
                    <a:ext uri="{9D8B030D-6E8A-4147-A177-3AD203B41FA5}">
                      <a16:colId xmlns:a16="http://schemas.microsoft.com/office/drawing/2014/main" val="2347390351"/>
                    </a:ext>
                  </a:extLst>
                </a:gridCol>
              </a:tblGrid>
              <a:tr h="49536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Odds ratio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95</a:t>
                      </a:r>
                      <a:r>
                        <a:rPr kumimoji="1" lang="ja-JP" altLang="en-US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％ </a:t>
                      </a:r>
                      <a:endParaRPr kumimoji="1" lang="en-US" altLang="ja-JP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Confidence Interval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r>
                        <a:rPr kumimoji="1" lang="en-US" altLang="ja-JP" sz="1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95</a:t>
                      </a:r>
                      <a:r>
                        <a:rPr kumimoji="1" lang="ja-JP" altLang="en-US" sz="1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％</a:t>
                      </a:r>
                      <a:endParaRPr kumimoji="1" lang="en-US" altLang="ja-JP" sz="1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  <a:p>
                      <a:r>
                        <a:rPr kumimoji="1" lang="ja-JP" altLang="en-US" sz="1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信頼区間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800" i="1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kumimoji="1" lang="en-US" altLang="ja-JP" sz="1800" dirty="0">
                          <a:latin typeface="Times New Roman" panose="02020603050405020304" pitchFamily="18" charset="0"/>
                          <a:ea typeface="ＭＳ ゴシック" panose="020B0609070205080204" pitchFamily="49" charset="-128"/>
                          <a:cs typeface="Times New Roman" panose="02020603050405020304" pitchFamily="18" charset="0"/>
                        </a:rPr>
                        <a:t> value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317394"/>
                  </a:ext>
                </a:extLst>
              </a:tr>
              <a:tr h="919964">
                <a:tc>
                  <a:txBody>
                    <a:bodyPr/>
                    <a:lstStyle/>
                    <a:p>
                      <a:pPr algn="ctr"/>
                      <a:endParaRPr kumimoji="1" lang="en-US" altLang="ja-JP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being diagnosed with breast cancer at 45 years or younger of age</a:t>
                      </a:r>
                    </a:p>
                    <a:p>
                      <a:pPr algn="ctr"/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8.7731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1.7525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43.9190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0.0082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7315316"/>
                  </a:ext>
                </a:extLst>
              </a:tr>
              <a:tr h="70766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having two or more primary breast cancers</a:t>
                      </a:r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kumimoji="1" lang="ja-JP" altLang="en-US" sz="18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3.1784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0.6304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16.0256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0.1612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1720878"/>
                  </a:ext>
                </a:extLst>
              </a:tr>
              <a:tr h="1132264">
                <a:tc>
                  <a:txBody>
                    <a:bodyPr/>
                    <a:lstStyle/>
                    <a:p>
                      <a:pPr algn="ctr"/>
                      <a:endParaRPr kumimoji="1" lang="en-US" altLang="ja-JP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being diagnosed with triple negative  breast cancer at </a:t>
                      </a:r>
                    </a:p>
                    <a:p>
                      <a:pPr algn="ctr"/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 years or younger of age</a:t>
                      </a:r>
                      <a:endParaRPr kumimoji="1" lang="ja-JP" altLang="en-US" sz="1800" baseline="300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8.5910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1.7610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41.9112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0.0078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53216317"/>
                  </a:ext>
                </a:extLst>
              </a:tr>
              <a:tr h="8491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800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kumimoji="1" lang="en-US" altLang="ja-JP" sz="18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aving breast or ovarian cancer family history up to third-degree relatives </a:t>
                      </a:r>
                    </a:p>
                    <a:p>
                      <a:pPr algn="ctr"/>
                      <a:endParaRPr kumimoji="1" lang="ja-JP" altLang="en-US" sz="1800" baseline="30000" dirty="0">
                        <a:latin typeface="Times New Roman" panose="02020603050405020304" pitchFamily="18" charset="0"/>
                        <a:ea typeface="ＭＳ ゴシック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20.7742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4.0387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106.8582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ＭＳ Ｐゴシック" panose="020B0600070205080204" pitchFamily="50" charset="-128"/>
                          <a:cs typeface="Times New Roman" panose="02020603050405020304" pitchFamily="18" charset="0"/>
                        </a:rPr>
                        <a:t>0.0003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53562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8913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ワイド画面</PresentationFormat>
  <Paragraphs>135</Paragraphs>
  <Slides>5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5</vt:i4>
      </vt:variant>
    </vt:vector>
  </HeadingPairs>
  <TitlesOfParts>
    <vt:vector size="12" baseType="lpstr">
      <vt:lpstr>游ゴシック</vt:lpstr>
      <vt:lpstr>Arial</vt:lpstr>
      <vt:lpstr>Calibri</vt:lpstr>
      <vt:lpstr>Calibri Light</vt:lpstr>
      <vt:lpstr>Times New Roman</vt:lpstr>
      <vt:lpstr>Office テーマ</vt:lpstr>
      <vt:lpstr>1_Office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Kouji Ohta</dc:creator>
  <cp:lastModifiedBy>kouji0259871@outlook.jp</cp:lastModifiedBy>
  <cp:revision>308</cp:revision>
  <cp:lastPrinted>2023-01-30T01:55:07Z</cp:lastPrinted>
  <dcterms:created xsi:type="dcterms:W3CDTF">2017-11-03T02:44:36Z</dcterms:created>
  <dcterms:modified xsi:type="dcterms:W3CDTF">2023-04-23T15:17:45Z</dcterms:modified>
</cp:coreProperties>
</file>