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F72A9-A44C-4A0D-B342-8C078E593091}" type="datetimeFigureOut">
              <a:rPr lang="zh-CN" altLang="en-US" smtClean="0"/>
              <a:t>2021/3/9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AD39F-5922-429D-8B7F-9E73381DF80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7249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F72A9-A44C-4A0D-B342-8C078E593091}" type="datetimeFigureOut">
              <a:rPr lang="zh-CN" altLang="en-US" smtClean="0"/>
              <a:t>2021/3/9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AD39F-5922-429D-8B7F-9E73381DF80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1136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F72A9-A44C-4A0D-B342-8C078E593091}" type="datetimeFigureOut">
              <a:rPr lang="zh-CN" altLang="en-US" smtClean="0"/>
              <a:t>2021/3/9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AD39F-5922-429D-8B7F-9E73381DF80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0088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F72A9-A44C-4A0D-B342-8C078E593091}" type="datetimeFigureOut">
              <a:rPr lang="zh-CN" altLang="en-US" smtClean="0"/>
              <a:t>2021/3/9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AD39F-5922-429D-8B7F-9E73381DF80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2606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F72A9-A44C-4A0D-B342-8C078E593091}" type="datetimeFigureOut">
              <a:rPr lang="zh-CN" altLang="en-US" smtClean="0"/>
              <a:t>2021/3/9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AD39F-5922-429D-8B7F-9E73381DF80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5532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F72A9-A44C-4A0D-B342-8C078E593091}" type="datetimeFigureOut">
              <a:rPr lang="zh-CN" altLang="en-US" smtClean="0"/>
              <a:t>2021/3/9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AD39F-5922-429D-8B7F-9E73381DF80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96413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F72A9-A44C-4A0D-B342-8C078E593091}" type="datetimeFigureOut">
              <a:rPr lang="zh-CN" altLang="en-US" smtClean="0"/>
              <a:t>2021/3/9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AD39F-5922-429D-8B7F-9E73381DF80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795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F72A9-A44C-4A0D-B342-8C078E593091}" type="datetimeFigureOut">
              <a:rPr lang="zh-CN" altLang="en-US" smtClean="0"/>
              <a:t>2021/3/9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AD39F-5922-429D-8B7F-9E73381DF80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0384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F72A9-A44C-4A0D-B342-8C078E593091}" type="datetimeFigureOut">
              <a:rPr lang="zh-CN" altLang="en-US" smtClean="0"/>
              <a:t>2021/3/9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AD39F-5922-429D-8B7F-9E73381DF80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5643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F72A9-A44C-4A0D-B342-8C078E593091}" type="datetimeFigureOut">
              <a:rPr lang="zh-CN" altLang="en-US" smtClean="0"/>
              <a:t>2021/3/9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AD39F-5922-429D-8B7F-9E73381DF80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23698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F72A9-A44C-4A0D-B342-8C078E593091}" type="datetimeFigureOut">
              <a:rPr lang="zh-CN" altLang="en-US" smtClean="0"/>
              <a:t>2021/3/9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AD39F-5922-429D-8B7F-9E73381DF80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46765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FF72A9-A44C-4A0D-B342-8C078E593091}" type="datetimeFigureOut">
              <a:rPr lang="zh-CN" altLang="en-US" smtClean="0"/>
              <a:t>2021/3/9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2AD39F-5922-429D-8B7F-9E73381DF80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7217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BA4B7AB0-2D57-41F6-A70F-DF69636F4189}"/>
              </a:ext>
            </a:extLst>
          </p:cNvPr>
          <p:cNvSpPr txBox="1"/>
          <p:nvPr/>
        </p:nvSpPr>
        <p:spPr>
          <a:xfrm rot="19800000">
            <a:off x="2861320" y="641314"/>
            <a:ext cx="8226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err="1">
                <a:latin typeface="Arial" panose="020B0604020202020204" pitchFamily="34" charset="0"/>
                <a:cs typeface="Arial" panose="020B0604020202020204" pitchFamily="34" charset="0"/>
              </a:rPr>
              <a:t>miR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-NC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35F47C0A-C0A9-4E8F-AF19-F8205746C0C2}"/>
              </a:ext>
            </a:extLst>
          </p:cNvPr>
          <p:cNvSpPr txBox="1"/>
          <p:nvPr/>
        </p:nvSpPr>
        <p:spPr>
          <a:xfrm rot="19800000">
            <a:off x="3389427" y="567175"/>
            <a:ext cx="11192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miR-597-3p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6D5BB15B-9CD2-4816-8EA4-4C312D7E77E2}"/>
              </a:ext>
            </a:extLst>
          </p:cNvPr>
          <p:cNvSpPr txBox="1"/>
          <p:nvPr/>
        </p:nvSpPr>
        <p:spPr>
          <a:xfrm>
            <a:off x="1803478" y="1423306"/>
            <a:ext cx="7825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BCL-xL</a:t>
            </a:r>
          </a:p>
          <a:p>
            <a:r>
              <a:rPr lang="en-US" altLang="zh-CN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30 </a:t>
            </a:r>
            <a:r>
              <a:rPr lang="en-US" altLang="zh-CN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AC5A5F3C-497B-4424-97C0-58791111FC36}"/>
              </a:ext>
            </a:extLst>
          </p:cNvPr>
          <p:cNvSpPr txBox="1"/>
          <p:nvPr/>
        </p:nvSpPr>
        <p:spPr>
          <a:xfrm rot="16200000">
            <a:off x="3958956" y="1423307"/>
            <a:ext cx="7633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LNCaP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65" y="1084275"/>
            <a:ext cx="1505160" cy="120984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4954" y="1084275"/>
            <a:ext cx="1571844" cy="1314633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AF2E75DC-D743-4F45-9009-EB4242541048}"/>
              </a:ext>
            </a:extLst>
          </p:cNvPr>
          <p:cNvSpPr txBox="1"/>
          <p:nvPr/>
        </p:nvSpPr>
        <p:spPr>
          <a:xfrm>
            <a:off x="6988348" y="1423306"/>
            <a:ext cx="8242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</a:p>
          <a:p>
            <a:r>
              <a:rPr lang="en-US" altLang="zh-CN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37 </a:t>
            </a:r>
            <a:r>
              <a:rPr lang="en-US" altLang="zh-CN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BA4B7AB0-2D57-41F6-A70F-DF69636F4189}"/>
              </a:ext>
            </a:extLst>
          </p:cNvPr>
          <p:cNvSpPr txBox="1"/>
          <p:nvPr/>
        </p:nvSpPr>
        <p:spPr>
          <a:xfrm rot="19800000">
            <a:off x="8052071" y="641314"/>
            <a:ext cx="8226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err="1">
                <a:latin typeface="Arial" panose="020B0604020202020204" pitchFamily="34" charset="0"/>
                <a:cs typeface="Arial" panose="020B0604020202020204" pitchFamily="34" charset="0"/>
              </a:rPr>
              <a:t>miR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-NC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35F47C0A-C0A9-4E8F-AF19-F8205746C0C2}"/>
              </a:ext>
            </a:extLst>
          </p:cNvPr>
          <p:cNvSpPr txBox="1"/>
          <p:nvPr/>
        </p:nvSpPr>
        <p:spPr>
          <a:xfrm rot="19800000">
            <a:off x="8709052" y="567176"/>
            <a:ext cx="11192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miR-597-3p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AC5A5F3C-497B-4424-97C0-58791111FC36}"/>
              </a:ext>
            </a:extLst>
          </p:cNvPr>
          <p:cNvSpPr txBox="1"/>
          <p:nvPr/>
        </p:nvSpPr>
        <p:spPr>
          <a:xfrm rot="16200000">
            <a:off x="9109011" y="1423307"/>
            <a:ext cx="7633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LNCaP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8460" y="4384505"/>
            <a:ext cx="1400370" cy="1219370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BA4B7AB0-2D57-41F6-A70F-DF69636F4189}"/>
              </a:ext>
            </a:extLst>
          </p:cNvPr>
          <p:cNvSpPr txBox="1"/>
          <p:nvPr/>
        </p:nvSpPr>
        <p:spPr>
          <a:xfrm rot="19800000">
            <a:off x="2835123" y="3969261"/>
            <a:ext cx="8226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err="1">
                <a:latin typeface="Arial" panose="020B0604020202020204" pitchFamily="34" charset="0"/>
                <a:cs typeface="Arial" panose="020B0604020202020204" pitchFamily="34" charset="0"/>
              </a:rPr>
              <a:t>miR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-NC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35F47C0A-C0A9-4E8F-AF19-F8205746C0C2}"/>
              </a:ext>
            </a:extLst>
          </p:cNvPr>
          <p:cNvSpPr txBox="1"/>
          <p:nvPr/>
        </p:nvSpPr>
        <p:spPr>
          <a:xfrm rot="19800000">
            <a:off x="3479221" y="3867119"/>
            <a:ext cx="11192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miR-597-3p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1BFCAD46-BBA9-4A22-985C-A4E9BD74CD1D}"/>
              </a:ext>
            </a:extLst>
          </p:cNvPr>
          <p:cNvSpPr txBox="1"/>
          <p:nvPr/>
        </p:nvSpPr>
        <p:spPr>
          <a:xfrm rot="16200000">
            <a:off x="4043916" y="4813086"/>
            <a:ext cx="5934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PC-3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D379045B-7834-433D-B307-1A5D8266BDEF}"/>
              </a:ext>
            </a:extLst>
          </p:cNvPr>
          <p:cNvSpPr txBox="1"/>
          <p:nvPr/>
        </p:nvSpPr>
        <p:spPr>
          <a:xfrm>
            <a:off x="1850831" y="4663326"/>
            <a:ext cx="7825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BCL-xL</a:t>
            </a:r>
            <a:endParaRPr lang="en-US" altLang="zh-CN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30 </a:t>
            </a:r>
            <a:r>
              <a:rPr lang="en-US" altLang="zh-CN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4480" y="4300961"/>
            <a:ext cx="1562318" cy="1247949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BA4B7AB0-2D57-41F6-A70F-DF69636F4189}"/>
              </a:ext>
            </a:extLst>
          </p:cNvPr>
          <p:cNvSpPr txBox="1"/>
          <p:nvPr/>
        </p:nvSpPr>
        <p:spPr>
          <a:xfrm rot="19800000">
            <a:off x="8052073" y="3867118"/>
            <a:ext cx="8226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err="1">
                <a:latin typeface="Arial" panose="020B0604020202020204" pitchFamily="34" charset="0"/>
                <a:cs typeface="Arial" panose="020B0604020202020204" pitchFamily="34" charset="0"/>
              </a:rPr>
              <a:t>miR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-NC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35F47C0A-C0A9-4E8F-AF19-F8205746C0C2}"/>
              </a:ext>
            </a:extLst>
          </p:cNvPr>
          <p:cNvSpPr txBox="1"/>
          <p:nvPr/>
        </p:nvSpPr>
        <p:spPr>
          <a:xfrm rot="19800000">
            <a:off x="8671478" y="3783836"/>
            <a:ext cx="11557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miR-597-3p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965EB122-4F9F-457F-B8D6-2802CD74EFC0}"/>
              </a:ext>
            </a:extLst>
          </p:cNvPr>
          <p:cNvSpPr txBox="1"/>
          <p:nvPr/>
        </p:nvSpPr>
        <p:spPr>
          <a:xfrm>
            <a:off x="6988348" y="4659197"/>
            <a:ext cx="8242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</a:p>
          <a:p>
            <a:r>
              <a:rPr lang="en-US" altLang="zh-CN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37 </a:t>
            </a:r>
            <a:r>
              <a:rPr lang="en-US" altLang="zh-CN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1BFCAD46-BBA9-4A22-985C-A4E9BD74CD1D}"/>
              </a:ext>
            </a:extLst>
          </p:cNvPr>
          <p:cNvSpPr txBox="1"/>
          <p:nvPr/>
        </p:nvSpPr>
        <p:spPr>
          <a:xfrm rot="16200000">
            <a:off x="9193970" y="4735942"/>
            <a:ext cx="5934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PC-3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xmlns="" id="{AB3EC404-E436-42FD-BD07-F10CFF1280DF}"/>
              </a:ext>
            </a:extLst>
          </p:cNvPr>
          <p:cNvSpPr/>
          <p:nvPr/>
        </p:nvSpPr>
        <p:spPr>
          <a:xfrm>
            <a:off x="1438416" y="2366249"/>
            <a:ext cx="38004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Supplementary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Figure 1A 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for Figure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4D 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(upper panel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BCL-xL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LNCaP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cells)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xmlns="" id="{AB3EC404-E436-42FD-BD07-F10CFF1280DF}"/>
              </a:ext>
            </a:extLst>
          </p:cNvPr>
          <p:cNvSpPr/>
          <p:nvPr/>
        </p:nvSpPr>
        <p:spPr>
          <a:xfrm>
            <a:off x="6650647" y="2371888"/>
            <a:ext cx="38004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Supplementary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1B 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for Figure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4D 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(upper panel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GAPDH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LNCaP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cells)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xmlns="" id="{AB3EC404-E436-42FD-BD07-F10CFF1280DF}"/>
              </a:ext>
            </a:extLst>
          </p:cNvPr>
          <p:cNvSpPr/>
          <p:nvPr/>
        </p:nvSpPr>
        <p:spPr>
          <a:xfrm>
            <a:off x="1438416" y="5706693"/>
            <a:ext cx="38004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Supplementary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1C 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for Figure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4D 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(upper panel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BCL-xL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PC-3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cells)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AB3EC404-E436-42FD-BD07-F10CFF1280DF}"/>
              </a:ext>
            </a:extLst>
          </p:cNvPr>
          <p:cNvSpPr/>
          <p:nvPr/>
        </p:nvSpPr>
        <p:spPr>
          <a:xfrm>
            <a:off x="6650647" y="5704242"/>
            <a:ext cx="38004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Supplementary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1D 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for Figure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4D 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(upper panel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GAPDH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PC-3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cells)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0735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9994" y="1357976"/>
            <a:ext cx="1801130" cy="1485932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D6E2CC47-C602-4028-B613-4EE196943AEF}"/>
              </a:ext>
            </a:extLst>
          </p:cNvPr>
          <p:cNvSpPr txBox="1"/>
          <p:nvPr/>
        </p:nvSpPr>
        <p:spPr>
          <a:xfrm>
            <a:off x="1098647" y="1793165"/>
            <a:ext cx="7825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BCL-xL</a:t>
            </a:r>
          </a:p>
          <a:p>
            <a:r>
              <a:rPr lang="en-US" altLang="zh-CN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30 </a:t>
            </a:r>
            <a:r>
              <a:rPr lang="en-US" altLang="zh-CN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53787788-853C-4383-8421-FBBAA1D5D2EE}"/>
              </a:ext>
            </a:extLst>
          </p:cNvPr>
          <p:cNvSpPr txBox="1"/>
          <p:nvPr/>
        </p:nvSpPr>
        <p:spPr>
          <a:xfrm>
            <a:off x="3630950" y="1825288"/>
            <a:ext cx="7633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LNCaP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2433" y="1357976"/>
            <a:ext cx="1895740" cy="1590897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72E256D2-EE3D-4AB0-BC69-45F86A529954}"/>
              </a:ext>
            </a:extLst>
          </p:cNvPr>
          <p:cNvSpPr txBox="1"/>
          <p:nvPr/>
        </p:nvSpPr>
        <p:spPr>
          <a:xfrm>
            <a:off x="6959615" y="1793164"/>
            <a:ext cx="7521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BCL-2</a:t>
            </a:r>
          </a:p>
          <a:p>
            <a:r>
              <a:rPr lang="en-US" altLang="zh-CN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26 </a:t>
            </a:r>
            <a:r>
              <a:rPr lang="en-US" altLang="zh-CN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FCB68961-B8E0-4398-8D58-07A6EFBFE432}"/>
              </a:ext>
            </a:extLst>
          </p:cNvPr>
          <p:cNvSpPr txBox="1"/>
          <p:nvPr/>
        </p:nvSpPr>
        <p:spPr>
          <a:xfrm rot="19502254">
            <a:off x="7822635" y="886625"/>
            <a:ext cx="8226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err="1">
                <a:latin typeface="Arial" panose="020B0604020202020204" pitchFamily="34" charset="0"/>
                <a:cs typeface="Arial" panose="020B0604020202020204" pitchFamily="34" charset="0"/>
              </a:rPr>
              <a:t>miR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-NC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24B610BF-F1C4-4BDB-9A71-BD43AD223782}"/>
              </a:ext>
            </a:extLst>
          </p:cNvPr>
          <p:cNvSpPr txBox="1"/>
          <p:nvPr/>
        </p:nvSpPr>
        <p:spPr>
          <a:xfrm rot="19452844">
            <a:off x="8272129" y="808640"/>
            <a:ext cx="11192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miR-597-3p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20C7474C-58B0-4EBE-98F9-5FC53C790FAD}"/>
              </a:ext>
            </a:extLst>
          </p:cNvPr>
          <p:cNvSpPr txBox="1"/>
          <p:nvPr/>
        </p:nvSpPr>
        <p:spPr>
          <a:xfrm rot="19496085">
            <a:off x="8803508" y="373774"/>
            <a:ext cx="19672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miR-597-3p+</a:t>
            </a:r>
          </a:p>
          <a:p>
            <a:pPr algn="ctr"/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pcDNA3.1-LINC01213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53787788-853C-4383-8421-FBBAA1D5D2EE}"/>
              </a:ext>
            </a:extLst>
          </p:cNvPr>
          <p:cNvSpPr txBox="1"/>
          <p:nvPr/>
        </p:nvSpPr>
        <p:spPr>
          <a:xfrm>
            <a:off x="9561397" y="1793164"/>
            <a:ext cx="7633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LNCaP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6005" y="4737168"/>
            <a:ext cx="1915119" cy="1402622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FCB68961-B8E0-4398-8D58-07A6EFBFE432}"/>
              </a:ext>
            </a:extLst>
          </p:cNvPr>
          <p:cNvSpPr txBox="1"/>
          <p:nvPr/>
        </p:nvSpPr>
        <p:spPr>
          <a:xfrm rot="19502254">
            <a:off x="1868292" y="4256846"/>
            <a:ext cx="8226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err="1">
                <a:latin typeface="Arial" panose="020B0604020202020204" pitchFamily="34" charset="0"/>
                <a:cs typeface="Arial" panose="020B0604020202020204" pitchFamily="34" charset="0"/>
              </a:rPr>
              <a:t>miR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-NC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24B610BF-F1C4-4BDB-9A71-BD43AD223782}"/>
              </a:ext>
            </a:extLst>
          </p:cNvPr>
          <p:cNvSpPr txBox="1"/>
          <p:nvPr/>
        </p:nvSpPr>
        <p:spPr>
          <a:xfrm rot="19452844">
            <a:off x="2354533" y="4209904"/>
            <a:ext cx="11192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miR-597-3p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20C7474C-58B0-4EBE-98F9-5FC53C790FAD}"/>
              </a:ext>
            </a:extLst>
          </p:cNvPr>
          <p:cNvSpPr txBox="1"/>
          <p:nvPr/>
        </p:nvSpPr>
        <p:spPr>
          <a:xfrm rot="19496085">
            <a:off x="2885912" y="3775038"/>
            <a:ext cx="19672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miR-597-3p+</a:t>
            </a:r>
          </a:p>
          <a:p>
            <a:pPr algn="ctr"/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pcDNA3.1-LINC01213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D6E2CC47-C602-4028-B613-4EE196943AEF}"/>
              </a:ext>
            </a:extLst>
          </p:cNvPr>
          <p:cNvSpPr txBox="1"/>
          <p:nvPr/>
        </p:nvSpPr>
        <p:spPr>
          <a:xfrm>
            <a:off x="943418" y="5151124"/>
            <a:ext cx="7825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BCL-xL</a:t>
            </a:r>
          </a:p>
          <a:p>
            <a:r>
              <a:rPr lang="en-US" altLang="zh-CN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30 </a:t>
            </a:r>
            <a:r>
              <a:rPr lang="en-US" altLang="zh-CN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B3B2C445-DA1D-4D18-8DF0-A9063318413B}"/>
              </a:ext>
            </a:extLst>
          </p:cNvPr>
          <p:cNvSpPr txBox="1"/>
          <p:nvPr/>
        </p:nvSpPr>
        <p:spPr>
          <a:xfrm>
            <a:off x="3641124" y="5151123"/>
            <a:ext cx="5934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PC-3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4670" y="4659773"/>
            <a:ext cx="1991265" cy="1290476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72E256D2-EE3D-4AB0-BC69-45F86A529954}"/>
              </a:ext>
            </a:extLst>
          </p:cNvPr>
          <p:cNvSpPr txBox="1"/>
          <p:nvPr/>
        </p:nvSpPr>
        <p:spPr>
          <a:xfrm>
            <a:off x="6911852" y="5088013"/>
            <a:ext cx="7521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BCL-2</a:t>
            </a:r>
          </a:p>
          <a:p>
            <a:r>
              <a:rPr lang="en-US" altLang="zh-CN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26 </a:t>
            </a:r>
            <a:r>
              <a:rPr lang="en-US" altLang="zh-CN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FCB68961-B8E0-4398-8D58-07A6EFBFE432}"/>
              </a:ext>
            </a:extLst>
          </p:cNvPr>
          <p:cNvSpPr txBox="1"/>
          <p:nvPr/>
        </p:nvSpPr>
        <p:spPr>
          <a:xfrm rot="19502254">
            <a:off x="7774872" y="4181474"/>
            <a:ext cx="8226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err="1">
                <a:latin typeface="Arial" panose="020B0604020202020204" pitchFamily="34" charset="0"/>
                <a:cs typeface="Arial" panose="020B0604020202020204" pitchFamily="34" charset="0"/>
              </a:rPr>
              <a:t>miR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-NC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xmlns="" id="{24B610BF-F1C4-4BDB-9A71-BD43AD223782}"/>
              </a:ext>
            </a:extLst>
          </p:cNvPr>
          <p:cNvSpPr txBox="1"/>
          <p:nvPr/>
        </p:nvSpPr>
        <p:spPr>
          <a:xfrm rot="19452844">
            <a:off x="8224366" y="4103489"/>
            <a:ext cx="11192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miR-597-3p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20C7474C-58B0-4EBE-98F9-5FC53C790FAD}"/>
              </a:ext>
            </a:extLst>
          </p:cNvPr>
          <p:cNvSpPr txBox="1"/>
          <p:nvPr/>
        </p:nvSpPr>
        <p:spPr>
          <a:xfrm rot="19496085">
            <a:off x="8755745" y="3668623"/>
            <a:ext cx="19672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miR-597-3p+</a:t>
            </a:r>
          </a:p>
          <a:p>
            <a:pPr algn="ctr"/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pcDNA3.1-LINC01213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xmlns="" id="{B3B2C445-DA1D-4D18-8DF0-A9063318413B}"/>
              </a:ext>
            </a:extLst>
          </p:cNvPr>
          <p:cNvSpPr txBox="1"/>
          <p:nvPr/>
        </p:nvSpPr>
        <p:spPr>
          <a:xfrm>
            <a:off x="9791019" y="5088013"/>
            <a:ext cx="5934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PC-3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AB3EC404-E436-42FD-BD07-F10CFF1280DF}"/>
              </a:ext>
            </a:extLst>
          </p:cNvPr>
          <p:cNvSpPr/>
          <p:nvPr/>
        </p:nvSpPr>
        <p:spPr>
          <a:xfrm>
            <a:off x="840330" y="2860111"/>
            <a:ext cx="38004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Supplementary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2A 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for Figure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5F 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(upper panel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BCL-xL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LNCaP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cells)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xmlns="" id="{AB3EC404-E436-42FD-BD07-F10CFF1280DF}"/>
              </a:ext>
            </a:extLst>
          </p:cNvPr>
          <p:cNvSpPr/>
          <p:nvPr/>
        </p:nvSpPr>
        <p:spPr>
          <a:xfrm>
            <a:off x="6689702" y="2846367"/>
            <a:ext cx="38004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Supplementary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2B 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for Figure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5F 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(upper panel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BCL-2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LNCaP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cells)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xmlns="" id="{AB3EC404-E436-42FD-BD07-F10CFF1280DF}"/>
              </a:ext>
            </a:extLst>
          </p:cNvPr>
          <p:cNvSpPr/>
          <p:nvPr/>
        </p:nvSpPr>
        <p:spPr>
          <a:xfrm>
            <a:off x="840329" y="6135754"/>
            <a:ext cx="38004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Supplementary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2C 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for Figure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5F 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(upper panel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BCL-xL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PC-3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cells)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xmlns="" id="{AB3EC404-E436-42FD-BD07-F10CFF1280DF}"/>
              </a:ext>
            </a:extLst>
          </p:cNvPr>
          <p:cNvSpPr/>
          <p:nvPr/>
        </p:nvSpPr>
        <p:spPr>
          <a:xfrm>
            <a:off x="6583994" y="6131718"/>
            <a:ext cx="38004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Supplementary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2D 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for Figure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5F 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(upper panel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BCL-2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PC-3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cells)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xmlns="" id="{FCB68961-B8E0-4398-8D58-07A6EFBFE432}"/>
              </a:ext>
            </a:extLst>
          </p:cNvPr>
          <p:cNvSpPr txBox="1"/>
          <p:nvPr/>
        </p:nvSpPr>
        <p:spPr>
          <a:xfrm rot="19502254">
            <a:off x="2023521" y="898887"/>
            <a:ext cx="8226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err="1">
                <a:latin typeface="Arial" panose="020B0604020202020204" pitchFamily="34" charset="0"/>
                <a:cs typeface="Arial" panose="020B0604020202020204" pitchFamily="34" charset="0"/>
              </a:rPr>
              <a:t>miR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-NC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xmlns="" id="{24B610BF-F1C4-4BDB-9A71-BD43AD223782}"/>
              </a:ext>
            </a:extLst>
          </p:cNvPr>
          <p:cNvSpPr txBox="1"/>
          <p:nvPr/>
        </p:nvSpPr>
        <p:spPr>
          <a:xfrm rot="19452844">
            <a:off x="2509762" y="851945"/>
            <a:ext cx="11192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miR-597-3p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xmlns="" id="{20C7474C-58B0-4EBE-98F9-5FC53C790FAD}"/>
              </a:ext>
            </a:extLst>
          </p:cNvPr>
          <p:cNvSpPr txBox="1"/>
          <p:nvPr/>
        </p:nvSpPr>
        <p:spPr>
          <a:xfrm rot="19496085">
            <a:off x="3041141" y="417079"/>
            <a:ext cx="19672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miR-597-3p+</a:t>
            </a:r>
          </a:p>
          <a:p>
            <a:pPr algn="ctr"/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pcDNA3.1-LINC01213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03174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24D51896-0541-4E83-A2A8-506C2EC3BE9E}"/>
              </a:ext>
            </a:extLst>
          </p:cNvPr>
          <p:cNvSpPr txBox="1"/>
          <p:nvPr/>
        </p:nvSpPr>
        <p:spPr>
          <a:xfrm>
            <a:off x="765528" y="1638154"/>
            <a:ext cx="11219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CASPASE3</a:t>
            </a:r>
          </a:p>
          <a:p>
            <a:r>
              <a:rPr lang="en-US" altLang="zh-CN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17 </a:t>
            </a:r>
            <a:r>
              <a:rPr lang="en-US" altLang="zh-CN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53787788-853C-4383-8421-FBBAA1D5D2EE}"/>
              </a:ext>
            </a:extLst>
          </p:cNvPr>
          <p:cNvSpPr txBox="1"/>
          <p:nvPr/>
        </p:nvSpPr>
        <p:spPr>
          <a:xfrm>
            <a:off x="3601967" y="1639722"/>
            <a:ext cx="7633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LNCaP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9610" y="1252170"/>
            <a:ext cx="1742357" cy="1287829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FCB68961-B8E0-4398-8D58-07A6EFBFE432}"/>
              </a:ext>
            </a:extLst>
          </p:cNvPr>
          <p:cNvSpPr txBox="1"/>
          <p:nvPr/>
        </p:nvSpPr>
        <p:spPr>
          <a:xfrm rot="19502254">
            <a:off x="1901389" y="775320"/>
            <a:ext cx="8226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err="1">
                <a:latin typeface="Arial" panose="020B0604020202020204" pitchFamily="34" charset="0"/>
                <a:cs typeface="Arial" panose="020B0604020202020204" pitchFamily="34" charset="0"/>
              </a:rPr>
              <a:t>miR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-NC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24B610BF-F1C4-4BDB-9A71-BD43AD223782}"/>
              </a:ext>
            </a:extLst>
          </p:cNvPr>
          <p:cNvSpPr txBox="1"/>
          <p:nvPr/>
        </p:nvSpPr>
        <p:spPr>
          <a:xfrm rot="19452844">
            <a:off x="2387630" y="728378"/>
            <a:ext cx="11192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miR-597-3p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20C7474C-58B0-4EBE-98F9-5FC53C790FAD}"/>
              </a:ext>
            </a:extLst>
          </p:cNvPr>
          <p:cNvSpPr txBox="1"/>
          <p:nvPr/>
        </p:nvSpPr>
        <p:spPr>
          <a:xfrm rot="19496085">
            <a:off x="2919009" y="293512"/>
            <a:ext cx="19672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miR-597-3p+</a:t>
            </a:r>
          </a:p>
          <a:p>
            <a:pPr algn="ctr"/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pcDNA3.1-LINC01213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FCB68961-B8E0-4398-8D58-07A6EFBFE432}"/>
              </a:ext>
            </a:extLst>
          </p:cNvPr>
          <p:cNvSpPr txBox="1"/>
          <p:nvPr/>
        </p:nvSpPr>
        <p:spPr>
          <a:xfrm rot="19502254">
            <a:off x="7610071" y="775320"/>
            <a:ext cx="8226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err="1">
                <a:latin typeface="Arial" panose="020B0604020202020204" pitchFamily="34" charset="0"/>
                <a:cs typeface="Arial" panose="020B0604020202020204" pitchFamily="34" charset="0"/>
              </a:rPr>
              <a:t>miR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-NC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24B610BF-F1C4-4BDB-9A71-BD43AD223782}"/>
              </a:ext>
            </a:extLst>
          </p:cNvPr>
          <p:cNvSpPr txBox="1"/>
          <p:nvPr/>
        </p:nvSpPr>
        <p:spPr>
          <a:xfrm rot="19452844">
            <a:off x="8096312" y="728378"/>
            <a:ext cx="11192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miR-597-3p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20C7474C-58B0-4EBE-98F9-5FC53C790FAD}"/>
              </a:ext>
            </a:extLst>
          </p:cNvPr>
          <p:cNvSpPr txBox="1"/>
          <p:nvPr/>
        </p:nvSpPr>
        <p:spPr>
          <a:xfrm rot="19496085">
            <a:off x="8627691" y="293512"/>
            <a:ext cx="19672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miR-597-3p+</a:t>
            </a:r>
          </a:p>
          <a:p>
            <a:pPr algn="ctr"/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pcDNA3.1-LINC01213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FCB68961-B8E0-4398-8D58-07A6EFBFE432}"/>
              </a:ext>
            </a:extLst>
          </p:cNvPr>
          <p:cNvSpPr txBox="1"/>
          <p:nvPr/>
        </p:nvSpPr>
        <p:spPr>
          <a:xfrm rot="19502254">
            <a:off x="2003049" y="4248723"/>
            <a:ext cx="8226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err="1">
                <a:latin typeface="Arial" panose="020B0604020202020204" pitchFamily="34" charset="0"/>
                <a:cs typeface="Arial" panose="020B0604020202020204" pitchFamily="34" charset="0"/>
              </a:rPr>
              <a:t>miR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-NC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24B610BF-F1C4-4BDB-9A71-BD43AD223782}"/>
              </a:ext>
            </a:extLst>
          </p:cNvPr>
          <p:cNvSpPr txBox="1"/>
          <p:nvPr/>
        </p:nvSpPr>
        <p:spPr>
          <a:xfrm rot="19452844">
            <a:off x="2489290" y="4201781"/>
            <a:ext cx="11192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miR-597-3p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20C7474C-58B0-4EBE-98F9-5FC53C790FAD}"/>
              </a:ext>
            </a:extLst>
          </p:cNvPr>
          <p:cNvSpPr txBox="1"/>
          <p:nvPr/>
        </p:nvSpPr>
        <p:spPr>
          <a:xfrm rot="19496085">
            <a:off x="3020669" y="3766915"/>
            <a:ext cx="19672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miR-597-3p+</a:t>
            </a:r>
          </a:p>
          <a:p>
            <a:pPr algn="ctr"/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pcDNA3.1-LINC01213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FCB68961-B8E0-4398-8D58-07A6EFBFE432}"/>
              </a:ext>
            </a:extLst>
          </p:cNvPr>
          <p:cNvSpPr txBox="1"/>
          <p:nvPr/>
        </p:nvSpPr>
        <p:spPr>
          <a:xfrm rot="19502254">
            <a:off x="7518663" y="4260985"/>
            <a:ext cx="8226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err="1">
                <a:latin typeface="Arial" panose="020B0604020202020204" pitchFamily="34" charset="0"/>
                <a:cs typeface="Arial" panose="020B0604020202020204" pitchFamily="34" charset="0"/>
              </a:rPr>
              <a:t>miR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-NC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24B610BF-F1C4-4BDB-9A71-BD43AD223782}"/>
              </a:ext>
            </a:extLst>
          </p:cNvPr>
          <p:cNvSpPr txBox="1"/>
          <p:nvPr/>
        </p:nvSpPr>
        <p:spPr>
          <a:xfrm rot="19452844">
            <a:off x="8004904" y="4214043"/>
            <a:ext cx="11192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miR-597-3p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20C7474C-58B0-4EBE-98F9-5FC53C790FAD}"/>
              </a:ext>
            </a:extLst>
          </p:cNvPr>
          <p:cNvSpPr txBox="1"/>
          <p:nvPr/>
        </p:nvSpPr>
        <p:spPr>
          <a:xfrm rot="19496085">
            <a:off x="8536283" y="3779177"/>
            <a:ext cx="19672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miR-597-3p+</a:t>
            </a:r>
          </a:p>
          <a:p>
            <a:pPr algn="ctr"/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pcDNA3.1-LINC01213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9900" y="1279980"/>
            <a:ext cx="1945367" cy="1522808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D466F8C4-AC3F-4E2F-98FD-229FFC004CDA}"/>
              </a:ext>
            </a:extLst>
          </p:cNvPr>
          <p:cNvSpPr txBox="1"/>
          <p:nvPr/>
        </p:nvSpPr>
        <p:spPr>
          <a:xfrm>
            <a:off x="6277990" y="1530432"/>
            <a:ext cx="112190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Cleved-</a:t>
            </a:r>
          </a:p>
          <a:p>
            <a:pPr algn="ctr"/>
            <a:r>
              <a:rPr lang="en-US" altLang="zh-CN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CASPASE3</a:t>
            </a:r>
          </a:p>
          <a:p>
            <a:pPr algn="ctr"/>
            <a:r>
              <a:rPr lang="en-US" altLang="zh-CN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19 </a:t>
            </a:r>
            <a:r>
              <a:rPr lang="en-US" altLang="zh-CN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53787788-853C-4383-8421-FBBAA1D5D2EE}"/>
              </a:ext>
            </a:extLst>
          </p:cNvPr>
          <p:cNvSpPr txBox="1"/>
          <p:nvPr/>
        </p:nvSpPr>
        <p:spPr>
          <a:xfrm>
            <a:off x="9415073" y="1638154"/>
            <a:ext cx="7633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LNCaP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8021" y="4752174"/>
            <a:ext cx="1987015" cy="1583955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9900" y="4752174"/>
            <a:ext cx="2015174" cy="1534963"/>
          </a:xfrm>
          <a:prstGeom prst="rect">
            <a:avLst/>
          </a:prstGeom>
        </p:spPr>
      </p:pic>
      <p:sp>
        <p:nvSpPr>
          <p:cNvPr id="25" name="文本框 24">
            <a:extLst>
              <a:ext uri="{FF2B5EF4-FFF2-40B4-BE49-F238E27FC236}">
                <a16:creationId xmlns:a16="http://schemas.microsoft.com/office/drawing/2014/main" xmlns="" id="{24D51896-0541-4E83-A2A8-506C2EC3BE9E}"/>
              </a:ext>
            </a:extLst>
          </p:cNvPr>
          <p:cNvSpPr txBox="1"/>
          <p:nvPr/>
        </p:nvSpPr>
        <p:spPr>
          <a:xfrm>
            <a:off x="765528" y="5382252"/>
            <a:ext cx="11219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CASPASE3</a:t>
            </a:r>
          </a:p>
          <a:p>
            <a:r>
              <a:rPr lang="en-US" altLang="zh-CN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17 </a:t>
            </a:r>
            <a:r>
              <a:rPr lang="en-US" altLang="zh-CN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xmlns="" id="{D466F8C4-AC3F-4E2F-98FD-229FFC004CDA}"/>
              </a:ext>
            </a:extLst>
          </p:cNvPr>
          <p:cNvSpPr txBox="1"/>
          <p:nvPr/>
        </p:nvSpPr>
        <p:spPr>
          <a:xfrm>
            <a:off x="6235290" y="5150323"/>
            <a:ext cx="112190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err="1">
                <a:latin typeface="Arial" panose="020B0604020202020204" pitchFamily="34" charset="0"/>
                <a:cs typeface="Arial" panose="020B0604020202020204" pitchFamily="34" charset="0"/>
              </a:rPr>
              <a:t>Cleved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  <a:p>
            <a:pPr algn="ctr"/>
            <a:r>
              <a:rPr lang="en-US" altLang="zh-CN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CASPASE3</a:t>
            </a:r>
          </a:p>
          <a:p>
            <a:pPr algn="ctr"/>
            <a:r>
              <a:rPr lang="en-US" altLang="zh-CN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19 </a:t>
            </a:r>
            <a:r>
              <a:rPr lang="en-US" altLang="zh-CN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xmlns="" id="{B3B2C445-DA1D-4D18-8DF0-A9063318413B}"/>
              </a:ext>
            </a:extLst>
          </p:cNvPr>
          <p:cNvSpPr txBox="1"/>
          <p:nvPr/>
        </p:nvSpPr>
        <p:spPr>
          <a:xfrm>
            <a:off x="3839426" y="5363162"/>
            <a:ext cx="5934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PC-3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xmlns="" id="{B3B2C445-DA1D-4D18-8DF0-A9063318413B}"/>
              </a:ext>
            </a:extLst>
          </p:cNvPr>
          <p:cNvSpPr txBox="1"/>
          <p:nvPr/>
        </p:nvSpPr>
        <p:spPr>
          <a:xfrm>
            <a:off x="9457775" y="5239318"/>
            <a:ext cx="5934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PC-3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xmlns="" id="{AB3EC404-E436-42FD-BD07-F10CFF1280DF}"/>
              </a:ext>
            </a:extLst>
          </p:cNvPr>
          <p:cNvSpPr/>
          <p:nvPr/>
        </p:nvSpPr>
        <p:spPr>
          <a:xfrm>
            <a:off x="939432" y="2782734"/>
            <a:ext cx="43637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Supplementary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2E 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for Figure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5F</a:t>
            </a:r>
          </a:p>
          <a:p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(upper panel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CASPASE3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LNCaP cells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xmlns="" id="{AB3EC404-E436-42FD-BD07-F10CFF1280DF}"/>
              </a:ext>
            </a:extLst>
          </p:cNvPr>
          <p:cNvSpPr/>
          <p:nvPr/>
        </p:nvSpPr>
        <p:spPr>
          <a:xfrm>
            <a:off x="6524590" y="2785970"/>
            <a:ext cx="46706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Supplementary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2F 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for Figure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5F </a:t>
            </a:r>
          </a:p>
          <a:p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upper panel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Cleved-CASPASE3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LNCaP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cells)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xmlns="" id="{AB3EC404-E436-42FD-BD07-F10CFF1280DF}"/>
              </a:ext>
            </a:extLst>
          </p:cNvPr>
          <p:cNvSpPr/>
          <p:nvPr/>
        </p:nvSpPr>
        <p:spPr>
          <a:xfrm>
            <a:off x="939432" y="6259070"/>
            <a:ext cx="38004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Supplementary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2G 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for Figure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5F 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(upper panel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CASPASE3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PC-3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cells)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xmlns="" id="{AB3EC404-E436-42FD-BD07-F10CFF1280DF}"/>
              </a:ext>
            </a:extLst>
          </p:cNvPr>
          <p:cNvSpPr/>
          <p:nvPr/>
        </p:nvSpPr>
        <p:spPr>
          <a:xfrm>
            <a:off x="6524589" y="6201433"/>
            <a:ext cx="44646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Supplementary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2H 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for Figure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5F</a:t>
            </a:r>
          </a:p>
          <a:p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(upper panel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Cleved-CASPASE3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PC-3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cells)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64851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3185" y="1232570"/>
            <a:ext cx="1948556" cy="1586371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53787788-853C-4383-8421-FBBAA1D5D2EE}"/>
              </a:ext>
            </a:extLst>
          </p:cNvPr>
          <p:cNvSpPr txBox="1"/>
          <p:nvPr/>
        </p:nvSpPr>
        <p:spPr>
          <a:xfrm>
            <a:off x="3651394" y="1631484"/>
            <a:ext cx="7633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LNCaP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FCB68961-B8E0-4398-8D58-07A6EFBFE432}"/>
              </a:ext>
            </a:extLst>
          </p:cNvPr>
          <p:cNvSpPr txBox="1"/>
          <p:nvPr/>
        </p:nvSpPr>
        <p:spPr>
          <a:xfrm rot="19502254">
            <a:off x="1950816" y="767082"/>
            <a:ext cx="8226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err="1">
                <a:latin typeface="Arial" panose="020B0604020202020204" pitchFamily="34" charset="0"/>
                <a:cs typeface="Arial" panose="020B0604020202020204" pitchFamily="34" charset="0"/>
              </a:rPr>
              <a:t>miR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-NC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24B610BF-F1C4-4BDB-9A71-BD43AD223782}"/>
              </a:ext>
            </a:extLst>
          </p:cNvPr>
          <p:cNvSpPr txBox="1"/>
          <p:nvPr/>
        </p:nvSpPr>
        <p:spPr>
          <a:xfrm rot="19452844">
            <a:off x="2437057" y="720140"/>
            <a:ext cx="11192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miR-597-3p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20C7474C-58B0-4EBE-98F9-5FC53C790FAD}"/>
              </a:ext>
            </a:extLst>
          </p:cNvPr>
          <p:cNvSpPr txBox="1"/>
          <p:nvPr/>
        </p:nvSpPr>
        <p:spPr>
          <a:xfrm rot="19496085">
            <a:off x="2968436" y="285274"/>
            <a:ext cx="19672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miR-597-3p+</a:t>
            </a:r>
          </a:p>
          <a:p>
            <a:pPr algn="ctr"/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pcDNA3.1-LINC01213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53787788-853C-4383-8421-FBBAA1D5D2EE}"/>
              </a:ext>
            </a:extLst>
          </p:cNvPr>
          <p:cNvSpPr txBox="1"/>
          <p:nvPr/>
        </p:nvSpPr>
        <p:spPr>
          <a:xfrm>
            <a:off x="9529800" y="1739204"/>
            <a:ext cx="7633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LNCaP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FCB68961-B8E0-4398-8D58-07A6EFBFE432}"/>
              </a:ext>
            </a:extLst>
          </p:cNvPr>
          <p:cNvSpPr txBox="1"/>
          <p:nvPr/>
        </p:nvSpPr>
        <p:spPr>
          <a:xfrm rot="19502254">
            <a:off x="7692590" y="767082"/>
            <a:ext cx="8226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err="1">
                <a:latin typeface="Arial" panose="020B0604020202020204" pitchFamily="34" charset="0"/>
                <a:cs typeface="Arial" panose="020B0604020202020204" pitchFamily="34" charset="0"/>
              </a:rPr>
              <a:t>miR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-NC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24B610BF-F1C4-4BDB-9A71-BD43AD223782}"/>
              </a:ext>
            </a:extLst>
          </p:cNvPr>
          <p:cNvSpPr txBox="1"/>
          <p:nvPr/>
        </p:nvSpPr>
        <p:spPr>
          <a:xfrm rot="19452844">
            <a:off x="8178831" y="720140"/>
            <a:ext cx="11192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miR-597-3p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20C7474C-58B0-4EBE-98F9-5FC53C790FAD}"/>
              </a:ext>
            </a:extLst>
          </p:cNvPr>
          <p:cNvSpPr txBox="1"/>
          <p:nvPr/>
        </p:nvSpPr>
        <p:spPr>
          <a:xfrm rot="19496085">
            <a:off x="8710210" y="285274"/>
            <a:ext cx="19672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miR-597-3p+</a:t>
            </a:r>
          </a:p>
          <a:p>
            <a:pPr algn="ctr"/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pcDNA3.1-LINC01213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EC8810CB-2470-43ED-AA2E-3B61938430FF}"/>
              </a:ext>
            </a:extLst>
          </p:cNvPr>
          <p:cNvSpPr txBox="1"/>
          <p:nvPr/>
        </p:nvSpPr>
        <p:spPr>
          <a:xfrm>
            <a:off x="661275" y="1631483"/>
            <a:ext cx="11219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CASPASE9</a:t>
            </a:r>
          </a:p>
          <a:p>
            <a:r>
              <a:rPr lang="en-US" altLang="zh-CN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46 </a:t>
            </a:r>
            <a:r>
              <a:rPr lang="en-US" altLang="zh-CN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8269" y="1232570"/>
            <a:ext cx="2021531" cy="1690572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42C18EC4-3BA0-4B8F-9C4A-6D3CCF6B49D9}"/>
              </a:ext>
            </a:extLst>
          </p:cNvPr>
          <p:cNvSpPr txBox="1"/>
          <p:nvPr/>
        </p:nvSpPr>
        <p:spPr>
          <a:xfrm>
            <a:off x="6390053" y="1607161"/>
            <a:ext cx="112190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Cleved-</a:t>
            </a:r>
          </a:p>
          <a:p>
            <a:pPr algn="ctr"/>
            <a:r>
              <a:rPr lang="en-US" altLang="zh-CN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CASPASE9</a:t>
            </a:r>
          </a:p>
          <a:p>
            <a:pPr algn="ctr"/>
            <a:r>
              <a:rPr lang="en-US" altLang="zh-CN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37 </a:t>
            </a:r>
            <a:r>
              <a:rPr lang="en-US" altLang="zh-CN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3185" y="4872606"/>
            <a:ext cx="1876687" cy="1066949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FCB68961-B8E0-4398-8D58-07A6EFBFE432}"/>
              </a:ext>
            </a:extLst>
          </p:cNvPr>
          <p:cNvSpPr txBox="1"/>
          <p:nvPr/>
        </p:nvSpPr>
        <p:spPr>
          <a:xfrm rot="19502254">
            <a:off x="2012600" y="4391580"/>
            <a:ext cx="8226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err="1">
                <a:latin typeface="Arial" panose="020B0604020202020204" pitchFamily="34" charset="0"/>
                <a:cs typeface="Arial" panose="020B0604020202020204" pitchFamily="34" charset="0"/>
              </a:rPr>
              <a:t>miR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-NC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24B610BF-F1C4-4BDB-9A71-BD43AD223782}"/>
              </a:ext>
            </a:extLst>
          </p:cNvPr>
          <p:cNvSpPr txBox="1"/>
          <p:nvPr/>
        </p:nvSpPr>
        <p:spPr>
          <a:xfrm rot="19452844">
            <a:off x="2498841" y="4344638"/>
            <a:ext cx="11192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miR-597-3p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20C7474C-58B0-4EBE-98F9-5FC53C790FAD}"/>
              </a:ext>
            </a:extLst>
          </p:cNvPr>
          <p:cNvSpPr txBox="1"/>
          <p:nvPr/>
        </p:nvSpPr>
        <p:spPr>
          <a:xfrm rot="19496085">
            <a:off x="3030220" y="3909772"/>
            <a:ext cx="19672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miR-597-3p+</a:t>
            </a:r>
          </a:p>
          <a:p>
            <a:pPr algn="ctr"/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pcDNA3.1-LINC01213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EC8810CB-2470-43ED-AA2E-3B61938430FF}"/>
              </a:ext>
            </a:extLst>
          </p:cNvPr>
          <p:cNvSpPr txBox="1"/>
          <p:nvPr/>
        </p:nvSpPr>
        <p:spPr>
          <a:xfrm>
            <a:off x="723059" y="5255981"/>
            <a:ext cx="11219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CASPASE9</a:t>
            </a:r>
          </a:p>
          <a:p>
            <a:r>
              <a:rPr lang="en-US" altLang="zh-CN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46 </a:t>
            </a:r>
            <a:r>
              <a:rPr lang="en-US" altLang="zh-CN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929" y="4576780"/>
            <a:ext cx="2060545" cy="1688061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FCB68961-B8E0-4398-8D58-07A6EFBFE432}"/>
              </a:ext>
            </a:extLst>
          </p:cNvPr>
          <p:cNvSpPr txBox="1"/>
          <p:nvPr/>
        </p:nvSpPr>
        <p:spPr>
          <a:xfrm rot="19502254">
            <a:off x="7722264" y="4091937"/>
            <a:ext cx="8226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err="1">
                <a:latin typeface="Arial" panose="020B0604020202020204" pitchFamily="34" charset="0"/>
                <a:cs typeface="Arial" panose="020B0604020202020204" pitchFamily="34" charset="0"/>
              </a:rPr>
              <a:t>miR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-NC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24B610BF-F1C4-4BDB-9A71-BD43AD223782}"/>
              </a:ext>
            </a:extLst>
          </p:cNvPr>
          <p:cNvSpPr txBox="1"/>
          <p:nvPr/>
        </p:nvSpPr>
        <p:spPr>
          <a:xfrm rot="19452844">
            <a:off x="8208505" y="4044995"/>
            <a:ext cx="11192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miR-597-3p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20C7474C-58B0-4EBE-98F9-5FC53C790FAD}"/>
              </a:ext>
            </a:extLst>
          </p:cNvPr>
          <p:cNvSpPr txBox="1"/>
          <p:nvPr/>
        </p:nvSpPr>
        <p:spPr>
          <a:xfrm rot="19496085">
            <a:off x="8785255" y="3622390"/>
            <a:ext cx="19672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miR-597-3p+</a:t>
            </a:r>
          </a:p>
          <a:p>
            <a:pPr algn="ctr"/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pcDNA3.1-LINC01213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xmlns="" id="{42C18EC4-3BA0-4B8F-9C4A-6D3CCF6B49D9}"/>
              </a:ext>
            </a:extLst>
          </p:cNvPr>
          <p:cNvSpPr txBox="1"/>
          <p:nvPr/>
        </p:nvSpPr>
        <p:spPr>
          <a:xfrm>
            <a:off x="6419727" y="4932016"/>
            <a:ext cx="112190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Cleved-</a:t>
            </a:r>
          </a:p>
          <a:p>
            <a:pPr algn="ctr"/>
            <a:r>
              <a:rPr lang="en-US" altLang="zh-CN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CASPASE9</a:t>
            </a:r>
          </a:p>
          <a:p>
            <a:pPr algn="ctr"/>
            <a:r>
              <a:rPr lang="en-US" altLang="zh-CN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37 </a:t>
            </a:r>
            <a:r>
              <a:rPr lang="en-US" altLang="zh-CN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B3B2C445-DA1D-4D18-8DF0-A9063318413B}"/>
              </a:ext>
            </a:extLst>
          </p:cNvPr>
          <p:cNvSpPr txBox="1"/>
          <p:nvPr/>
        </p:nvSpPr>
        <p:spPr>
          <a:xfrm>
            <a:off x="3717106" y="5363702"/>
            <a:ext cx="5934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PC-3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xmlns="" id="{B3B2C445-DA1D-4D18-8DF0-A9063318413B}"/>
              </a:ext>
            </a:extLst>
          </p:cNvPr>
          <p:cNvSpPr txBox="1"/>
          <p:nvPr/>
        </p:nvSpPr>
        <p:spPr>
          <a:xfrm>
            <a:off x="9644433" y="5266214"/>
            <a:ext cx="5934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PC-3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AB3EC404-E436-42FD-BD07-F10CFF1280DF}"/>
              </a:ext>
            </a:extLst>
          </p:cNvPr>
          <p:cNvSpPr/>
          <p:nvPr/>
        </p:nvSpPr>
        <p:spPr>
          <a:xfrm>
            <a:off x="6556559" y="2840634"/>
            <a:ext cx="51741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Supplementary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2J 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for Figure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5F</a:t>
            </a:r>
          </a:p>
          <a:p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(upper panel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Cleved-CASPASE9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LNCaP cells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xmlns="" id="{AB3EC404-E436-42FD-BD07-F10CFF1280DF}"/>
              </a:ext>
            </a:extLst>
          </p:cNvPr>
          <p:cNvSpPr/>
          <p:nvPr/>
        </p:nvSpPr>
        <p:spPr>
          <a:xfrm>
            <a:off x="876569" y="2923128"/>
            <a:ext cx="43637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Supplementary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2I 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for Figure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5F</a:t>
            </a:r>
          </a:p>
          <a:p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(upper panel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CASPASE9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LNCaP cells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xmlns="" id="{AB3EC404-E436-42FD-BD07-F10CFF1280DF}"/>
              </a:ext>
            </a:extLst>
          </p:cNvPr>
          <p:cNvSpPr/>
          <p:nvPr/>
        </p:nvSpPr>
        <p:spPr>
          <a:xfrm>
            <a:off x="814785" y="5916674"/>
            <a:ext cx="43637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Supplementary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2K 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for Figure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5F</a:t>
            </a:r>
          </a:p>
          <a:p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(upper panel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CASPASE9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PC-3 cells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xmlns="" id="{AB3EC404-E436-42FD-BD07-F10CFF1280DF}"/>
              </a:ext>
            </a:extLst>
          </p:cNvPr>
          <p:cNvSpPr/>
          <p:nvPr/>
        </p:nvSpPr>
        <p:spPr>
          <a:xfrm>
            <a:off x="6576979" y="6189250"/>
            <a:ext cx="49971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Supplementary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2L 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for Figure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5F</a:t>
            </a:r>
          </a:p>
          <a:p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(upper panel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Cleved-CASPASE9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PC-3 cells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52969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2339" y="1405882"/>
            <a:ext cx="1810003" cy="1228896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AF2E75DC-D743-4F45-9009-EB4242541048}"/>
              </a:ext>
            </a:extLst>
          </p:cNvPr>
          <p:cNvSpPr txBox="1"/>
          <p:nvPr/>
        </p:nvSpPr>
        <p:spPr>
          <a:xfrm>
            <a:off x="1088074" y="1653966"/>
            <a:ext cx="8242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</a:p>
          <a:p>
            <a:r>
              <a:rPr lang="en-US" altLang="zh-CN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37 </a:t>
            </a:r>
            <a:r>
              <a:rPr lang="en-US" altLang="zh-CN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53787788-853C-4383-8421-FBBAA1D5D2EE}"/>
              </a:ext>
            </a:extLst>
          </p:cNvPr>
          <p:cNvSpPr txBox="1"/>
          <p:nvPr/>
        </p:nvSpPr>
        <p:spPr>
          <a:xfrm>
            <a:off x="3722342" y="1755051"/>
            <a:ext cx="7633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LNCaP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FCB68961-B8E0-4398-8D58-07A6EFBFE432}"/>
              </a:ext>
            </a:extLst>
          </p:cNvPr>
          <p:cNvSpPr txBox="1"/>
          <p:nvPr/>
        </p:nvSpPr>
        <p:spPr>
          <a:xfrm rot="19502254">
            <a:off x="2021764" y="890649"/>
            <a:ext cx="8226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err="1">
                <a:latin typeface="Arial" panose="020B0604020202020204" pitchFamily="34" charset="0"/>
                <a:cs typeface="Arial" panose="020B0604020202020204" pitchFamily="34" charset="0"/>
              </a:rPr>
              <a:t>miR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-NC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24B610BF-F1C4-4BDB-9A71-BD43AD223782}"/>
              </a:ext>
            </a:extLst>
          </p:cNvPr>
          <p:cNvSpPr txBox="1"/>
          <p:nvPr/>
        </p:nvSpPr>
        <p:spPr>
          <a:xfrm rot="19452844">
            <a:off x="2508005" y="843707"/>
            <a:ext cx="11192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miR-597-3p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20C7474C-58B0-4EBE-98F9-5FC53C790FAD}"/>
              </a:ext>
            </a:extLst>
          </p:cNvPr>
          <p:cNvSpPr txBox="1"/>
          <p:nvPr/>
        </p:nvSpPr>
        <p:spPr>
          <a:xfrm rot="19496085">
            <a:off x="3039384" y="408841"/>
            <a:ext cx="19672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miR-597-3p+</a:t>
            </a:r>
          </a:p>
          <a:p>
            <a:pPr algn="ctr"/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pcDNA3.1-LINC01213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3327" y="1405882"/>
            <a:ext cx="1805387" cy="1449395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AF2E75DC-D743-4F45-9009-EB4242541048}"/>
              </a:ext>
            </a:extLst>
          </p:cNvPr>
          <p:cNvSpPr txBox="1"/>
          <p:nvPr/>
        </p:nvSpPr>
        <p:spPr>
          <a:xfrm>
            <a:off x="6595067" y="1666228"/>
            <a:ext cx="8242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</a:p>
          <a:p>
            <a:r>
              <a:rPr lang="en-US" altLang="zh-CN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37 </a:t>
            </a:r>
            <a:r>
              <a:rPr lang="en-US" altLang="zh-CN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FCB68961-B8E0-4398-8D58-07A6EFBFE432}"/>
              </a:ext>
            </a:extLst>
          </p:cNvPr>
          <p:cNvSpPr txBox="1"/>
          <p:nvPr/>
        </p:nvSpPr>
        <p:spPr>
          <a:xfrm rot="19502254">
            <a:off x="7528757" y="902911"/>
            <a:ext cx="8226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err="1">
                <a:latin typeface="Arial" panose="020B0604020202020204" pitchFamily="34" charset="0"/>
                <a:cs typeface="Arial" panose="020B0604020202020204" pitchFamily="34" charset="0"/>
              </a:rPr>
              <a:t>miR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-NC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24B610BF-F1C4-4BDB-9A71-BD43AD223782}"/>
              </a:ext>
            </a:extLst>
          </p:cNvPr>
          <p:cNvSpPr txBox="1"/>
          <p:nvPr/>
        </p:nvSpPr>
        <p:spPr>
          <a:xfrm rot="19452844">
            <a:off x="8014998" y="855969"/>
            <a:ext cx="11192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miR-597-3p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20C7474C-58B0-4EBE-98F9-5FC53C790FAD}"/>
              </a:ext>
            </a:extLst>
          </p:cNvPr>
          <p:cNvSpPr txBox="1"/>
          <p:nvPr/>
        </p:nvSpPr>
        <p:spPr>
          <a:xfrm rot="19496085">
            <a:off x="8546377" y="421103"/>
            <a:ext cx="19672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miR-597-3p+</a:t>
            </a:r>
          </a:p>
          <a:p>
            <a:pPr algn="ctr"/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pcDNA3.1-LINC01213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B3B2C445-DA1D-4D18-8DF0-A9063318413B}"/>
              </a:ext>
            </a:extLst>
          </p:cNvPr>
          <p:cNvSpPr txBox="1"/>
          <p:nvPr/>
        </p:nvSpPr>
        <p:spPr>
          <a:xfrm>
            <a:off x="9210866" y="1755051"/>
            <a:ext cx="5934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PC-3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AB3EC404-E436-42FD-BD07-F10CFF1280DF}"/>
              </a:ext>
            </a:extLst>
          </p:cNvPr>
          <p:cNvSpPr/>
          <p:nvPr/>
        </p:nvSpPr>
        <p:spPr>
          <a:xfrm>
            <a:off x="885733" y="2628366"/>
            <a:ext cx="43637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Supplementary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2M 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for Figure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5F</a:t>
            </a:r>
          </a:p>
          <a:p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(upper panel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GAPDH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LNCaP cells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AB3EC404-E436-42FD-BD07-F10CFF1280DF}"/>
              </a:ext>
            </a:extLst>
          </p:cNvPr>
          <p:cNvSpPr/>
          <p:nvPr/>
        </p:nvSpPr>
        <p:spPr>
          <a:xfrm>
            <a:off x="6330018" y="2856011"/>
            <a:ext cx="43637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Supplementary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2N 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for Figure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5F</a:t>
            </a:r>
          </a:p>
          <a:p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(upper panel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GAPDH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PC-3 cells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5536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414</Words>
  <Application>Microsoft Office PowerPoint</Application>
  <PresentationFormat>宽屏</PresentationFormat>
  <Paragraphs>149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0" baseType="lpstr">
      <vt:lpstr>宋体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tlghost.com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帐户</dc:creator>
  <cp:lastModifiedBy>Microsoft 帐户</cp:lastModifiedBy>
  <cp:revision>1</cp:revision>
  <dcterms:created xsi:type="dcterms:W3CDTF">2021-03-09T03:09:55Z</dcterms:created>
  <dcterms:modified xsi:type="dcterms:W3CDTF">2021-03-09T03:57:04Z</dcterms:modified>
</cp:coreProperties>
</file>